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313" r:id="rId2"/>
    <p:sldId id="303" r:id="rId3"/>
    <p:sldId id="257" r:id="rId4"/>
    <p:sldId id="314" r:id="rId5"/>
    <p:sldId id="320" r:id="rId6"/>
    <p:sldId id="317" r:id="rId7"/>
    <p:sldId id="318" r:id="rId8"/>
    <p:sldId id="285" r:id="rId9"/>
    <p:sldId id="287" r:id="rId10"/>
    <p:sldId id="288" r:id="rId11"/>
    <p:sldId id="289" r:id="rId12"/>
    <p:sldId id="291" r:id="rId13"/>
    <p:sldId id="292" r:id="rId14"/>
    <p:sldId id="321" r:id="rId15"/>
    <p:sldId id="293" r:id="rId16"/>
    <p:sldId id="294" r:id="rId17"/>
    <p:sldId id="295" r:id="rId18"/>
    <p:sldId id="296" r:id="rId19"/>
    <p:sldId id="297" r:id="rId20"/>
    <p:sldId id="299" r:id="rId21"/>
    <p:sldId id="277" r:id="rId22"/>
    <p:sldId id="316" r:id="rId23"/>
    <p:sldId id="302" r:id="rId24"/>
    <p:sldId id="308" r:id="rId25"/>
    <p:sldId id="309" r:id="rId26"/>
    <p:sldId id="310" r:id="rId27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7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1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1758E-E3D3-44A2-A114-A86E77CCD1FC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5E472-62DD-4BAB-AB62-476876F6B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8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2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0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91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5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6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1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31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9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07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8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85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926D1-114F-4CE6-B882-031F8483E73B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6CE91-BE67-42C1-B6DF-B9187C68C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3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123088"/>
            <a:ext cx="12192000" cy="2017987"/>
          </a:xfrm>
          <a:solidFill>
            <a:srgbClr val="DA7CC8"/>
          </a:solidFill>
        </p:spPr>
        <p:txBody>
          <a:bodyPr>
            <a:normAutofit/>
          </a:bodyPr>
          <a:lstStyle/>
          <a:p>
            <a:pPr algn="ctr"/>
            <a:r>
              <a:rPr lang="th-TH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รูปแบบการนำเสนอ</a:t>
            </a:r>
            <a:r>
              <a:rPr lang="th-TH" alt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การตรวจติดตามผล</a:t>
            </a:r>
            <a:br>
              <a:rPr lang="th-TH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การปฏิบัติที่ดีสำหรับโรงฆ่าสัตว์</a:t>
            </a:r>
            <a:br>
              <a:rPr lang="th-TH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alt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(ฉบับปรับปรุง ตุลาคม </a:t>
            </a:r>
            <a:r>
              <a:rPr lang="en-US" alt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2565)</a:t>
            </a:r>
            <a:endParaRPr lang="th-TH" altLang="th-TH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38802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896112" y="847577"/>
            <a:ext cx="7543800" cy="1548151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Clean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และ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Unclean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สิ่งอำนวยความสะดวก รวมทั้ง พื้น ผนัง เพดาน ของแต่ละพื้นที่ และจุดแบ่งระหว่างพื้นที่ทั้ง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ส่วน</a:t>
            </a:r>
          </a:p>
        </p:txBody>
      </p:sp>
    </p:spTree>
    <p:extLst>
      <p:ext uri="{BB962C8B-B14F-4D97-AF65-F5344CB8AC3E}">
        <p14:creationId xmlns:p14="http://schemas.microsoft.com/office/powerpoint/2010/main" val="277908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908471" y="1076177"/>
            <a:ext cx="7092529" cy="562709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บริเวณพื้นที่บังคับสัตว์ พื้นที่ทำสลบ และการทำสลบ</a:t>
            </a:r>
          </a:p>
        </p:txBody>
      </p:sp>
      <p:sp>
        <p:nvSpPr>
          <p:cNvPr id="5" name="ตัวยึดเนื้อหา 2"/>
          <p:cNvSpPr txBox="1">
            <a:spLocks/>
          </p:cNvSpPr>
          <p:nvPr/>
        </p:nvSpPr>
        <p:spPr>
          <a:xfrm>
            <a:off x="908471" y="1767202"/>
            <a:ext cx="6808260" cy="562709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บริเวณพื้นที่เชือดเอาเลือดออก และการปฏิบัติงาน</a:t>
            </a:r>
          </a:p>
        </p:txBody>
      </p:sp>
    </p:spTree>
    <p:extLst>
      <p:ext uri="{BB962C8B-B14F-4D97-AF65-F5344CB8AC3E}">
        <p14:creationId xmlns:p14="http://schemas.microsoft.com/office/powerpoint/2010/main" val="1928659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550984" y="996493"/>
            <a:ext cx="8757608" cy="562709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บริเวณพื้นที่ลวกขน เอาขน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หนังออก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และการปฏิบัติงาน</a:t>
            </a:r>
          </a:p>
        </p:txBody>
      </p:sp>
    </p:spTree>
    <p:extLst>
      <p:ext uri="{BB962C8B-B14F-4D97-AF65-F5344CB8AC3E}">
        <p14:creationId xmlns:p14="http://schemas.microsoft.com/office/powerpoint/2010/main" val="3898027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979009" y="931178"/>
            <a:ext cx="6811679" cy="778750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บริเวณพื้นที่เอาหัว เครื่องในออก และการปฏิบัติงาน</a:t>
            </a:r>
          </a:p>
        </p:txBody>
      </p:sp>
    </p:spTree>
    <p:extLst>
      <p:ext uri="{BB962C8B-B14F-4D97-AF65-F5344CB8AC3E}">
        <p14:creationId xmlns:p14="http://schemas.microsoft.com/office/powerpoint/2010/main" val="647979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2" name="ตัวยึดเนื้อหา 2">
            <a:extLst>
              <a:ext uri="{FF2B5EF4-FFF2-40B4-BE49-F238E27FC236}">
                <a16:creationId xmlns:a16="http://schemas.microsoft.com/office/drawing/2014/main" id="{33895A83-B831-EFF9-0F56-8B749407FA87}"/>
              </a:ext>
            </a:extLst>
          </p:cNvPr>
          <p:cNvSpPr txBox="1">
            <a:spLocks/>
          </p:cNvSpPr>
          <p:nvPr/>
        </p:nvSpPr>
        <p:spPr>
          <a:xfrm>
            <a:off x="1246428" y="1026067"/>
            <a:ext cx="10761542" cy="2140466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บริเวณพื้นที่ล้างเครื่องใน ส่วนสะอาดและส่วนไม่สะอาด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การลดอุณหภูมิ การควบคุมอุณหภูมิเครื่องใน และการปฏิบัติงาน (ถ้ามีการล้าง)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ตลอดจนการจัดเก็บและขนส่งสินค้า</a:t>
            </a:r>
          </a:p>
        </p:txBody>
      </p:sp>
    </p:spTree>
    <p:extLst>
      <p:ext uri="{BB962C8B-B14F-4D97-AF65-F5344CB8AC3E}">
        <p14:creationId xmlns:p14="http://schemas.microsoft.com/office/powerpoint/2010/main" val="1556189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853606" y="1018700"/>
            <a:ext cx="11432011" cy="562709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บริเวณพื้นที่จุดตรวจซากสัตว์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(Post-mortem area)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61809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831401" y="1026538"/>
            <a:ext cx="7937696" cy="562709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บริเวณพื้นที่ล้างซากสัตว์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(Final wash)</a:t>
            </a:r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52336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753022" y="996494"/>
            <a:ext cx="11627954" cy="562709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บริเวณพื้นที่ลดอุณหภูมิซาก และการวัดอุณหภูมิซาก </a:t>
            </a:r>
          </a:p>
        </p:txBody>
      </p:sp>
    </p:spTree>
    <p:extLst>
      <p:ext uri="{BB962C8B-B14F-4D97-AF65-F5344CB8AC3E}">
        <p14:creationId xmlns:p14="http://schemas.microsoft.com/office/powerpoint/2010/main" val="3705174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259247" y="1030457"/>
            <a:ext cx="11575702" cy="562709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บริเวณพื้นที่ห้องตัดแต่ง (ถ้ามี) การปฏิบัติงานและการควบคุมอุณหภูมิห้องตัดแต่ง</a:t>
            </a:r>
          </a:p>
        </p:txBody>
      </p:sp>
    </p:spTree>
    <p:extLst>
      <p:ext uri="{BB962C8B-B14F-4D97-AF65-F5344CB8AC3E}">
        <p14:creationId xmlns:p14="http://schemas.microsoft.com/office/powerpoint/2010/main" val="3766289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337624" y="1030458"/>
            <a:ext cx="11614890" cy="640688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บริเวณห้องเก็บสินค้า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/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ห้องแช่เย็น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ห้องแช่แข็ง การเก็บสินค้าและการควบคุมอุณหภูมิ (ถ้ามี)</a:t>
            </a:r>
          </a:p>
        </p:txBody>
      </p:sp>
    </p:spTree>
    <p:extLst>
      <p:ext uri="{BB962C8B-B14F-4D97-AF65-F5344CB8AC3E}">
        <p14:creationId xmlns:p14="http://schemas.microsoft.com/office/powerpoint/2010/main" val="1144668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ชื่อเรื่อง 1"/>
          <p:cNvSpPr>
            <a:spLocks noGrp="1"/>
          </p:cNvSpPr>
          <p:nvPr>
            <p:ph type="title"/>
          </p:nvPr>
        </p:nvSpPr>
        <p:spPr>
          <a:xfrm>
            <a:off x="1179270" y="54403"/>
            <a:ext cx="9287434" cy="112585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h-TH" sz="6000" b="1" dirty="0">
                <a:solidFill>
                  <a:schemeClr val="accent5">
                    <a:lumMod val="75000"/>
                  </a:schemeClr>
                </a:solidFill>
              </a:rPr>
              <a:t>ชื่อโรงฆ่าสัตว์</a:t>
            </a:r>
          </a:p>
        </p:txBody>
      </p:sp>
      <p:sp>
        <p:nvSpPr>
          <p:cNvPr id="25603" name="ตัวยึดเนื้อหา 2"/>
          <p:cNvSpPr>
            <a:spLocks noGrp="1"/>
          </p:cNvSpPr>
          <p:nvPr>
            <p:ph idx="1"/>
          </p:nvPr>
        </p:nvSpPr>
        <p:spPr>
          <a:xfrm>
            <a:off x="830807" y="1464350"/>
            <a:ext cx="9310968" cy="725045"/>
          </a:xfrm>
        </p:spPr>
        <p:txBody>
          <a:bodyPr>
            <a:normAutofit/>
          </a:bodyPr>
          <a:lstStyle/>
          <a:p>
            <a:pPr eaLnBrk="1" hangingPunct="1">
              <a:buFont typeface="Corbel" pitchFamily="34" charset="0"/>
              <a:buNone/>
            </a:pP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ที่ตั้ง</a:t>
            </a:r>
          </a:p>
        </p:txBody>
      </p:sp>
      <p:sp>
        <p:nvSpPr>
          <p:cNvPr id="5" name="Minus Sign 4"/>
          <p:cNvSpPr/>
          <p:nvPr/>
        </p:nvSpPr>
        <p:spPr>
          <a:xfrm>
            <a:off x="3098181" y="1014412"/>
            <a:ext cx="5638800" cy="417513"/>
          </a:xfrm>
          <a:prstGeom prst="mathMinus">
            <a:avLst/>
          </a:prstGeom>
          <a:solidFill>
            <a:srgbClr val="DA7CC8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6" name="Minus Sign 5"/>
          <p:cNvSpPr/>
          <p:nvPr/>
        </p:nvSpPr>
        <p:spPr>
          <a:xfrm>
            <a:off x="3098181" y="2254018"/>
            <a:ext cx="5638800" cy="417512"/>
          </a:xfrm>
          <a:prstGeom prst="mathMinus">
            <a:avLst/>
          </a:prstGeom>
          <a:solidFill>
            <a:srgbClr val="DA7CC8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25606" name="ตัวยึดเนื้อหา 2"/>
          <p:cNvSpPr txBox="1">
            <a:spLocks/>
          </p:cNvSpPr>
          <p:nvPr/>
        </p:nvSpPr>
        <p:spPr bwMode="auto">
          <a:xfrm>
            <a:off x="503710" y="2671530"/>
            <a:ext cx="10267950" cy="1937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th-TH" altLang="en-US" sz="32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ขอบข่ายที่ขอรับการรับรอง 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altLang="en-US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ระบุชนิดสัตว์</a:t>
            </a:r>
          </a:p>
          <a:p>
            <a:pPr>
              <a:spcBef>
                <a:spcPct val="20000"/>
              </a:spcBef>
            </a:pPr>
            <a:r>
              <a:rPr lang="th-TH" altLang="en-US" sz="32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ประเภทการรับรอง 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altLang="en-US" sz="32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en-US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ตรวจติดตาม ครั้งที่ </a:t>
            </a:r>
            <a:r>
              <a:rPr lang="en-US" altLang="en-US" sz="3200" b="1" dirty="0"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xx</a:t>
            </a:r>
            <a:endParaRPr lang="th-TH" altLang="en-US" sz="3200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spcBef>
                <a:spcPct val="20000"/>
              </a:spcBef>
            </a:pPr>
            <a:r>
              <a:rPr lang="th-TH" altLang="en-US" sz="36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วันหมดอายุการรับรอง</a:t>
            </a:r>
          </a:p>
        </p:txBody>
      </p:sp>
      <p:sp>
        <p:nvSpPr>
          <p:cNvPr id="11" name="ตัวยึดเนื้อหา 2">
            <a:extLst>
              <a:ext uri="{FF2B5EF4-FFF2-40B4-BE49-F238E27FC236}">
                <a16:creationId xmlns:a16="http://schemas.microsoft.com/office/drawing/2014/main" id="{216F4A87-F256-447C-A655-865AD1E4616D}"/>
              </a:ext>
            </a:extLst>
          </p:cNvPr>
          <p:cNvSpPr txBox="1">
            <a:spLocks/>
          </p:cNvSpPr>
          <p:nvPr/>
        </p:nvSpPr>
        <p:spPr bwMode="auto">
          <a:xfrm>
            <a:off x="7715531" y="4697412"/>
            <a:ext cx="5280514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th-TH" altLang="en-US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จำนวนพนักงานรวม             คน</a:t>
            </a:r>
          </a:p>
          <a:p>
            <a:pPr eaLnBrk="1" hangingPunct="1">
              <a:spcBef>
                <a:spcPct val="20000"/>
              </a:spcBef>
            </a:pPr>
            <a:r>
              <a:rPr lang="th-TH" altLang="en-US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พื้นที่ส่วนสกปรก             คน</a:t>
            </a:r>
          </a:p>
          <a:p>
            <a:pPr eaLnBrk="1" hangingPunct="1">
              <a:spcBef>
                <a:spcPct val="20000"/>
              </a:spcBef>
            </a:pPr>
            <a:r>
              <a:rPr lang="th-TH" altLang="en-US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พื้นที่ส่วนสะอาด             คน</a:t>
            </a:r>
          </a:p>
        </p:txBody>
      </p:sp>
      <p:sp>
        <p:nvSpPr>
          <p:cNvPr id="9" name="ตัวยึดเนื้อหา 2">
            <a:extLst>
              <a:ext uri="{FF2B5EF4-FFF2-40B4-BE49-F238E27FC236}">
                <a16:creationId xmlns:a16="http://schemas.microsoft.com/office/drawing/2014/main" id="{216F4A87-F256-447C-A655-865AD1E4616D}"/>
              </a:ext>
            </a:extLst>
          </p:cNvPr>
          <p:cNvSpPr txBox="1">
            <a:spLocks/>
          </p:cNvSpPr>
          <p:nvPr/>
        </p:nvSpPr>
        <p:spPr bwMode="auto">
          <a:xfrm>
            <a:off x="329974" y="4462272"/>
            <a:ext cx="6902930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th-TH" altLang="en-US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กำลังการผลิตเฉลี่ย               	ตัว/วัน</a:t>
            </a:r>
          </a:p>
          <a:p>
            <a:pPr>
              <a:spcBef>
                <a:spcPct val="20000"/>
              </a:spcBef>
            </a:pPr>
            <a:r>
              <a:rPr lang="th-TH" altLang="en-US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กำลังการผลิตสูงสุด   		ตัว/วัน </a:t>
            </a:r>
          </a:p>
          <a:p>
            <a:pPr>
              <a:spcBef>
                <a:spcPct val="20000"/>
              </a:spcBef>
            </a:pPr>
            <a:r>
              <a:rPr lang="th-TH" altLang="en-US" sz="20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(ผลิตได้จริงสูงสุด)</a:t>
            </a:r>
          </a:p>
        </p:txBody>
      </p:sp>
    </p:spTree>
    <p:extLst>
      <p:ext uri="{BB962C8B-B14F-4D97-AF65-F5344CB8AC3E}">
        <p14:creationId xmlns:p14="http://schemas.microsoft.com/office/powerpoint/2010/main" val="8225369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1086214" y="756137"/>
            <a:ext cx="11680205" cy="1099081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บริเวณพื้นที่ส่งซาก เนื้อสัตว์หรือผลิตภัณฑ์ และรถขนส่งสินค้า</a:t>
            </a:r>
          </a:p>
        </p:txBody>
      </p:sp>
    </p:spTree>
    <p:extLst>
      <p:ext uri="{BB962C8B-B14F-4D97-AF65-F5344CB8AC3E}">
        <p14:creationId xmlns:p14="http://schemas.microsoft.com/office/powerpoint/2010/main" val="4024340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9929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สรุปข้อบกพร่องที่ตรวจพบ</a:t>
            </a:r>
            <a:endParaRPr lang="th-TH" altLang="th-TH" b="1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439FC-AD51-4FD8-8E29-3856C26D674B}"/>
              </a:ext>
            </a:extLst>
          </p:cNvPr>
          <p:cNvSpPr txBox="1"/>
          <p:nvPr/>
        </p:nvSpPr>
        <p:spPr>
          <a:xfrm>
            <a:off x="3127561" y="1262404"/>
            <a:ext cx="632123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สรุปข้อบกพร่องที่ตรวจพบ</a:t>
            </a: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ข้อบกพร่องรุนแรง 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(MA)	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 		ข้อ</a:t>
            </a: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ข้อบกพร่องไม่รุนแรง 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(MI)	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จำนวน 	ข้อ</a:t>
            </a:r>
          </a:p>
          <a:p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29591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62404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สรุปมูลเหตุของการพักใช้ หรือเพิกถอนการรับรอง </a:t>
            </a:r>
            <a:b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เพิ่มเติมหน้านี้เฉพาะกรณีคณะผู้ตรวจประเมินเสนอให้พักใช้ หรือเพิกถอน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th-TH" altLang="th-TH" sz="2400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439FC-AD51-4FD8-8E29-3856C26D674B}"/>
              </a:ext>
            </a:extLst>
          </p:cNvPr>
          <p:cNvSpPr txBox="1"/>
          <p:nvPr/>
        </p:nvSpPr>
        <p:spPr>
          <a:xfrm>
            <a:off x="2181630" y="1903535"/>
            <a:ext cx="831820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ระบุมูลเหตุแห่งการพักใช้ หรือเพิกถอน </a:t>
            </a:r>
          </a:p>
          <a:p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……………………………………………………………………...</a:t>
            </a:r>
          </a:p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……………………………………………………………………...</a:t>
            </a:r>
          </a:p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……………………………………………………………………...</a:t>
            </a:r>
          </a:p>
        </p:txBody>
      </p:sp>
    </p:spTree>
    <p:extLst>
      <p:ext uri="{BB962C8B-B14F-4D97-AF65-F5344CB8AC3E}">
        <p14:creationId xmlns:p14="http://schemas.microsoft.com/office/powerpoint/2010/main" val="1652454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9929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การแก้ไขข้อบกพร่องของผู้ขอรับการรับรอง</a:t>
            </a:r>
            <a:endParaRPr lang="th-TH" altLang="th-TH" b="1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9151" y="1463040"/>
            <a:ext cx="67709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ลำดับ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1 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(ระบุ 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MA/MI)</a:t>
            </a:r>
          </a:p>
          <a:p>
            <a:pPr marL="571500" indent="-571500">
              <a:buFontTx/>
              <a:buChar char="-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รายละเอียดข้อบกพร่องที่พบ</a:t>
            </a:r>
          </a:p>
          <a:p>
            <a:pPr marL="571500" indent="-571500">
              <a:buFontTx/>
              <a:buChar char="-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สาเหตุ</a:t>
            </a:r>
          </a:p>
          <a:p>
            <a:pPr marL="571500" indent="-571500">
              <a:buFontTx/>
              <a:buChar char="-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วิธีการแก้ไขข้อบกพร่อง </a:t>
            </a:r>
          </a:p>
          <a:p>
            <a:pPr marL="571500" indent="-571500">
              <a:buFontTx/>
              <a:buChar char="-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แนวทางการป้องกัน</a:t>
            </a:r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571500" indent="-571500">
              <a:buFontTx/>
              <a:buChar char="-"/>
            </a:pPr>
            <a:endParaRPr lang="th-TH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8423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D144B33-0F96-4EDD-A73E-C66F6A2080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905483"/>
              </p:ext>
            </p:extLst>
          </p:nvPr>
        </p:nvGraphicFramePr>
        <p:xfrm>
          <a:off x="425375" y="1509866"/>
          <a:ext cx="10794313" cy="42691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29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649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13346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ภาพถ่ายก่อนแก้ไข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ภาพถ่ายหลังการแก้ไข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5795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D011841-1DD5-4945-BD39-E8D48A2C01D9}"/>
              </a:ext>
            </a:extLst>
          </p:cNvPr>
          <p:cNvSpPr txBox="1"/>
          <p:nvPr/>
        </p:nvSpPr>
        <p:spPr>
          <a:xfrm>
            <a:off x="333935" y="6027003"/>
            <a:ext cx="117205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หมายเหตุ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นำภาพถ่ายข้อบกพร่องลงในช่องภาพถ่ายก่อนการปรับปรุง เมื่อดำเนินการแก้ไขข้อบกพร่องแล้วเสร็จสมบูรณ์ ให้ถ่ายภาพจุดที่ดำเนินการแล้ว โดยเป็นมุมกล้องและขนาดเดียวกับที่ถ่ายไว้ก่อนปรับปรุง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12192000" cy="7799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การแก้ไขข้อบกพร่องของผู้ขอรับการรับรอง</a:t>
            </a:r>
            <a:endParaRPr lang="th-TH" altLang="th-TH" b="1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786112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9151" y="1463040"/>
            <a:ext cx="67709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ลำดับ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2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… 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(ระบุ 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MA/MI)</a:t>
            </a:r>
            <a:endParaRPr lang="en-US" sz="3600" b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571500" indent="-571500">
              <a:buFontTx/>
              <a:buChar char="-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รายละเอียดข้อบกพร่องที่พบ</a:t>
            </a:r>
          </a:p>
          <a:p>
            <a:pPr marL="571500" indent="-571500">
              <a:buFontTx/>
              <a:buChar char="-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สาเหตุ</a:t>
            </a:r>
          </a:p>
          <a:p>
            <a:pPr marL="571500" indent="-571500">
              <a:buFontTx/>
              <a:buChar char="-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วิธีการแก้ไขข้อบกพร่อง </a:t>
            </a:r>
          </a:p>
          <a:p>
            <a:pPr marL="571500" indent="-571500">
              <a:buFontTx/>
              <a:buChar char="-"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แนวทางการป้องกัน</a:t>
            </a:r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571500" indent="-571500">
              <a:buFontTx/>
              <a:buChar char="-"/>
            </a:pPr>
            <a:endParaRPr lang="th-TH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192000" cy="7799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การแก้ไขข้อบกพร่องของผู้ขอรับการรับรอง</a:t>
            </a:r>
            <a:endParaRPr lang="th-TH" altLang="th-TH" b="1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497703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D144B33-0F96-4EDD-A73E-C66F6A2080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994174"/>
              </p:ext>
            </p:extLst>
          </p:nvPr>
        </p:nvGraphicFramePr>
        <p:xfrm>
          <a:off x="653975" y="1298448"/>
          <a:ext cx="10794313" cy="428853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29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649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32740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ภาพถ่ายก่อนแก้ไข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ภาพถ่ายหลังการแก้ไข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5795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D011841-1DD5-4945-BD39-E8D48A2C01D9}"/>
              </a:ext>
            </a:extLst>
          </p:cNvPr>
          <p:cNvSpPr txBox="1"/>
          <p:nvPr/>
        </p:nvSpPr>
        <p:spPr>
          <a:xfrm>
            <a:off x="635687" y="5834559"/>
            <a:ext cx="117205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หมายเหตุ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นำภาพถ่ายข้อบกพร่องลงในช่องภาพถ่ายก่อนการปรับปรุง เมื่อดำเนินการแก้ไขข้อบกพร่องแล้วเสร็จสมบูรณ์ ให้ถ่ายภาพจุดที่ดำเนินการแล้ว โดยเป็นมุมกล้องและขนาดเดียวกับที่ถ่ายไว้ก่อนปรับปรุง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12192000" cy="7799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การแก้ไขข้อบกพร่องของผู้ขอรับการรับรอง</a:t>
            </a:r>
            <a:endParaRPr lang="th-TH" altLang="th-TH" b="1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50199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ชื่อเรื่อง 1"/>
          <p:cNvSpPr>
            <a:spLocks noGrp="1"/>
          </p:cNvSpPr>
          <p:nvPr>
            <p:ph type="title"/>
          </p:nvPr>
        </p:nvSpPr>
        <p:spPr>
          <a:xfrm>
            <a:off x="1256655" y="-77703"/>
            <a:ext cx="9287434" cy="1355725"/>
          </a:xfrm>
        </p:spPr>
        <p:txBody>
          <a:bodyPr/>
          <a:lstStyle/>
          <a:p>
            <a:pPr algn="ctr" eaLnBrk="1" hangingPunct="1"/>
            <a:r>
              <a:rPr lang="th-TH" sz="6000" b="1" dirty="0">
                <a:solidFill>
                  <a:schemeClr val="accent5">
                    <a:lumMod val="75000"/>
                  </a:schemeClr>
                </a:solidFill>
              </a:rPr>
              <a:t>ชื่อโรงฆ่าสัตว์</a:t>
            </a:r>
          </a:p>
        </p:txBody>
      </p:sp>
      <p:sp>
        <p:nvSpPr>
          <p:cNvPr id="5" name="Minus Sign 4"/>
          <p:cNvSpPr/>
          <p:nvPr/>
        </p:nvSpPr>
        <p:spPr>
          <a:xfrm>
            <a:off x="3080972" y="860509"/>
            <a:ext cx="5638800" cy="417513"/>
          </a:xfrm>
          <a:prstGeom prst="mathMinus">
            <a:avLst/>
          </a:prstGeom>
          <a:solidFill>
            <a:srgbClr val="DA7CC8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th-TH">
              <a:solidFill>
                <a:srgbClr val="FFFFFF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3476C8-974E-475F-BA86-1ED9B581CD41}"/>
              </a:ext>
            </a:extLst>
          </p:cNvPr>
          <p:cNvSpPr/>
          <p:nvPr/>
        </p:nvSpPr>
        <p:spPr>
          <a:xfrm>
            <a:off x="647438" y="1166320"/>
            <a:ext cx="1082411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วันที่เข้าตรวจประเมิน:</a:t>
            </a:r>
          </a:p>
          <a:p>
            <a:r>
              <a:rPr lang="th-TH" sz="3200" b="1" dirty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รายชื่อคณะผู้ตรวจประเมิน:</a:t>
            </a:r>
          </a:p>
          <a:p>
            <a:r>
              <a:rPr lang="th-TH" sz="3200" b="1" dirty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1. หัวหน้าผู้ตรวจประเมิน				สังกัด</a:t>
            </a:r>
          </a:p>
          <a:p>
            <a:r>
              <a:rPr lang="th-TH" sz="3200" b="1" dirty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2. ผู้ตรวจประเมิน					สังกัด</a:t>
            </a:r>
          </a:p>
          <a:p>
            <a:r>
              <a:rPr lang="th-TH" sz="3200" b="1" dirty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3. ผู้ตรวจประเมิน					สังกัด 		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10B790-2224-4C45-AA49-385EC1848569}"/>
              </a:ext>
            </a:extLst>
          </p:cNvPr>
          <p:cNvSpPr/>
          <p:nvPr/>
        </p:nvSpPr>
        <p:spPr>
          <a:xfrm>
            <a:off x="647438" y="3811012"/>
            <a:ext cx="1108431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วันที่เข้าตรวจติดตามผลการแก้ไข: ครั้งที่ </a:t>
            </a:r>
            <a:r>
              <a:rPr lang="en-US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 ………………………… </a:t>
            </a:r>
            <a:endParaRPr lang="th-TH" sz="3200" b="1" dirty="0">
              <a:solidFill>
                <a:schemeClr val="accent5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		  ครั้งที่ </a:t>
            </a:r>
            <a:r>
              <a:rPr lang="en-US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 …………………………. (</a:t>
            </a:r>
            <a:r>
              <a:rPr lang="th-TH" sz="3200" b="1" dirty="0">
                <a:solidFill>
                  <a:schemeClr val="accent5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ถ้ามีให้เพิ่มสไลด์)</a:t>
            </a:r>
          </a:p>
          <a:p>
            <a:r>
              <a:rPr lang="th-TH" sz="3200" b="1" dirty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รายชื่อคณะผู้ตรวจประเมิน:</a:t>
            </a:r>
          </a:p>
          <a:p>
            <a:r>
              <a:rPr lang="th-TH" sz="3200" b="1" dirty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1. หัวหน้าผู้ตรวจประเมิน				สังกัด</a:t>
            </a:r>
          </a:p>
          <a:p>
            <a:r>
              <a:rPr lang="th-TH" sz="3200" b="1" dirty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2. ผู้ตรวจประเมิน					สังกัด</a:t>
            </a:r>
          </a:p>
          <a:p>
            <a:r>
              <a:rPr lang="th-TH" sz="3200" b="1" dirty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3. ผู้ตรวจประเมิน					สังกัด 		</a:t>
            </a:r>
          </a:p>
        </p:txBody>
      </p:sp>
    </p:spTree>
    <p:extLst>
      <p:ext uri="{BB962C8B-B14F-4D97-AF65-F5344CB8AC3E}">
        <p14:creationId xmlns:p14="http://schemas.microsoft.com/office/powerpoint/2010/main" val="443889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ภาพถ่ายด้านหน้าโรงฆ่าสัตว์</a:t>
            </a:r>
          </a:p>
        </p:txBody>
      </p:sp>
    </p:spTree>
    <p:extLst>
      <p:ext uri="{BB962C8B-B14F-4D97-AF65-F5344CB8AC3E}">
        <p14:creationId xmlns:p14="http://schemas.microsoft.com/office/powerpoint/2010/main" val="3909536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ชนิดสินค้าที่จำหน่าย </a:t>
            </a:r>
            <a:r>
              <a:rPr lang="en-US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(Final Product)</a:t>
            </a:r>
            <a:endParaRPr lang="th-TH" b="1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17800" y="886126"/>
            <a:ext cx="105419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เช่น สัดส่วน 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ขายซีก </a:t>
            </a:r>
          </a:p>
          <a:p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หรือสัดส่วน 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ไก่ตัว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&gt;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สัดส่วนล้วง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ไม่ล้วงเครื่องใน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กรณีเป็นโรงฆ่าสัตว์ปีก</a:t>
            </a:r>
            <a:endParaRPr lang="en-US" sz="3600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%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ชิ้นส่วนตัดแต่ง </a:t>
            </a:r>
          </a:p>
          <a:p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สัดส่วนการขาย</a:t>
            </a:r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by product </a:t>
            </a:r>
            <a:r>
              <a:rPr lang="th-TH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และเครื่องในแต่ละประเภท</a:t>
            </a:r>
            <a:endParaRPr lang="en-US" sz="3600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36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r>
              <a:rPr lang="th-TH" sz="2800" i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ข้อมูลที่เป็นปัจจุบัน</a:t>
            </a:r>
            <a:endParaRPr lang="th-TH" sz="3600" i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80768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แผนผังกระบวนการผลิต</a:t>
            </a:r>
            <a:r>
              <a:rPr lang="en-US" b="1" dirty="0">
                <a:solidFill>
                  <a:srgbClr val="10099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(Process Flow)</a:t>
            </a:r>
            <a:endParaRPr lang="th-TH" b="1" dirty="0">
              <a:solidFill>
                <a:srgbClr val="10099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E24C7D-E724-539E-4BDE-5244CE1E564F}"/>
              </a:ext>
            </a:extLst>
          </p:cNvPr>
          <p:cNvSpPr txBox="1"/>
          <p:nvPr/>
        </p:nvSpPr>
        <p:spPr>
          <a:xfrm>
            <a:off x="301476" y="998269"/>
            <a:ext cx="11890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เริ่มตั้งแต่การรับสัตว์มีชีวิตผ่านกระบวนการขั้นตอนต่างๆ จนถึงผลผลิตสุดท้าย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Final Product) </a:t>
            </a:r>
            <a:r>
              <a:rPr lang="th-TH" sz="360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แสดงให้ครบทุกผลิตภัณฑ์ที่ระบุในสไลด์ก่อนหน้า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3600" dirty="0">
              <a:solidFill>
                <a:schemeClr val="accent5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92234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1234440" y="756137"/>
            <a:ext cx="8394192" cy="2700092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ประตูทางเข้า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ออกสัตว์มีชีวิตและเนื้อสัตว์</a:t>
            </a:r>
          </a:p>
          <a:p>
            <a:pPr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พื้นที่ล้างรถขนส่งสัตว์มีชีวิต</a:t>
            </a:r>
          </a:p>
          <a:p>
            <a:pPr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พื้นที่ลงสัตว์มีชีวิต </a:t>
            </a:r>
          </a:p>
        </p:txBody>
      </p:sp>
    </p:spTree>
    <p:extLst>
      <p:ext uri="{BB962C8B-B14F-4D97-AF65-F5344CB8AC3E}">
        <p14:creationId xmlns:p14="http://schemas.microsoft.com/office/powerpoint/2010/main" val="820191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1088135" y="1021313"/>
            <a:ext cx="8686801" cy="2075688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รถขนส่งสัตว์มีชีวิต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โรงพักสัตว์ พื้นที่คอกพักสัตว์ป่วย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พื้นที่เชื่อมระหว่างคอกพักสัตว์อาคารผลิต หรือ บริเวณลงกล่องไก่</a:t>
            </a:r>
          </a:p>
        </p:txBody>
      </p:sp>
    </p:spTree>
    <p:extLst>
      <p:ext uri="{BB962C8B-B14F-4D97-AF65-F5344CB8AC3E}">
        <p14:creationId xmlns:p14="http://schemas.microsoft.com/office/powerpoint/2010/main" val="3957153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56137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288000" rIns="91440" bIns="45720" rtlCol="0" anchor="ctr">
            <a:normAutofit fontScale="9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h-TH" b="1" dirty="0">
                <a:solidFill>
                  <a:schemeClr val="accent6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ภาพถ่ายสถานประกอบการ</a:t>
            </a:r>
          </a:p>
        </p:txBody>
      </p:sp>
      <p:sp>
        <p:nvSpPr>
          <p:cNvPr id="3" name="ตัวยึดเนื้อหา 2"/>
          <p:cNvSpPr txBox="1">
            <a:spLocks/>
          </p:cNvSpPr>
          <p:nvPr/>
        </p:nvSpPr>
        <p:spPr>
          <a:xfrm>
            <a:off x="1024127" y="1076177"/>
            <a:ext cx="9491473" cy="1749319"/>
          </a:xfrm>
          <a:prstGeom prst="rect">
            <a:avLst/>
          </a:prstGeom>
          <a:noFill/>
        </p:spPr>
        <p:txBody>
          <a:bodyPr vert="horz" lIns="91440" tIns="288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พื้นที่เปลี่ยนชุดพนักงาน ชุดพนักงาน พร้อมสิ่งอำนวยความสะดวก </a:t>
            </a:r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ประตูทางเข้าพนักงาน บริเวณพื้นที่จัดเก็บชุดพนักงานแต่ละส่วน อ่างล้างมือ ห้องน้ำ ตู้ล็อกเกอร์ จุดวางรองเท้าและผ้ากันเปื้อน) </a:t>
            </a:r>
          </a:p>
        </p:txBody>
      </p:sp>
    </p:spTree>
    <p:extLst>
      <p:ext uri="{BB962C8B-B14F-4D97-AF65-F5344CB8AC3E}">
        <p14:creationId xmlns:p14="http://schemas.microsoft.com/office/powerpoint/2010/main" val="1967133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847</Words>
  <Application>Microsoft Office PowerPoint</Application>
  <PresentationFormat>Widescreen</PresentationFormat>
  <Paragraphs>98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Corbel</vt:lpstr>
      <vt:lpstr>TH SarabunPSK</vt:lpstr>
      <vt:lpstr>Office Theme</vt:lpstr>
      <vt:lpstr>รูปแบบการนำเสนอการตรวจติดตามผล การปฏิบัติที่ดีสำหรับโรงฆ่าสัตว์ (ฉบับปรับปรุง ตุลาคม 2565)</vt:lpstr>
      <vt:lpstr>ชื่อโรงฆ่าสัตว์</vt:lpstr>
      <vt:lpstr>ชื่อโรงฆ่าสัตว์</vt:lpstr>
      <vt:lpstr>ภาพถ่ายด้านหน้าโรงฆ่าสัตว์</vt:lpstr>
      <vt:lpstr>ชนิดสินค้าที่จำหน่าย (Final Product)</vt:lpstr>
      <vt:lpstr>แผนผังกระบวนการผลิต (Process Flow)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ภาพถ่ายสถานประกอบการ</vt:lpstr>
      <vt:lpstr>สรุปข้อบกพร่องที่ตรวจพบ</vt:lpstr>
      <vt:lpstr>สรุปมูลเหตุของการพักใช้ หรือเพิกถอนการรับรอง  (เพิ่มเติมหน้านี้เฉพาะกรณีคณะผู้ตรวจประเมินเสนอให้พักใช้ หรือเพิกถอน)</vt:lpstr>
      <vt:lpstr>การแก้ไขข้อบกพร่องของผู้ขอรับการรับรอง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ชื่อฟาร์ม</dc:title>
  <dc:creator>HP</dc:creator>
  <cp:lastModifiedBy>P.C The Wyvern</cp:lastModifiedBy>
  <cp:revision>87</cp:revision>
  <cp:lastPrinted>2020-05-27T01:07:23Z</cp:lastPrinted>
  <dcterms:created xsi:type="dcterms:W3CDTF">2020-05-07T00:58:04Z</dcterms:created>
  <dcterms:modified xsi:type="dcterms:W3CDTF">2022-10-12T04:32:34Z</dcterms:modified>
</cp:coreProperties>
</file>