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6" r:id="rId5"/>
    <p:sldId id="271" r:id="rId6"/>
    <p:sldId id="261" r:id="rId7"/>
    <p:sldId id="260" r:id="rId8"/>
    <p:sldId id="262" r:id="rId9"/>
    <p:sldId id="263" r:id="rId10"/>
    <p:sldId id="264" r:id="rId11"/>
    <p:sldId id="270" r:id="rId12"/>
    <p:sldId id="268" r:id="rId13"/>
    <p:sldId id="258" r:id="rId14"/>
    <p:sldId id="25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200"/>
    <a:srgbClr val="99CC00"/>
    <a:srgbClr val="548235"/>
    <a:srgbClr val="344F21"/>
    <a:srgbClr val="E6E6E6"/>
    <a:srgbClr val="DAF76F"/>
    <a:srgbClr val="CCFF66"/>
    <a:srgbClr val="FFFF66"/>
    <a:srgbClr val="00A4DE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สถานที่จำหน่ายเนื้อสัตว์ทั้งหมด</c:v>
                </c:pt>
              </c:strCache>
            </c:strRef>
          </c:tx>
          <c:spPr>
            <a:solidFill>
              <a:srgbClr val="BE12B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74778738125708E-3"/>
                  <c:y val="-1.4457461399879081E-2"/>
                </c:manualLayout>
              </c:layout>
              <c:tx>
                <c:rich>
                  <a:bodyPr/>
                  <a:lstStyle/>
                  <a:p>
                    <a:fld id="{CA4038CD-DB3C-4B2C-91DB-B85312F078A0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137389369062815E-3"/>
                  <c:y val="-1.0326758142770766E-2"/>
                </c:manualLayout>
              </c:layout>
              <c:tx>
                <c:rich>
                  <a:bodyPr/>
                  <a:lstStyle/>
                  <a:p>
                    <a:fld id="{6E41AC82-B2A3-4750-8931-3D84F0AAA52C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F6-4703-915E-FA48F12222C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068694684531427E-3"/>
                  <c:y val="-2.0653516285541532E-2"/>
                </c:manualLayout>
              </c:layout>
              <c:tx>
                <c:rich>
                  <a:bodyPr/>
                  <a:lstStyle/>
                  <a:p>
                    <a:fld id="{71FB315B-0AC6-41D0-861B-9F7927612492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F6-4703-915E-FA48F12222C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4121681071885621E-3"/>
                  <c:y val="-1.6250947905315269E-2"/>
                </c:manualLayout>
              </c:layout>
              <c:tx>
                <c:rich>
                  <a:bodyPr/>
                  <a:lstStyle/>
                  <a:p>
                    <a:fld id="{A6FC83B6-134A-4902-9303-ADDA533674DE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F6-4703-915E-FA48F12222C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4.27477873812563E-3"/>
                  <c:y val="-3.098027442831237E-2"/>
                </c:manualLayout>
              </c:layout>
              <c:tx>
                <c:rich>
                  <a:bodyPr/>
                  <a:lstStyle/>
                  <a:p>
                    <a:fld id="{46671753-B8EA-431C-84ED-C8C8F1FE90B4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F6-4703-915E-FA48F12222C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274778738125708E-3"/>
                  <c:y val="-1.445746139987907E-2"/>
                </c:manualLayout>
              </c:layout>
              <c:tx>
                <c:rich>
                  <a:bodyPr/>
                  <a:lstStyle/>
                  <a:p>
                    <a:fld id="{3CDCAF72-43B1-497F-A175-18B3DA0771E0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F6-4703-915E-FA48F12222C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5.3434734226570565E-3"/>
                  <c:y val="-8.2614065142166872E-3"/>
                </c:manualLayout>
              </c:layout>
              <c:tx>
                <c:rich>
                  <a:bodyPr/>
                  <a:lstStyle/>
                  <a:p>
                    <a:fld id="{0167DCFF-AC96-4417-806D-07AAE6B8092C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F6-4703-915E-FA48F12222C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3.2060840535941245E-3"/>
                  <c:y val="-1.8588164656987451E-2"/>
                </c:manualLayout>
              </c:layout>
              <c:tx>
                <c:rich>
                  <a:bodyPr/>
                  <a:lstStyle/>
                  <a:p>
                    <a:fld id="{55A81F70-6DD0-42B5-BE55-7FBBA4153DDE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F6-4703-915E-FA48F12222C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4.274778738125708E-3"/>
                  <c:y val="-1.6522813028433225E-2"/>
                </c:manualLayout>
              </c:layout>
              <c:tx>
                <c:rich>
                  <a:bodyPr/>
                  <a:lstStyle/>
                  <a:p>
                    <a:fld id="{5D32F14C-FDFA-48D4-BACA-61398419467B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4F6-4703-915E-FA48F12222C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Sheet1!$K$3:$K$11</c:f>
              <c:strCache>
                <c:ptCount val="9"/>
                <c:pt idx="0">
                  <c:v>กรุงเทพมหานคร</c:v>
                </c:pt>
                <c:pt idx="1">
                  <c:v>ชัยนาท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พระนครศรีอยุธยา</c:v>
                </c:pt>
                <c:pt idx="5">
                  <c:v>ลพบุรี</c:v>
                </c:pt>
                <c:pt idx="6">
                  <c:v>สระบุรี</c:v>
                </c:pt>
                <c:pt idx="7">
                  <c:v>สิงห์บุรี</c:v>
                </c:pt>
                <c:pt idx="8">
                  <c:v>อ่างทอง</c:v>
                </c:pt>
              </c:strCache>
            </c:strRef>
          </c:cat>
          <c:val>
            <c:numRef>
              <c:f>Sheet1!$L$3:$L$11</c:f>
              <c:numCache>
                <c:formatCode>General</c:formatCode>
                <c:ptCount val="9"/>
                <c:pt idx="0">
                  <c:v>3265</c:v>
                </c:pt>
                <c:pt idx="1">
                  <c:v>187</c:v>
                </c:pt>
                <c:pt idx="2">
                  <c:v>1284</c:v>
                </c:pt>
                <c:pt idx="3">
                  <c:v>449</c:v>
                </c:pt>
                <c:pt idx="4">
                  <c:v>144</c:v>
                </c:pt>
                <c:pt idx="5">
                  <c:v>564</c:v>
                </c:pt>
                <c:pt idx="6">
                  <c:v>483</c:v>
                </c:pt>
                <c:pt idx="7">
                  <c:v>86</c:v>
                </c:pt>
                <c:pt idx="8">
                  <c:v>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14-4A0E-930A-56FD7753D901}"/>
            </c:ext>
          </c:extLst>
        </c:ser>
        <c:ser>
          <c:idx val="1"/>
          <c:order val="1"/>
          <c:tx>
            <c:strRef>
              <c:f>Sheet1!$M$2</c:f>
              <c:strCache>
                <c:ptCount val="1"/>
                <c:pt idx="0">
                  <c:v>สถานที่จำหน่ายเนื้อสัตว์ปศุสัตว์ OK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202647400766211E-2"/>
                  <c:y val="-1.4829224693018818E-2"/>
                </c:manualLayout>
              </c:layout>
              <c:tx>
                <c:rich>
                  <a:bodyPr/>
                  <a:lstStyle/>
                  <a:p>
                    <a:fld id="{24BD4B45-1250-4765-AAFB-7E3663C630C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sz="16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(22.09%)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EB-4C74-9AFB-66D6C439340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9236504321565685E-2"/>
                  <c:y val="-3.0980288847803069E-2"/>
                </c:manualLayout>
              </c:layout>
              <c:tx>
                <c:rich>
                  <a:bodyPr/>
                  <a:lstStyle/>
                  <a:p>
                    <a:fld id="{8F5E1FE3-375C-47E0-A32D-35B2C5A62D7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(</a:t>
                    </a:r>
                    <a:r>
                      <a:rPr lang="en-US" sz="16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16.58%)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EB-4C74-9AFB-66D6C439340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13738936906285E-2"/>
                  <c:y val="-4.1307158430587843E-3"/>
                </c:manualLayout>
              </c:layout>
              <c:tx>
                <c:rich>
                  <a:bodyPr/>
                  <a:lstStyle/>
                  <a:p>
                    <a:fld id="{6A511B5F-FD03-46D2-9AAA-F60562AEACD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(</a:t>
                    </a:r>
                    <a:r>
                      <a:rPr lang="en-US" sz="16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13.71%)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EB-4C74-9AFB-66D6C439340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8167809637034182E-2"/>
                  <c:y val="-3.4703131490482236E-2"/>
                </c:manualLayout>
              </c:layout>
              <c:tx>
                <c:rich>
                  <a:bodyPr/>
                  <a:lstStyle/>
                  <a:p>
                    <a:fld id="{844B21FE-8685-4509-8996-21AF9764A8B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sz="16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(28.95%)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EB-4C74-9AFB-66D6C439340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4961725583439979E-2"/>
                  <c:y val="-1.8588164656987451E-2"/>
                </c:manualLayout>
              </c:layout>
              <c:tx>
                <c:rich>
                  <a:bodyPr/>
                  <a:lstStyle/>
                  <a:p>
                    <a:fld id="{3B9244BC-EFB6-406C-91DC-7D98BEBAFFBE}" type="VALUE">
                      <a:rPr lang="en-US" sz="1600" b="1" smtClean="0"/>
                      <a:pPr/>
                      <a:t>[VALUE]</a:t>
                    </a:fld>
                    <a:r>
                      <a:rPr lang="en-US" sz="1600" b="1" dirty="0"/>
                      <a:t/>
                    </a:r>
                    <a:br>
                      <a:rPr lang="en-US" sz="1600" b="1" dirty="0"/>
                    </a:br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(</a:t>
                    </a:r>
                    <a:r>
                      <a:rPr lang="en-US" sz="16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40.97%)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DEB-4C74-9AFB-66D6C439340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1.9236546396159487E-2"/>
                  <c:y val="-2.0653516285541604E-2"/>
                </c:manualLayout>
              </c:layout>
              <c:tx>
                <c:rich>
                  <a:bodyPr/>
                  <a:lstStyle/>
                  <a:p>
                    <a:fld id="{E054EB8F-71B9-40C2-AA43-62D336CA3586}" type="VALUE">
                      <a:rPr lang="en-US" sz="1600" b="1" smtClean="0"/>
                      <a:pPr/>
                      <a:t>[VALUE]</a:t>
                    </a:fld>
                    <a:r>
                      <a:rPr lang="en-US" sz="1600" b="1" dirty="0"/>
                      <a:t/>
                    </a:r>
                    <a:br>
                      <a:rPr lang="en-US" sz="1600" b="1" dirty="0"/>
                    </a:br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(</a:t>
                    </a:r>
                    <a:r>
                      <a:rPr lang="en-US" sz="16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10.46%)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DEB-4C74-9AFB-66D6C439340F}"/>
                </c:ext>
                <c:ext xmlns:c15="http://schemas.microsoft.com/office/drawing/2012/chart" uri="{CE6537A1-D6FC-4f65-9D91-7224C49458BB}">
                  <c15:layout>
                    <c:manualLayout>
                      <c:w val="5.0602693312563063E-2"/>
                      <c:h val="9.773243906318251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1.6030420267971406E-2"/>
                  <c:y val="-1.8588164656987378E-2"/>
                </c:manualLayout>
              </c:layout>
              <c:tx>
                <c:rich>
                  <a:bodyPr/>
                  <a:lstStyle/>
                  <a:p>
                    <a:fld id="{132E936A-2A70-47EB-BED9-39FAABA85AA4}" type="VALUE">
                      <a:rPr lang="en-US" sz="1600" b="1" smtClean="0"/>
                      <a:pPr/>
                      <a:t>[VALUE]</a:t>
                    </a:fld>
                    <a:r>
                      <a:rPr lang="en-US" sz="1600" b="1" dirty="0"/>
                      <a:t/>
                    </a:r>
                    <a:br>
                      <a:rPr lang="en-US" sz="1600" b="1" dirty="0"/>
                    </a:br>
                    <a:r>
                      <a:rPr lang="en-US" sz="16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(9.73%)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DEB-4C74-9AFB-66D6C439340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1.9236504321565685E-2"/>
                  <c:y val="-1.4457461399879147E-2"/>
                </c:manualLayout>
              </c:layout>
              <c:tx>
                <c:rich>
                  <a:bodyPr/>
                  <a:lstStyle/>
                  <a:p>
                    <a:fld id="{FA232AFC-0E01-4FFD-BA30-05DC5AF5FE1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(</a:t>
                    </a:r>
                    <a:r>
                      <a:rPr lang="en-US" sz="16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25.58%)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DEB-4C74-9AFB-66D6C439340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1.7099114952502832E-2"/>
                  <c:y val="-1.2392109771324994E-2"/>
                </c:manualLayout>
              </c:layout>
              <c:tx>
                <c:rich>
                  <a:bodyPr/>
                  <a:lstStyle/>
                  <a:p>
                    <a:fld id="{EF26A938-C9FC-44CF-8CDC-546A3BC2511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sz="16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rPr>
                      <a:t>(10.93%)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DEB-4C74-9AFB-66D6C439340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Sheet1!$K$3:$K$11</c:f>
              <c:strCache>
                <c:ptCount val="9"/>
                <c:pt idx="0">
                  <c:v>กรุงเทพมหานคร</c:v>
                </c:pt>
                <c:pt idx="1">
                  <c:v>ชัยนาท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พระนครศรีอยุธยา</c:v>
                </c:pt>
                <c:pt idx="5">
                  <c:v>ลพบุรี</c:v>
                </c:pt>
                <c:pt idx="6">
                  <c:v>สระบุรี</c:v>
                </c:pt>
                <c:pt idx="7">
                  <c:v>สิงห์บุรี</c:v>
                </c:pt>
                <c:pt idx="8">
                  <c:v>อ่างทอง</c:v>
                </c:pt>
              </c:strCache>
            </c:strRef>
          </c:cat>
          <c:val>
            <c:numRef>
              <c:f>Sheet1!$M$3:$M$11</c:f>
              <c:numCache>
                <c:formatCode>General</c:formatCode>
                <c:ptCount val="9"/>
                <c:pt idx="0">
                  <c:v>720</c:v>
                </c:pt>
                <c:pt idx="1">
                  <c:v>31</c:v>
                </c:pt>
                <c:pt idx="2">
                  <c:v>176</c:v>
                </c:pt>
                <c:pt idx="3">
                  <c:v>130</c:v>
                </c:pt>
                <c:pt idx="4">
                  <c:v>59</c:v>
                </c:pt>
                <c:pt idx="5">
                  <c:v>59</c:v>
                </c:pt>
                <c:pt idx="6">
                  <c:v>47</c:v>
                </c:pt>
                <c:pt idx="7">
                  <c:v>22</c:v>
                </c:pt>
                <c:pt idx="8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14-4A0E-930A-56FD7753D9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8011808"/>
        <c:axId val="528018880"/>
        <c:axId val="0"/>
      </c:bar3DChart>
      <c:dateAx>
        <c:axId val="5280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528018880"/>
        <c:crosses val="autoZero"/>
        <c:auto val="0"/>
        <c:lblOffset val="100"/>
        <c:baseTimeUnit val="days"/>
      </c:dateAx>
      <c:valAx>
        <c:axId val="52801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r>
                  <a:rPr lang="th-TH" sz="1600" b="1" i="0" baseline="0" dirty="0">
                    <a:effectLst/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จำนวนสถานที่จำหน่ายเนื้อสัตว์ </a:t>
                </a:r>
                <a:r>
                  <a:rPr lang="en-US" sz="1600" b="1" i="0" baseline="0" dirty="0">
                    <a:effectLst/>
                    <a:latin typeface="Angsana New" panose="02020603050405020304" pitchFamily="18" charset="-34"/>
                    <a:cs typeface="Angsana New" panose="02020603050405020304" pitchFamily="18" charset="-34"/>
                  </a:rPr>
                  <a:t>(</a:t>
                </a:r>
                <a:r>
                  <a:rPr lang="th-TH" sz="1600" b="1" i="0" baseline="0" dirty="0">
                    <a:effectLst/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แห่ง</a:t>
                </a:r>
                <a:r>
                  <a:rPr lang="en-US" sz="1600" b="1" i="0" baseline="0" dirty="0">
                    <a:effectLst/>
                    <a:latin typeface="Angsana New" panose="02020603050405020304" pitchFamily="18" charset="-34"/>
                    <a:cs typeface="Angsana New" panose="02020603050405020304" pitchFamily="18" charset="-34"/>
                  </a:rPr>
                  <a:t>)</a:t>
                </a:r>
                <a:endParaRPr lang="en-US" sz="1600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ngsana New" panose="02020603050405020304" pitchFamily="18" charset="-34"/>
                  <a:ea typeface="+mn-ea"/>
                  <a:cs typeface="Angsana New" panose="02020603050405020304" pitchFamily="18" charset="-34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52801180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12499999999999"/>
          <c:y val="0.12421069487827406"/>
          <c:w val="0.8125"/>
          <c:h val="0.692438159711019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E2-4243-81F7-7720DEBB689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E2-4243-81F7-7720DEBB689E}"/>
              </c:ext>
            </c:extLst>
          </c:dPt>
          <c:dLbls>
            <c:dLbl>
              <c:idx val="0"/>
              <c:layout>
                <c:manualLayout>
                  <c:x val="-1.5625000000000001E-3"/>
                  <c:y val="2.1283095625949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Quark" panose="02000000000000000000" pitchFamily="50" charset="0"/>
                        <a:ea typeface="+mn-ea"/>
                        <a:cs typeface="Quark" panose="02000000000000000000" pitchFamily="50" charset="0"/>
                      </a:defRPr>
                    </a:pPr>
                    <a:r>
                      <a:rPr lang="th-TH" sz="2000" baseline="0" dirty="0">
                        <a:solidFill>
                          <a:schemeClr val="tx1"/>
                        </a:solidFill>
                        <a:latin typeface="Quark" panose="02000000000000000000" pitchFamily="50" charset="0"/>
                        <a:cs typeface="Quark" panose="02000000000000000000" pitchFamily="50" charset="0"/>
                      </a:rPr>
                      <a:t>สถานที่จำหน่ายเนื้อสัตว์ที่ยังไม่เข้าร่วมปศุสัตว์ </a:t>
                    </a:r>
                    <a:r>
                      <a:rPr lang="en-US" sz="2000" baseline="0" dirty="0">
                        <a:solidFill>
                          <a:schemeClr val="tx1"/>
                        </a:solidFill>
                        <a:latin typeface="Quark" panose="02000000000000000000" pitchFamily="50" charset="0"/>
                        <a:cs typeface="Quark" panose="02000000000000000000" pitchFamily="50" charset="0"/>
                      </a:rPr>
                      <a:t>OK
5,381 </a:t>
                    </a:r>
                    <a:r>
                      <a:rPr lang="th-TH" sz="2000" baseline="0" dirty="0">
                        <a:solidFill>
                          <a:schemeClr val="tx1"/>
                        </a:solidFill>
                        <a:latin typeface="Quark" panose="02000000000000000000" pitchFamily="50" charset="0"/>
                        <a:cs typeface="Quark" panose="02000000000000000000" pitchFamily="50" charset="0"/>
                      </a:rPr>
                      <a:t>แห่ง (</a:t>
                    </a:r>
                    <a:fld id="{249E966C-5C00-4D8D-9548-922345D58E01}" type="PERCENTAGE">
                      <a:rPr lang="en-US" sz="2000" baseline="0" smtClean="0">
                        <a:solidFill>
                          <a:schemeClr val="tx1"/>
                        </a:solidFill>
                        <a:latin typeface="Quark" panose="02000000000000000000" pitchFamily="50" charset="0"/>
                        <a:cs typeface="Quark" panose="02000000000000000000" pitchFamily="50" charset="0"/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Quark" panose="02000000000000000000" pitchFamily="50" charset="0"/>
                          <a:cs typeface="Quark" panose="02000000000000000000" pitchFamily="50" charset="0"/>
                        </a:defRPr>
                      </a:pPr>
                      <a:t>[PERCENTAGE]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  <a:latin typeface="Quark" panose="02000000000000000000" pitchFamily="50" charset="0"/>
                        <a:cs typeface="Quark" panose="02000000000000000000" pitchFamily="50" charset="0"/>
                      </a:rPr>
                      <a:t>)</a:t>
                    </a:r>
                  </a:p>
                </c:rich>
              </c:tx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Quark" panose="02000000000000000000" pitchFamily="50" charset="0"/>
                      <a:ea typeface="+mn-ea"/>
                      <a:cs typeface="Quark" panose="02000000000000000000" pitchFamily="50" charset="0"/>
                    </a:defRPr>
                  </a:pPr>
                  <a:endParaRPr lang="th-TH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5827107939632546"/>
                      <c:h val="0.148046503780791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7083292322834632E-2"/>
                  <c:y val="7.263237058903708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Quark" panose="02000000000000000000" pitchFamily="50" charset="0"/>
                        <a:ea typeface="+mn-ea"/>
                        <a:cs typeface="Quark" panose="02000000000000000000" pitchFamily="50" charset="0"/>
                      </a:defRPr>
                    </a:pPr>
                    <a:fld id="{58F75D90-C161-408F-84B4-DD201C49F2F8}" type="CATEGORYNAME">
                      <a:rPr lang="th-TH" sz="2000">
                        <a:solidFill>
                          <a:schemeClr val="tx1"/>
                        </a:solidFill>
                        <a:latin typeface="Quark" panose="02000000000000000000" pitchFamily="50" charset="0"/>
                        <a:cs typeface="Quark" panose="02000000000000000000" pitchFamily="50" charset="0"/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Quark" panose="02000000000000000000" pitchFamily="50" charset="0"/>
                          <a:cs typeface="Quark" panose="02000000000000000000" pitchFamily="50" charset="0"/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  <a:latin typeface="Quark" panose="02000000000000000000" pitchFamily="50" charset="0"/>
                        <a:cs typeface="Quark" panose="02000000000000000000" pitchFamily="50" charset="0"/>
                      </a:rPr>
                      <a:t>
1,264 </a:t>
                    </a:r>
                    <a:r>
                      <a:rPr lang="th-TH" sz="2000" baseline="0" dirty="0">
                        <a:solidFill>
                          <a:schemeClr val="tx1"/>
                        </a:solidFill>
                        <a:latin typeface="Quark" panose="02000000000000000000" pitchFamily="50" charset="0"/>
                        <a:cs typeface="Quark" panose="02000000000000000000" pitchFamily="50" charset="0"/>
                      </a:rPr>
                      <a:t>แห่ง (</a:t>
                    </a:r>
                    <a:fld id="{621DF58C-C612-4C35-B053-A8AD905E9EB5}" type="PERCENTAGE">
                      <a:rPr lang="en-US" sz="2000" baseline="0" smtClean="0">
                        <a:solidFill>
                          <a:schemeClr val="tx1"/>
                        </a:solidFill>
                        <a:latin typeface="Quark" panose="02000000000000000000" pitchFamily="50" charset="0"/>
                        <a:cs typeface="Quark" panose="02000000000000000000" pitchFamily="50" charset="0"/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Quark" panose="02000000000000000000" pitchFamily="50" charset="0"/>
                          <a:cs typeface="Quark" panose="02000000000000000000" pitchFamily="50" charset="0"/>
                        </a:defRPr>
                      </a:pPr>
                      <a:t>[PERCENTAGE]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  <a:latin typeface="Quark" panose="02000000000000000000" pitchFamily="50" charset="0"/>
                        <a:cs typeface="Quark" panose="02000000000000000000" pitchFamily="50" charset="0"/>
                      </a:rPr>
                      <a:t>)</a:t>
                    </a:r>
                  </a:p>
                </c:rich>
              </c:tx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Quark" panose="02000000000000000000" pitchFamily="50" charset="0"/>
                      <a:ea typeface="+mn-ea"/>
                      <a:cs typeface="Quark" panose="02000000000000000000" pitchFamily="50" charset="0"/>
                    </a:defRPr>
                  </a:pPr>
                  <a:endParaRPr lang="th-TH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315395246250324"/>
                      <c:h val="0.19818786422883578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Quark" panose="02000000000000000000" pitchFamily="50" charset="0"/>
                    <a:ea typeface="+mn-ea"/>
                    <a:cs typeface="Quark" panose="02000000000000000000" pitchFamily="50" charset="0"/>
                  </a:defRPr>
                </a:pPr>
                <a:endParaRPr lang="th-TH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Sheet1!$L$9:$M$9</c:f>
              <c:strCache>
                <c:ptCount val="2"/>
                <c:pt idx="0">
                  <c:v>สถานที่จำหน่ายเนื้อสัตว์ที่ยังไม่เข้าร่วมปศุสัตว์ OK</c:v>
                </c:pt>
                <c:pt idx="1">
                  <c:v>สถานที่จำหน่ายเนื้อสัตว์ปศุสัตว์ OK</c:v>
                </c:pt>
              </c:strCache>
            </c:strRef>
          </c:cat>
          <c:val>
            <c:numRef>
              <c:f>Sheet1!$L$10:$M$10</c:f>
              <c:numCache>
                <c:formatCode>General</c:formatCode>
                <c:ptCount val="2"/>
                <c:pt idx="0">
                  <c:v>5381</c:v>
                </c:pt>
                <c:pt idx="1">
                  <c:v>1264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E2-4243-81F7-7720DEBB6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78797572178477"/>
          <c:y val="0.90675128369612978"/>
          <c:w val="0.80259071522309711"/>
          <c:h val="9.3248729966544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1" i="0" u="none" strike="noStrike" kern="1200" baseline="0">
              <a:solidFill>
                <a:schemeClr val="tx1"/>
              </a:solidFill>
              <a:latin typeface="Quark" panose="02000000000000000000" pitchFamily="50" charset="0"/>
              <a:ea typeface="+mn-ea"/>
              <a:cs typeface="Quark" panose="02000000000000000000" pitchFamily="50" charset="0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DF4FC-8ED7-4E34-A11D-826F4B85E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ED8C4BF-0564-4E59-B3A7-4F9ECE1EC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05F21E-7271-483E-BCFB-1C75CE42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8DCE23-0065-40CE-96A0-382FD4FD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B8D59E-053E-4110-BC28-19C06577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4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A3DB1A-EC01-4699-8CD7-55973155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07C9E1-0CCC-4A32-97F5-04F853947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0398F5-4CB6-4AAF-B398-45A45B76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EEE39F-B8E5-4603-9C05-91A40DD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DB808F-33AB-4435-B858-C702E149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DCB4F8-F55F-41DC-BDB4-E70B0C80A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787BC4-8110-459B-8253-57B857A41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4D2C00-ED5A-4390-8E0D-0E22B491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C5C8C7-4208-4A8F-BB93-AF85D587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65D4AE-05D7-413C-BDBA-27528FDE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2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4ED5A1-0312-4284-8406-718614BF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08A505-4689-4ACA-9CE8-9E683C1E7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935D92-45AE-44BE-9ADA-9585F7AB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5543DF-ABC6-4E14-91AD-1046E11C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0CE45A-C0BE-42B1-9FAB-95AAC07E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2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5E4C4C-48EF-48FA-B2E8-CB2E8EEA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CFC73-1E89-4C36-A02C-F555B15CF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DE6BBB-94E2-4F3E-A033-CFF438FE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25CC06-FE2C-405F-9E0B-DA6D37AE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8FF72D-C962-4950-9BB2-8B8B5EBD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CE637D-E436-4764-A8F9-FF591781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026855-DA01-4FD2-BCD6-4F8A93373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358888-BDE5-4369-A3AA-CD09931F8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1ED51-DFE5-4643-B1F5-166F0BB6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4EDA67-B50A-462F-B086-6EABA6E0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34143D-FB1D-41BF-AB79-F766355A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2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540F8-772E-4335-9925-BEDC3148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4C75EC-D74B-4D2F-BF8B-F8525BDE3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328892-8937-4693-AAAA-F4F9B9FC1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3743737-AC9F-4970-BA1E-FA0C4842C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43028FB-4EBA-40A3-AD78-1A10CC20E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F9824BA-4C3C-44E3-A8F8-9F2731EA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600FC28-D1DD-4FCB-AC15-5FA8D063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9FE5E4A-D39B-4184-AF32-7EE29243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10A182-D06D-4E02-B2EC-440FE750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833CF0-AB44-4999-950F-818C0CC3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6506450-27AB-4415-9403-1BD37DCF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6BA4DC-56AD-4869-BAB9-910990B7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1A8AD40-3B24-4172-B5F6-416C5D15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296AEA4-C635-4200-90B7-68A42248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D6E0BFC-198D-4F03-B4C2-F29B9FEE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2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046DDD-EFC5-4A55-B51D-E7A46A42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621BD1-BC36-4AA0-8949-969D507F9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C1CE34-A704-4F3E-AF44-D5F84D58B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127102-FE0E-4DF6-B41F-107C4AAB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C8830B-4E21-46C0-BD6B-D3BE596A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4F3D41-0820-4A1C-832A-F52DDC1D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AB9A50-DD6E-42ED-B32F-2AA1D4CF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7E306E0-642B-48DA-A4DB-80DCCCFDE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2ECCE0-6691-40B3-94B4-BB6D5CB7B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E1D40C-B9EE-460A-868E-68A0270B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23043A-8341-4A09-BD45-9AD35982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184495-7628-4D9D-A7FC-28CDFA35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8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F622126-4C36-4B60-A8DE-CBC65C85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9C572F-3BAF-4E72-8F89-E7B29D2DC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0EE713-EC01-4AB5-B98E-2DA1F083F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74A01-9802-4999-8C70-FE00D6C8112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1034A7-C69A-46CE-9EF5-7B92C55F8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BC7088-4D18-499F-B4D6-A3D7163D3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2041A-BF6E-410D-856D-B0B2078D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.jpeg"/><Relationship Id="rId2" Type="http://schemas.openxmlformats.org/officeDocument/2006/relationships/image" Target="../media/image7.png"/><Relationship Id="rId16" Type="http://schemas.microsoft.com/office/2007/relationships/hdphoto" Target="../media/hdphoto7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3.jpeg"/><Relationship Id="rId1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microsoft.com/office/2007/relationships/hdphoto" Target="../media/hdphoto13.wdp"/><Relationship Id="rId12" Type="http://schemas.microsoft.com/office/2007/relationships/hdphoto" Target="../media/hdphoto10.wdp"/><Relationship Id="rId17" Type="http://schemas.microsoft.com/office/2007/relationships/hdphoto" Target="../media/hdphoto15.wdp"/><Relationship Id="rId2" Type="http://schemas.openxmlformats.org/officeDocument/2006/relationships/image" Target="../media/image2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microsoft.com/office/2007/relationships/hdphoto" Target="../media/hdphoto12.wdp"/><Relationship Id="rId15" Type="http://schemas.openxmlformats.org/officeDocument/2006/relationships/image" Target="../media/image35.jpe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14.wdp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44">
            <a:extLst>
              <a:ext uri="{FF2B5EF4-FFF2-40B4-BE49-F238E27FC236}">
                <a16:creationId xmlns="" xmlns:a16="http://schemas.microsoft.com/office/drawing/2014/main" id="{4FECFC55-99CF-4687-B7C3-17733A1CC7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87" y="680499"/>
            <a:ext cx="3225824" cy="3472088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EF9FB25E-AE84-4380-B241-23123ACD0FB6}"/>
              </a:ext>
            </a:extLst>
          </p:cNvPr>
          <p:cNvSpPr txBox="1"/>
          <p:nvPr/>
        </p:nvSpPr>
        <p:spPr>
          <a:xfrm>
            <a:off x="746051" y="4583891"/>
            <a:ext cx="10699897" cy="1938992"/>
          </a:xfrm>
          <a:prstGeom prst="rect">
            <a:avLst/>
          </a:prstGeom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>
              <a:spcAft>
                <a:spcPts val="0"/>
              </a:spcAft>
            </a:pPr>
            <a:r>
              <a:rPr lang="th-TH" sz="6000" b="1" dirty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โครงการเนื้อสัตว์ปลอดภัย </a:t>
            </a:r>
            <a:endParaRPr lang="en-US" sz="60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rk" panose="02000000000000000000" pitchFamily="50" charset="0"/>
              <a:ea typeface="Times New Roman" panose="02020603050405020304" pitchFamily="18" charset="0"/>
              <a:cs typeface="Quark" panose="02000000000000000000" pitchFamily="50" charset="0"/>
            </a:endParaRPr>
          </a:p>
          <a:p>
            <a:pPr algn="ctr">
              <a:spcAft>
                <a:spcPts val="0"/>
              </a:spcAft>
            </a:pPr>
            <a:r>
              <a:rPr lang="th-TH" sz="6000" b="1" dirty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ใส่ใจผู้บริโภค</a:t>
            </a:r>
            <a:endParaRPr lang="en-US" sz="6000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rk" panose="02000000000000000000" pitchFamily="50" charset="0"/>
              <a:ea typeface="Times New Roman" panose="02020603050405020304" pitchFamily="18" charset="0"/>
              <a:cs typeface="Quar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>
            <a:extLst>
              <a:ext uri="{FF2B5EF4-FFF2-40B4-BE49-F238E27FC236}">
                <a16:creationId xmlns="" xmlns:a16="http://schemas.microsoft.com/office/drawing/2014/main" id="{8B94E6A4-159A-48D1-8947-BE37FD5E11E6}"/>
              </a:ext>
            </a:extLst>
          </p:cNvPr>
          <p:cNvSpPr/>
          <p:nvPr/>
        </p:nvSpPr>
        <p:spPr>
          <a:xfrm>
            <a:off x="0" y="5488780"/>
            <a:ext cx="5283199" cy="1369219"/>
          </a:xfrm>
          <a:prstGeom prst="rt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roup of business people avatar character Free Vector">
            <a:extLst>
              <a:ext uri="{FF2B5EF4-FFF2-40B4-BE49-F238E27FC236}">
                <a16:creationId xmlns="" xmlns:a16="http://schemas.microsoft.com/office/drawing/2014/main" id="{C77DB520-1258-424C-98F7-A1C2257E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79"/>
          <a:stretch/>
        </p:blipFill>
        <p:spPr bwMode="auto">
          <a:xfrm>
            <a:off x="-509331" y="3590810"/>
            <a:ext cx="5905167" cy="326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0949651C-676B-4569-ACBB-E385A2471288}"/>
              </a:ext>
            </a:extLst>
          </p:cNvPr>
          <p:cNvSpPr/>
          <p:nvPr/>
        </p:nvSpPr>
        <p:spPr>
          <a:xfrm>
            <a:off x="7150415" y="5488851"/>
            <a:ext cx="4572000" cy="954107"/>
          </a:xfrm>
          <a:prstGeom prst="roundRect">
            <a:avLst/>
          </a:prstGeom>
          <a:solidFill>
            <a:srgbClr val="DAF76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46B025B-E143-42A1-95ED-6106A12D6D95}"/>
              </a:ext>
            </a:extLst>
          </p:cNvPr>
          <p:cNvSpPr/>
          <p:nvPr/>
        </p:nvSpPr>
        <p:spPr>
          <a:xfrm>
            <a:off x="7155783" y="3457261"/>
            <a:ext cx="4572000" cy="954107"/>
          </a:xfrm>
          <a:prstGeom prst="roundRect">
            <a:avLst/>
          </a:prstGeom>
          <a:solidFill>
            <a:srgbClr val="DAF76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เฟรม 11">
            <a:extLst>
              <a:ext uri="{FF2B5EF4-FFF2-40B4-BE49-F238E27FC236}">
                <a16:creationId xmlns="" xmlns:a16="http://schemas.microsoft.com/office/drawing/2014/main" id="{1614346B-930F-41BA-A1A2-066AD002B68C}"/>
              </a:ext>
            </a:extLst>
          </p:cNvPr>
          <p:cNvSpPr/>
          <p:nvPr/>
        </p:nvSpPr>
        <p:spPr>
          <a:xfrm>
            <a:off x="0" y="1"/>
            <a:ext cx="12192000" cy="1154429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C941B3-6928-45AF-A456-D789664C66C7}"/>
              </a:ext>
            </a:extLst>
          </p:cNvPr>
          <p:cNvSpPr txBox="1"/>
          <p:nvPr/>
        </p:nvSpPr>
        <p:spPr>
          <a:xfrm>
            <a:off x="1370319" y="1455402"/>
            <a:ext cx="10149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Quark" panose="02000000000000000000" pitchFamily="50" charset="0"/>
                <a:cs typeface="Quark" panose="02000000000000000000" pitchFamily="50" charset="0"/>
              </a:rPr>
              <a:t>สำนักตรวจสอบคุณภาพสินค้าปศุสัตว์ (สตส.) </a:t>
            </a:r>
            <a:r>
              <a:rPr lang="en-US" sz="2800" b="1" dirty="0"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800" b="1" dirty="0"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ได้รายงานผลการตรวจวิเคราะห์ตัวอย่างเนื้อสัตว์โครงการปศุสัตว์ </a:t>
            </a:r>
            <a:r>
              <a:rPr lang="en-US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OK</a:t>
            </a:r>
            <a:r>
              <a:rPr lang="th-TH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</a:t>
            </a:r>
            <a:r>
              <a:rPr lang="en-US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โดยตรวจพบยา </a:t>
            </a:r>
            <a:r>
              <a:rPr lang="en-US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Enrofloxacin </a:t>
            </a:r>
            <a:r>
              <a:rPr lang="th-TH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ปริมาณ </a:t>
            </a:r>
            <a:r>
              <a:rPr lang="en-US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15</a:t>
            </a:r>
            <a:r>
              <a:rPr lang="th-TH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.</a:t>
            </a:r>
            <a:r>
              <a:rPr lang="en-US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70</a:t>
            </a:r>
            <a:r>
              <a:rPr lang="th-TH" sz="24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ไมโครกรัมต่อกิโลกรัม </a:t>
            </a:r>
            <a:r>
              <a:rPr lang="th-TH" sz="2000" dirty="0">
                <a:latin typeface="Quark" panose="02000000000000000000" pitchFamily="50" charset="0"/>
                <a:cs typeface="Quark" panose="02000000000000000000" pitchFamily="50" charset="0"/>
              </a:rPr>
              <a:t>จำนวน </a:t>
            </a:r>
            <a:r>
              <a:rPr lang="en-US" sz="2000" dirty="0">
                <a:latin typeface="Quark" panose="02000000000000000000" pitchFamily="50" charset="0"/>
                <a:cs typeface="Quark" panose="02000000000000000000" pitchFamily="50" charset="0"/>
              </a:rPr>
              <a:t>1</a:t>
            </a:r>
            <a:r>
              <a:rPr lang="th-TH" sz="2000" dirty="0">
                <a:latin typeface="Quark" panose="02000000000000000000" pitchFamily="50" charset="0"/>
                <a:cs typeface="Quark" panose="02000000000000000000" pitchFamily="50" charset="0"/>
              </a:rPr>
              <a:t> ตัวอย่าง </a:t>
            </a:r>
            <a:r>
              <a:rPr lang="en-US" sz="2000" dirty="0"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000" dirty="0"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000" dirty="0">
                <a:latin typeface="Quark" panose="02000000000000000000" pitchFamily="50" charset="0"/>
                <a:cs typeface="Quark" panose="02000000000000000000" pitchFamily="50" charset="0"/>
              </a:rPr>
              <a:t>จากตัวอย่างเนื้อไก่ ซึ่งเก็บจากบริษัท สยามแม็คโคร จำกัด (มหาชน) สาขานครปฐม จังหวัดนครปฐม ในเดือนมีนาคม </a:t>
            </a:r>
            <a:r>
              <a:rPr lang="en-US" sz="2000" dirty="0">
                <a:latin typeface="Quark" panose="02000000000000000000" pitchFamily="50" charset="0"/>
                <a:cs typeface="Quark" panose="02000000000000000000" pitchFamily="50" charset="0"/>
              </a:rPr>
              <a:t>2563</a:t>
            </a:r>
            <a:endParaRPr lang="en-US" sz="2400" dirty="0"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10" name="Rectangle: Rounded Corners 59">
            <a:extLst>
              <a:ext uri="{FF2B5EF4-FFF2-40B4-BE49-F238E27FC236}">
                <a16:creationId xmlns="" xmlns:a16="http://schemas.microsoft.com/office/drawing/2014/main" id="{57B02AAF-5D6F-4717-B52E-144E2EB6AD52}"/>
              </a:ext>
            </a:extLst>
          </p:cNvPr>
          <p:cNvSpPr/>
          <p:nvPr/>
        </p:nvSpPr>
        <p:spPr>
          <a:xfrm>
            <a:off x="1264823" y="3397007"/>
            <a:ext cx="2075688" cy="65056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14C1DB2-F9B5-4E78-86C5-87C0529653C6}"/>
              </a:ext>
            </a:extLst>
          </p:cNvPr>
          <p:cNvSpPr txBox="1"/>
          <p:nvPr/>
        </p:nvSpPr>
        <p:spPr>
          <a:xfrm>
            <a:off x="1096772" y="3440993"/>
            <a:ext cx="240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Quark" panose="02000000000000000000" pitchFamily="50" charset="0"/>
                <a:cs typeface="Quark" panose="02000000000000000000" pitchFamily="50" charset="0"/>
              </a:rPr>
              <a:t>ทีมสอบสวน</a:t>
            </a:r>
            <a:endParaRPr lang="en-US" sz="3200" b="1" dirty="0"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11" name="Arrow: Right 52">
            <a:extLst>
              <a:ext uri="{FF2B5EF4-FFF2-40B4-BE49-F238E27FC236}">
                <a16:creationId xmlns="" xmlns:a16="http://schemas.microsoft.com/office/drawing/2014/main" id="{C1544167-AA64-42D2-B151-98C00C23F314}"/>
              </a:ext>
            </a:extLst>
          </p:cNvPr>
          <p:cNvSpPr/>
          <p:nvPr/>
        </p:nvSpPr>
        <p:spPr>
          <a:xfrm>
            <a:off x="4876560" y="4940739"/>
            <a:ext cx="2058572" cy="518074"/>
          </a:xfrm>
          <a:prstGeom prst="rightArrow">
            <a:avLst/>
          </a:prstGeom>
          <a:solidFill>
            <a:srgbClr val="FFC000"/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72F7EFE-E0F2-4C42-95AD-3EC2D3F4B217}"/>
              </a:ext>
            </a:extLst>
          </p:cNvPr>
          <p:cNvSpPr/>
          <p:nvPr/>
        </p:nvSpPr>
        <p:spPr>
          <a:xfrm>
            <a:off x="4641550" y="3863521"/>
            <a:ext cx="2431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สอบสวน</a:t>
            </a:r>
            <a:br>
              <a:rPr lang="th-TH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3200" b="1" dirty="0">
                <a:solidFill>
                  <a:srgbClr val="548235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หาข้อเท็จจริง</a:t>
            </a:r>
            <a:endParaRPr lang="en-US" sz="3200" dirty="0">
              <a:solidFill>
                <a:srgbClr val="548235"/>
              </a:solidFill>
            </a:endParaRPr>
          </a:p>
        </p:txBody>
      </p:sp>
      <p:sp>
        <p:nvSpPr>
          <p:cNvPr id="13" name="Rectangle: Rounded Corners 19">
            <a:extLst>
              <a:ext uri="{FF2B5EF4-FFF2-40B4-BE49-F238E27FC236}">
                <a16:creationId xmlns="" xmlns:a16="http://schemas.microsoft.com/office/drawing/2014/main" id="{77D3AF0E-0EF5-4C49-B774-AFE9B1D06667}"/>
              </a:ext>
            </a:extLst>
          </p:cNvPr>
          <p:cNvSpPr/>
          <p:nvPr/>
        </p:nvSpPr>
        <p:spPr>
          <a:xfrm>
            <a:off x="7315441" y="3741601"/>
            <a:ext cx="5437216" cy="224845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r>
              <a:rPr lang="th-TH" sz="2400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ปศุสัตว์อำเภอเก็บตัวอย่างจากบริษัทฯ </a:t>
            </a:r>
            <a:r>
              <a:rPr lang="en-US" sz="2400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ในเดือนมีนาคม </a:t>
            </a:r>
            <a:r>
              <a:rPr lang="en-US" sz="2400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2563</a:t>
            </a:r>
            <a:endParaRPr lang="th-TH" sz="2400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  <a:p>
            <a:pPr>
              <a:buClr>
                <a:srgbClr val="C00000"/>
              </a:buClr>
            </a:pPr>
            <a:endParaRPr lang="en-US" sz="2400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  <a:p>
            <a:pPr>
              <a:buClr>
                <a:srgbClr val="C00000"/>
              </a:buClr>
            </a:pPr>
            <a:r>
              <a:rPr lang="th-TH" sz="2400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ไม่ได้ทำเอกสารประกอบการเก็บตัวอย่าง </a:t>
            </a:r>
            <a:r>
              <a:rPr lang="en-US" sz="2400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en-US" sz="2400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(</a:t>
            </a:r>
            <a:r>
              <a:rPr lang="th-TH" sz="2400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ฟอร์ม</a:t>
            </a:r>
            <a:r>
              <a:rPr lang="en-US" sz="2400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OK-09)</a:t>
            </a:r>
            <a:endParaRPr lang="th-TH" sz="2400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  <a:p>
            <a:pPr>
              <a:buClr>
                <a:srgbClr val="C00000"/>
              </a:buClr>
            </a:pPr>
            <a:endParaRPr lang="en-US" sz="2400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  <a:p>
            <a:pPr>
              <a:buClr>
                <a:srgbClr val="C00000"/>
              </a:buClr>
            </a:pPr>
            <a:r>
              <a:rPr lang="th-TH" sz="2400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พบว่าเกิดการสลับตัวอย่างส่งตรวจ</a:t>
            </a:r>
          </a:p>
        </p:txBody>
      </p:sp>
      <p:sp>
        <p:nvSpPr>
          <p:cNvPr id="14" name="เฟรม 11">
            <a:extLst>
              <a:ext uri="{FF2B5EF4-FFF2-40B4-BE49-F238E27FC236}">
                <a16:creationId xmlns="" xmlns:a16="http://schemas.microsoft.com/office/drawing/2014/main" id="{AB93FCA7-0797-4454-B178-9D55FDE3716D}"/>
              </a:ext>
            </a:extLst>
          </p:cNvPr>
          <p:cNvSpPr/>
          <p:nvPr/>
        </p:nvSpPr>
        <p:spPr>
          <a:xfrm>
            <a:off x="0" y="1"/>
            <a:ext cx="12192000" cy="1154429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DFB2631-8B0B-4316-AF02-D361C8F05262}"/>
              </a:ext>
            </a:extLst>
          </p:cNvPr>
          <p:cNvSpPr/>
          <p:nvPr/>
        </p:nvSpPr>
        <p:spPr>
          <a:xfrm>
            <a:off x="0" y="49580"/>
            <a:ext cx="12192000" cy="927251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EDC4F989-D37C-45DD-92A8-E98E50E5F73D}"/>
              </a:ext>
            </a:extLst>
          </p:cNvPr>
          <p:cNvSpPr txBox="1"/>
          <p:nvPr/>
        </p:nvSpPr>
        <p:spPr>
          <a:xfrm>
            <a:off x="1021080" y="167028"/>
            <a:ext cx="1014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>กรณี ตรวจพบ 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Enrofloxacin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 </a:t>
            </a: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ใน</a:t>
            </a:r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เนื้อไก่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fGiHmtV)*" panose="02000000000000000000" pitchFamily="2" charset="0"/>
              <a:ea typeface="Times New Roman" panose="02020603050405020304" pitchFamily="18" charset="0"/>
              <a:cs typeface="Quark" panose="02000000000000000000" pitchFamily="50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5494078B-75DC-439A-A190-98EFE8F6966E}"/>
              </a:ext>
            </a:extLst>
          </p:cNvPr>
          <p:cNvSpPr/>
          <p:nvPr/>
        </p:nvSpPr>
        <p:spPr>
          <a:xfrm>
            <a:off x="240030" y="1538716"/>
            <a:ext cx="880110" cy="88011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7AD338C-8CF8-49C8-8ED9-8F6FEA6C5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7" y="1662266"/>
            <a:ext cx="606136" cy="6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BEF447C-298E-4EE2-AEB1-42FF7491C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4E9311A7-563A-4583-80DA-B1F65916035C}"/>
              </a:ext>
            </a:extLst>
          </p:cNvPr>
          <p:cNvSpPr txBox="1"/>
          <p:nvPr/>
        </p:nvSpPr>
        <p:spPr>
          <a:xfrm>
            <a:off x="2700086" y="3921026"/>
            <a:ext cx="1069989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>จำนวนสถานที่จำหน่ายเนื้อสัตว์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/>
            </a:r>
            <a:b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</a:br>
            <a:r>
              <a:rPr lang="th-TH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>ของปศุสัตว์เขต </a:t>
            </a: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ea typeface="Times New Roman" panose="02020603050405020304" pitchFamily="18" charset="0"/>
                <a:cs typeface="Quark" panose="02000000000000000000" pitchFamily="50" charset="-34"/>
              </a:rPr>
              <a:t>1</a:t>
            </a:r>
            <a:endParaRPr lang="en-US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rk" panose="02000000000000000000" pitchFamily="50" charset="-34"/>
              <a:ea typeface="Times New Roman" panose="02020603050405020304" pitchFamily="18" charset="0"/>
              <a:cs typeface="Quark" panose="02000000000000000000" pitchFamily="50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9ADFC6-56F8-4C5D-9813-E31B76C0A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8" b="96243" l="2979" r="90000">
                        <a14:foregroundMark x1="38936" y1="8050" x2="43830" y2="37030"/>
                        <a14:foregroundMark x1="43830" y1="37030" x2="54255" y2="70125"/>
                        <a14:foregroundMark x1="54255" y1="70125" x2="53830" y2="92308"/>
                        <a14:foregroundMark x1="53830" y1="92308" x2="50851" y2="93023"/>
                        <a14:foregroundMark x1="14255" y1="91950" x2="12979" y2="55814"/>
                        <a14:foregroundMark x1="12979" y1="55814" x2="70213" y2="58855"/>
                        <a14:foregroundMark x1="70213" y1="58855" x2="81489" y2="62791"/>
                        <a14:foregroundMark x1="81489" y1="62791" x2="86383" y2="73345"/>
                        <a14:foregroundMark x1="86383" y1="73345" x2="87021" y2="93560"/>
                        <a14:foregroundMark x1="87021" y1="93560" x2="87447" y2="94812"/>
                        <a14:foregroundMark x1="83404" y1="56172" x2="70851" y2="48658"/>
                        <a14:foregroundMark x1="70851" y1="48658" x2="13617" y2="49911"/>
                        <a14:foregroundMark x1="60213" y1="43113" x2="72766" y2="48479"/>
                        <a14:foregroundMark x1="72766" y1="48479" x2="85957" y2="49553"/>
                        <a14:foregroundMark x1="45745" y1="41860" x2="36170" y2="87299"/>
                        <a14:foregroundMark x1="61489" y1="84436" x2="25745" y2="76923"/>
                        <a14:foregroundMark x1="25745" y1="76923" x2="32766" y2="68873"/>
                        <a14:foregroundMark x1="32766" y1="68873" x2="32766" y2="61002"/>
                        <a14:foregroundMark x1="15532" y1="95349" x2="9574" y2="86583"/>
                        <a14:foregroundMark x1="9574" y1="86583" x2="7021" y2="56351"/>
                        <a14:foregroundMark x1="83191" y1="96064" x2="77234" y2="66190"/>
                        <a14:foregroundMark x1="63617" y1="86404" x2="30213" y2="84973"/>
                        <a14:foregroundMark x1="30213" y1="84973" x2="28723" y2="75850"/>
                        <a14:foregroundMark x1="28723" y1="75850" x2="32128" y2="67084"/>
                        <a14:foregroundMark x1="32128" y1="67084" x2="40000" y2="56708"/>
                        <a14:foregroundMark x1="40000" y1="56708" x2="44043" y2="45259"/>
                        <a14:foregroundMark x1="44043" y1="45259" x2="43830" y2="36852"/>
                        <a14:foregroundMark x1="43191" y1="42039" x2="89574" y2="53846"/>
                        <a14:foregroundMark x1="80000" y1="54025" x2="3404" y2="56708"/>
                        <a14:foregroundMark x1="3404" y1="56708" x2="5745" y2="59750"/>
                        <a14:foregroundMark x1="6596" y1="51342" x2="9574" y2="51521"/>
                        <a14:foregroundMark x1="16596" y1="39535" x2="18085" y2="31843"/>
                        <a14:foregroundMark x1="18085" y1="41682" x2="18511" y2="42576"/>
                        <a14:foregroundMark x1="14468" y1="42039" x2="15319" y2="41860"/>
                        <a14:foregroundMark x1="44894" y1="63148" x2="48085" y2="59571"/>
                        <a14:foregroundMark x1="50638" y1="47227" x2="38511" y2="43113"/>
                        <a14:foregroundMark x1="65012" y1="89982" x2="65128" y2="90388"/>
                        <a14:foregroundMark x1="64941" y1="89734" x2="65012" y2="89982"/>
                        <a14:foregroundMark x1="56809" y1="61360" x2="64864" y2="89465"/>
                        <a14:foregroundMark x1="57660" y1="52952" x2="57660" y2="52952"/>
                        <a14:foregroundMark x1="67021" y1="87478" x2="60638" y2="64758"/>
                        <a14:foregroundMark x1="60638" y1="64758" x2="60638" y2="63327"/>
                        <a14:foregroundMark x1="77234" y1="86583" x2="77234" y2="81038"/>
                        <a14:foregroundMark x1="77660" y1="94097" x2="76596" y2="85689"/>
                        <a14:foregroundMark x1="52979" y1="95170" x2="41277" y2="95707"/>
                        <a14:foregroundMark x1="41277" y1="95707" x2="40000" y2="94991"/>
                        <a14:foregroundMark x1="57234" y1="94097" x2="46170" y2="96780"/>
                        <a14:foregroundMark x1="46170" y1="96780" x2="35319" y2="96601"/>
                        <a14:foregroundMark x1="35319" y1="96601" x2="32979" y2="93381"/>
                        <a14:foregroundMark x1="15957" y1="65116" x2="70638" y2="62433"/>
                        <a14:foregroundMark x1="70638" y1="62433" x2="75957" y2="62612"/>
                        <a14:foregroundMark x1="64681" y1="56172" x2="57660" y2="51342"/>
                        <a14:foregroundMark x1="30851" y1="53846" x2="35106" y2="45438"/>
                        <a14:foregroundMark x1="58511" y1="42039" x2="60851" y2="42039"/>
                        <a14:foregroundMark x1="52128" y1="69052" x2="51489" y2="82111"/>
                        <a14:foregroundMark x1="59362" y1="76923" x2="58936" y2="82826"/>
                        <a14:foregroundMark x1="28936" y1="86225" x2="27660" y2="79249"/>
                        <a14:foregroundMark x1="25957" y1="68515" x2="28936" y2="69410"/>
                        <a14:foregroundMark x1="32340" y1="73524" x2="34681" y2="77281"/>
                        <a14:foregroundMark x1="26383" y1="82290" x2="27872" y2="86583"/>
                        <a14:foregroundMark x1="38936" y1="4651" x2="50426" y2="6798"/>
                        <a14:foregroundMark x1="50426" y1="6798" x2="54255" y2="6440"/>
                        <a14:foregroundMark x1="50000" y1="2862" x2="49149" y2="1968"/>
                        <a14:foregroundMark x1="63617" y1="69052" x2="62128" y2="66547"/>
                        <a14:backgroundMark x1="64894" y1="90698" x2="65532" y2="90698"/>
                        <a14:backgroundMark x1="65106" y1="89982" x2="65106" y2="89982"/>
                        <a14:backgroundMark x1="64894" y1="89445" x2="65106" y2="89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83" y="-457650"/>
            <a:ext cx="2654072" cy="3156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270" y="3734105"/>
            <a:ext cx="1660466" cy="16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DFB2631-8B0B-4316-AF02-D361C8F05262}"/>
              </a:ext>
            </a:extLst>
          </p:cNvPr>
          <p:cNvSpPr/>
          <p:nvPr/>
        </p:nvSpPr>
        <p:spPr>
          <a:xfrm>
            <a:off x="0" y="49580"/>
            <a:ext cx="12192000" cy="927251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AEA555D-2746-44FE-B2F9-985023634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908961"/>
              </p:ext>
            </p:extLst>
          </p:nvPr>
        </p:nvGraphicFramePr>
        <p:xfrm>
          <a:off x="901065" y="1263013"/>
          <a:ext cx="10389870" cy="538353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16258">
                  <a:extLst>
                    <a:ext uri="{9D8B030D-6E8A-4147-A177-3AD203B41FA5}">
                      <a16:colId xmlns="" xmlns:a16="http://schemas.microsoft.com/office/drawing/2014/main" val="780335758"/>
                    </a:ext>
                  </a:extLst>
                </a:gridCol>
                <a:gridCol w="2691204">
                  <a:extLst>
                    <a:ext uri="{9D8B030D-6E8A-4147-A177-3AD203B41FA5}">
                      <a16:colId xmlns="" xmlns:a16="http://schemas.microsoft.com/office/drawing/2014/main" val="2216359944"/>
                    </a:ext>
                  </a:extLst>
                </a:gridCol>
                <a:gridCol w="2691204">
                  <a:extLst>
                    <a:ext uri="{9D8B030D-6E8A-4147-A177-3AD203B41FA5}">
                      <a16:colId xmlns="" xmlns:a16="http://schemas.microsoft.com/office/drawing/2014/main" val="2196972915"/>
                    </a:ext>
                  </a:extLst>
                </a:gridCol>
                <a:gridCol w="2691204">
                  <a:extLst>
                    <a:ext uri="{9D8B030D-6E8A-4147-A177-3AD203B41FA5}">
                      <a16:colId xmlns="" xmlns:a16="http://schemas.microsoft.com/office/drawing/2014/main" val="3253378635"/>
                    </a:ext>
                  </a:extLst>
                </a:gridCol>
              </a:tblGrid>
              <a:tr h="4958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จังหวัด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ประเภทการรับรอง (แห่ง)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รวมทั้งหมด</a:t>
                      </a:r>
                      <a:br>
                        <a:rPr lang="th-TH" sz="2000" b="1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</a:br>
                      <a:r>
                        <a:rPr lang="th-TH" sz="2000" b="1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 (แห่ง)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243877"/>
                  </a:ext>
                </a:extLst>
              </a:tr>
              <a:tr h="495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รายเดี่ยว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รายกลุ่ม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3806835"/>
                  </a:ext>
                </a:extLst>
              </a:tr>
              <a:tr h="4391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กรุงเทพมหานคร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665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720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46503774"/>
                  </a:ext>
                </a:extLst>
              </a:tr>
              <a:tr h="4391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ชัยนาท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30372534"/>
                  </a:ext>
                </a:extLst>
              </a:tr>
              <a:tr h="4391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นนทบุรี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148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176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55437165"/>
                  </a:ext>
                </a:extLst>
              </a:tr>
              <a:tr h="4391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ปทุมธานี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130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11445933"/>
                  </a:ext>
                </a:extLst>
              </a:tr>
              <a:tr h="4391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พระนครศรีอยุธยา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59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39692721"/>
                  </a:ext>
                </a:extLst>
              </a:tr>
              <a:tr h="4391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ลพบุรี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59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62805791"/>
                  </a:ext>
                </a:extLst>
              </a:tr>
              <a:tr h="4391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สระบุรี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47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11993576"/>
                  </a:ext>
                </a:extLst>
              </a:tr>
              <a:tr h="4391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สิงห์บุรี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48527735"/>
                  </a:ext>
                </a:extLst>
              </a:tr>
              <a:tr h="4391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อ่างทอง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32952985"/>
                  </a:ext>
                </a:extLst>
              </a:tr>
              <a:tr h="4391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รวมทั้งหมด (แห่ง)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223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1041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Quark" panose="02000000000000000000" pitchFamily="50" charset="0"/>
                          <a:cs typeface="Quark" panose="02000000000000000000" pitchFamily="50" charset="0"/>
                        </a:rPr>
                        <a:t>1264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Quark" panose="02000000000000000000" pitchFamily="50" charset="0"/>
                        <a:cs typeface="Quark" panose="02000000000000000000" pitchFamily="50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06600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6D294B-457F-4138-91C1-1BD79E91663B}"/>
              </a:ext>
            </a:extLst>
          </p:cNvPr>
          <p:cNvSpPr txBox="1"/>
          <p:nvPr/>
        </p:nvSpPr>
        <p:spPr>
          <a:xfrm>
            <a:off x="1344168" y="190039"/>
            <a:ext cx="1131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จำนวนสถานที่จำหน่าย</a:t>
            </a:r>
            <a:r>
              <a:rPr lang="th-TH" sz="3600" b="1" dirty="0" smtClean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เนื้อสัตว์ปศุสัตว์ </a:t>
            </a:r>
            <a:r>
              <a:rPr lang="en-US" sz="3600" b="1" dirty="0" smtClean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OK </a:t>
            </a:r>
            <a:r>
              <a:rPr lang="th-TH" sz="3600" b="1" dirty="0" smtClean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ใน</a:t>
            </a:r>
            <a:r>
              <a:rPr lang="th-TH" sz="36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พื้นที่ปศุสัตว์เขต </a:t>
            </a:r>
            <a:r>
              <a:rPr lang="th-TH" sz="3600" b="1" dirty="0" smtClean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6489E0B7-C266-424D-BC3C-3BB0D5775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946508"/>
              </p:ext>
            </p:extLst>
          </p:nvPr>
        </p:nvGraphicFramePr>
        <p:xfrm>
          <a:off x="74428" y="606056"/>
          <a:ext cx="11883656" cy="625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93B140-9823-4194-B50C-27EA80FB1B1E}"/>
              </a:ext>
            </a:extLst>
          </p:cNvPr>
          <p:cNvSpPr txBox="1"/>
          <p:nvPr/>
        </p:nvSpPr>
        <p:spPr>
          <a:xfrm>
            <a:off x="1764737" y="160019"/>
            <a:ext cx="9253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Quark" panose="02000000000000000000" pitchFamily="50" charset="0"/>
                <a:cs typeface="Quark" panose="02000000000000000000" pitchFamily="50" charset="0"/>
              </a:rPr>
              <a:t>สถานที่จำหน่ายเนื้อสัตว์ในพื้นที่ปศุสัตว์เขต 1 รายจังหวัด</a:t>
            </a:r>
            <a:endParaRPr lang="en-US" sz="4000" b="1" dirty="0"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679C4A-A62E-4238-888B-1A8E53EAD521}"/>
              </a:ext>
            </a:extLst>
          </p:cNvPr>
          <p:cNvSpPr txBox="1"/>
          <p:nvPr/>
        </p:nvSpPr>
        <p:spPr>
          <a:xfrm>
            <a:off x="2563287" y="263665"/>
            <a:ext cx="7634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Quark" panose="02000000000000000000" pitchFamily="50" charset="0"/>
                <a:cs typeface="Quark" panose="02000000000000000000" pitchFamily="50" charset="0"/>
              </a:rPr>
              <a:t>สถานที่จำหน่ายเนื้อสัตว์ในพื้นที่ปศุสัตว์เขต</a:t>
            </a:r>
            <a:r>
              <a:rPr lang="en-US" sz="4000" b="1" dirty="0">
                <a:latin typeface="Quark" panose="02000000000000000000" pitchFamily="50" charset="0"/>
                <a:cs typeface="Quark" panose="02000000000000000000" pitchFamily="50" charset="0"/>
              </a:rPr>
              <a:t> </a:t>
            </a:r>
            <a:r>
              <a:rPr lang="th-TH" sz="4000" b="1" dirty="0">
                <a:latin typeface="Quark" panose="02000000000000000000" pitchFamily="50" charset="0"/>
                <a:cs typeface="Quark" panose="02000000000000000000" pitchFamily="50" charset="0"/>
              </a:rPr>
              <a:t>1</a:t>
            </a:r>
            <a:endParaRPr lang="en-US" sz="4000" b="1" dirty="0"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9" name="เฟรม 11">
            <a:extLst>
              <a:ext uri="{FF2B5EF4-FFF2-40B4-BE49-F238E27FC236}">
                <a16:creationId xmlns="" xmlns:a16="http://schemas.microsoft.com/office/drawing/2014/main" id="{FC1F6B7A-5E8D-4237-9633-0C21EB4A6214}"/>
              </a:ext>
            </a:extLst>
          </p:cNvPr>
          <p:cNvSpPr/>
          <p:nvPr/>
        </p:nvSpPr>
        <p:spPr>
          <a:xfrm>
            <a:off x="0" y="1"/>
            <a:ext cx="12192000" cy="115443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E1A852A0-5F83-4988-BDDF-97D764236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971850"/>
              </p:ext>
            </p:extLst>
          </p:nvPr>
        </p:nvGraphicFramePr>
        <p:xfrm>
          <a:off x="-126207" y="1235214"/>
          <a:ext cx="12192000" cy="524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78CE681-FDD0-45DB-899C-22E1DDB0A3B5}"/>
              </a:ext>
            </a:extLst>
          </p:cNvPr>
          <p:cNvGrpSpPr/>
          <p:nvPr/>
        </p:nvGrpSpPr>
        <p:grpSpPr>
          <a:xfrm>
            <a:off x="4489439" y="1418096"/>
            <a:ext cx="1606561" cy="1537756"/>
            <a:chOff x="3634740" y="2416017"/>
            <a:chExt cx="1584483" cy="1584483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3719138-B62D-4C06-A4B2-C160AE22F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44" b="89776" l="7188" r="90895">
                          <a14:foregroundMark x1="21725" y1="75559" x2="22843" y2="77316"/>
                          <a14:foregroundMark x1="78490" y1="56067" x2="78754" y2="62620"/>
                          <a14:foregroundMark x1="77796" y1="38818" x2="78421" y2="54350"/>
                          <a14:foregroundMark x1="73642" y1="77476" x2="75240" y2="76518"/>
                          <a14:foregroundMark x1="79073" y1="75559" x2="80831" y2="77157"/>
                          <a14:foregroundMark x1="82109" y1="60383" x2="81470" y2="59904"/>
                          <a14:foregroundMark x1="73163" y1="35304" x2="72843" y2="34824"/>
                          <a14:foregroundMark x1="81310" y1="54153" x2="81310" y2="54153"/>
                          <a14:foregroundMark x1="81310" y1="55911" x2="81310" y2="55911"/>
                          <a14:foregroundMark x1="81310" y1="55272" x2="81310" y2="55272"/>
                          <a14:foregroundMark x1="72045" y1="37540" x2="72045" y2="37540"/>
                          <a14:foregroundMark x1="30671" y1="46486" x2="32268" y2="47284"/>
                          <a14:foregroundMark x1="47604" y1="56390" x2="48882" y2="47764"/>
                          <a14:foregroundMark x1="71406" y1="42971" x2="71406" y2="41374"/>
                          <a14:foregroundMark x1="50639" y1="50958" x2="50639" y2="46166"/>
                          <a14:foregroundMark x1="46326" y1="50160" x2="45847" y2="46645"/>
                          <a14:foregroundMark x1="13259" y1="59744" x2="11182" y2="44089"/>
                          <a14:foregroundMark x1="86741" y1="59425" x2="86741" y2="47284"/>
                          <a14:foregroundMark x1="86741" y1="43770" x2="86741" y2="39297"/>
                          <a14:foregroundMark x1="91054" y1="53834" x2="89936" y2="47284"/>
                          <a14:foregroundMark x1="48882" y1="42173" x2="47764" y2="35623"/>
                          <a14:foregroundMark x1="7188" y1="55751" x2="7188" y2="48562"/>
                          <a14:foregroundMark x1="14377" y1="77476" x2="14377" y2="74601"/>
                          <a14:foregroundMark x1="8307" y1="76677" x2="9585" y2="74281"/>
                          <a14:foregroundMark x1="14856" y1="77476" x2="15974" y2="77476"/>
                          <a14:foregroundMark x1="7987" y1="77476" x2="9904" y2="76198"/>
                          <a14:foregroundMark x1="81470" y1="58626" x2="81470" y2="56550"/>
                          <a14:backgroundMark x1="80288" y1="54153" x2="80671" y2="55431"/>
                          <a14:backgroundMark x1="80192" y1="53834" x2="80288" y2="541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740" y="2416017"/>
              <a:ext cx="1584483" cy="1584483"/>
            </a:xfrm>
            <a:prstGeom prst="rect">
              <a:avLst/>
            </a:prstGeom>
          </p:spPr>
        </p:pic>
        <p:pic>
          <p:nvPicPr>
            <p:cNvPr id="7" name="รูปภาพ 44">
              <a:extLst>
                <a:ext uri="{FF2B5EF4-FFF2-40B4-BE49-F238E27FC236}">
                  <a16:creationId xmlns="" xmlns:a16="http://schemas.microsoft.com/office/drawing/2014/main" id="{56302CAC-11CD-4A41-8788-E33CF351057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058" y="2541747"/>
              <a:ext cx="271845" cy="27003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EF53269-109B-4F46-B28E-C3A9DCDFFB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1725" y1="75559" x2="22843" y2="77316"/>
                        <a14:foregroundMark x1="78490" y1="56067" x2="78754" y2="62620"/>
                        <a14:foregroundMark x1="77796" y1="38818" x2="78421" y2="54350"/>
                        <a14:foregroundMark x1="73642" y1="77476" x2="75240" y2="76518"/>
                        <a14:foregroundMark x1="79073" y1="75559" x2="80831" y2="77157"/>
                        <a14:foregroundMark x1="82109" y1="60383" x2="81470" y2="59904"/>
                        <a14:foregroundMark x1="73163" y1="35304" x2="72843" y2="34824"/>
                        <a14:foregroundMark x1="81310" y1="54153" x2="81310" y2="54153"/>
                        <a14:foregroundMark x1="81310" y1="55911" x2="81310" y2="55911"/>
                        <a14:foregroundMark x1="81310" y1="55272" x2="81310" y2="55272"/>
                        <a14:foregroundMark x1="72045" y1="37540" x2="72045" y2="37540"/>
                        <a14:foregroundMark x1="30671" y1="46486" x2="32268" y2="47284"/>
                        <a14:foregroundMark x1="47604" y1="56390" x2="48882" y2="47764"/>
                        <a14:foregroundMark x1="71406" y1="42971" x2="71406" y2="41374"/>
                        <a14:foregroundMark x1="50639" y1="50958" x2="50639" y2="46166"/>
                        <a14:foregroundMark x1="46326" y1="50160" x2="45847" y2="46645"/>
                        <a14:backgroundMark x1="80288" y1="54153" x2="80671" y2="55431"/>
                        <a14:backgroundMark x1="80192" y1="53834" x2="80288" y2="54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5953"/>
            <a:ext cx="2084820" cy="2084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FADD66-7266-45E6-8981-52236A03E030}"/>
              </a:ext>
            </a:extLst>
          </p:cNvPr>
          <p:cNvSpPr txBox="1"/>
          <p:nvPr/>
        </p:nvSpPr>
        <p:spPr>
          <a:xfrm>
            <a:off x="6892291" y="1363965"/>
            <a:ext cx="53861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highlight>
                  <a:srgbClr val="00FF00"/>
                </a:highlight>
                <a:latin typeface="Quark" panose="02000000000000000000" pitchFamily="50" charset="0"/>
                <a:cs typeface="Quark" panose="02000000000000000000" pitchFamily="50" charset="0"/>
              </a:rPr>
              <a:t>สถานที่จำหน่ายเนื้อสัตว์ทั้งหมด 6</a:t>
            </a:r>
            <a:r>
              <a:rPr lang="en-US" sz="2800" b="1" dirty="0">
                <a:highlight>
                  <a:srgbClr val="00FF00"/>
                </a:highlight>
                <a:latin typeface="Quark" panose="02000000000000000000" pitchFamily="50" charset="0"/>
                <a:cs typeface="Quark" panose="02000000000000000000" pitchFamily="50" charset="0"/>
              </a:rPr>
              <a:t>,</a:t>
            </a:r>
            <a:r>
              <a:rPr lang="th-TH" sz="2800" b="1" dirty="0">
                <a:highlight>
                  <a:srgbClr val="00FF00"/>
                </a:highlight>
                <a:latin typeface="Quark" panose="02000000000000000000" pitchFamily="50" charset="0"/>
                <a:cs typeface="Quark" panose="02000000000000000000" pitchFamily="50" charset="0"/>
              </a:rPr>
              <a:t>645</a:t>
            </a:r>
            <a:r>
              <a:rPr lang="en-US" sz="2800" b="1" dirty="0">
                <a:highlight>
                  <a:srgbClr val="00FF00"/>
                </a:highlight>
                <a:latin typeface="Quark" panose="02000000000000000000" pitchFamily="50" charset="0"/>
                <a:cs typeface="Quark" panose="02000000000000000000" pitchFamily="50" charset="0"/>
              </a:rPr>
              <a:t> </a:t>
            </a:r>
            <a:r>
              <a:rPr lang="th-TH" sz="2800" b="1" dirty="0">
                <a:highlight>
                  <a:srgbClr val="00FF00"/>
                </a:highlight>
                <a:latin typeface="Quark" panose="02000000000000000000" pitchFamily="50" charset="0"/>
                <a:cs typeface="Quark" panose="02000000000000000000" pitchFamily="50" charset="0"/>
              </a:rPr>
              <a:t>แห่ง</a:t>
            </a:r>
            <a:endParaRPr lang="en-US" sz="2800" b="1" dirty="0">
              <a:highlight>
                <a:srgbClr val="00FF00"/>
              </a:highlight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à¸¨à¸¸à¸ªà¸±à¸à¸§à¹ ok">
            <a:extLst>
              <a:ext uri="{FF2B5EF4-FFF2-40B4-BE49-F238E27FC236}">
                <a16:creationId xmlns="" xmlns:a16="http://schemas.microsoft.com/office/drawing/2014/main" id="{E01A22D5-F133-46F7-AC66-8A8D76782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8753"/>
            <a:ext cx="12192000" cy="438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cognito male butcher demonstrating meat. Free Photo">
            <a:extLst>
              <a:ext uri="{FF2B5EF4-FFF2-40B4-BE49-F238E27FC236}">
                <a16:creationId xmlns="" xmlns:a16="http://schemas.microsoft.com/office/drawing/2014/main" id="{2E6A496E-D8F6-4EE7-A26B-1DF497728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4" t="7617" r="2377" b="5120"/>
          <a:stretch/>
        </p:blipFill>
        <p:spPr bwMode="auto">
          <a:xfrm>
            <a:off x="-1" y="2114549"/>
            <a:ext cx="4546120" cy="45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3F54E14-937E-41F7-A0EF-362A9B1BF06A}"/>
              </a:ext>
            </a:extLst>
          </p:cNvPr>
          <p:cNvSpPr/>
          <p:nvPr/>
        </p:nvSpPr>
        <p:spPr>
          <a:xfrm>
            <a:off x="0" y="-19261"/>
            <a:ext cx="12192000" cy="198273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AE62EE1A-6D0D-416A-814C-F49B04B132A7}"/>
              </a:ext>
            </a:extLst>
          </p:cNvPr>
          <p:cNvSpPr txBox="1"/>
          <p:nvPr/>
        </p:nvSpPr>
        <p:spPr>
          <a:xfrm>
            <a:off x="950405" y="209145"/>
            <a:ext cx="10699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>หลักเกณฑ์โครงการเนื้อสัตว์ปลอดภัย ใส่ใจผู้บริโภค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/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</a:b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“</a:t>
            </a:r>
            <a:r>
              <a:rPr lang="th-TH" sz="60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ปศุสัตว์ </a:t>
            </a:r>
            <a:r>
              <a:rPr lang="en-US" sz="60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OK”</a:t>
            </a:r>
            <a:r>
              <a:rPr lang="en-US" sz="60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>”</a:t>
            </a:r>
            <a:endParaRPr 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fGiHmtV)*" panose="02000000000000000000" pitchFamily="2" charset="0"/>
              <a:ea typeface="Times New Roman" panose="02020603050405020304" pitchFamily="18" charset="0"/>
              <a:cs typeface="Quark" panose="02000000000000000000" pitchFamily="50" charset="0"/>
            </a:endParaRPr>
          </a:p>
        </p:txBody>
      </p:sp>
      <p:grpSp>
        <p:nvGrpSpPr>
          <p:cNvPr id="7" name="กลุ่ม 10">
            <a:extLst>
              <a:ext uri="{FF2B5EF4-FFF2-40B4-BE49-F238E27FC236}">
                <a16:creationId xmlns="" xmlns:a16="http://schemas.microsoft.com/office/drawing/2014/main" id="{B8EABD77-855D-4E3A-ACAC-8C93D89A5A2D}"/>
              </a:ext>
            </a:extLst>
          </p:cNvPr>
          <p:cNvGrpSpPr/>
          <p:nvPr/>
        </p:nvGrpSpPr>
        <p:grpSpPr>
          <a:xfrm>
            <a:off x="3668486" y="2058750"/>
            <a:ext cx="9857013" cy="4590106"/>
            <a:chOff x="1621522" y="188714"/>
            <a:chExt cx="6722993" cy="4874484"/>
          </a:xfrm>
        </p:grpSpPr>
        <p:sp>
          <p:nvSpPr>
            <p:cNvPr id="12" name="รูปห้าเหลี่ยม 13">
              <a:extLst>
                <a:ext uri="{FF2B5EF4-FFF2-40B4-BE49-F238E27FC236}">
                  <a16:creationId xmlns="" xmlns:a16="http://schemas.microsoft.com/office/drawing/2014/main" id="{AB1DC05D-1859-4929-B2E8-6779E421361E}"/>
                </a:ext>
              </a:extLst>
            </p:cNvPr>
            <p:cNvSpPr/>
            <p:nvPr/>
          </p:nvSpPr>
          <p:spPr>
            <a:xfrm rot="10800000" flipH="1">
              <a:off x="1621522" y="188714"/>
              <a:ext cx="6619049" cy="1219248"/>
            </a:xfrm>
            <a:prstGeom prst="parallelogram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3" name="กลุ่ม 16">
              <a:extLst>
                <a:ext uri="{FF2B5EF4-FFF2-40B4-BE49-F238E27FC236}">
                  <a16:creationId xmlns="" xmlns:a16="http://schemas.microsoft.com/office/drawing/2014/main" id="{D8D469DE-B752-4804-8CA3-760422CDCA6F}"/>
                </a:ext>
              </a:extLst>
            </p:cNvPr>
            <p:cNvGrpSpPr/>
            <p:nvPr/>
          </p:nvGrpSpPr>
          <p:grpSpPr>
            <a:xfrm>
              <a:off x="1820750" y="2809432"/>
              <a:ext cx="6523765" cy="1024611"/>
              <a:chOff x="1820750" y="2809432"/>
              <a:chExt cx="6523765" cy="102461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8" name="รูปห้าเหลี่ยม 17">
                <a:extLst>
                  <a:ext uri="{FF2B5EF4-FFF2-40B4-BE49-F238E27FC236}">
                    <a16:creationId xmlns="" xmlns:a16="http://schemas.microsoft.com/office/drawing/2014/main" id="{5EBAF83B-6B4B-43A0-A160-823ABD89BFBA}"/>
                  </a:ext>
                </a:extLst>
              </p:cNvPr>
              <p:cNvSpPr/>
              <p:nvPr/>
            </p:nvSpPr>
            <p:spPr>
              <a:xfrm rot="10800000" flipH="1">
                <a:off x="2080686" y="2809432"/>
                <a:ext cx="6263829" cy="1024611"/>
              </a:xfrm>
              <a:prstGeom prst="parallelogram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รูปห้าเหลี่ยม 4">
                <a:extLst>
                  <a:ext uri="{FF2B5EF4-FFF2-40B4-BE49-F238E27FC236}">
                    <a16:creationId xmlns="" xmlns:a16="http://schemas.microsoft.com/office/drawing/2014/main" id="{71611C05-DC14-4D32-BFE0-1E6D82F79671}"/>
                  </a:ext>
                </a:extLst>
              </p:cNvPr>
              <p:cNvSpPr/>
              <p:nvPr/>
            </p:nvSpPr>
            <p:spPr>
              <a:xfrm>
                <a:off x="1820750" y="2881659"/>
                <a:ext cx="5626951" cy="92818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5825" tIns="121920" rIns="227584" bIns="121920" numCol="1" spcCol="1270" anchor="ctr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th-TH" sz="4000" b="1" kern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imes New Roman" panose="02020603050405020304" pitchFamily="18" charset="0"/>
                    <a:cs typeface="Quark" panose="02000000000000000000" pitchFamily="50" charset="0"/>
                  </a:rPr>
                  <a:t>      </a:t>
                </a:r>
                <a:r>
                  <a:rPr lang="th-TH" sz="3600" b="1" kern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imes New Roman" panose="02020603050405020304" pitchFamily="18" charset="0"/>
                    <a:cs typeface="Quark" panose="02000000000000000000" pitchFamily="50" charset="0"/>
                  </a:rPr>
                  <a:t>สถานที่จำหน่ายสะอาด ถูกสุขลักษณะ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กลุ่ม 20">
              <a:extLst>
                <a:ext uri="{FF2B5EF4-FFF2-40B4-BE49-F238E27FC236}">
                  <a16:creationId xmlns="" xmlns:a16="http://schemas.microsoft.com/office/drawing/2014/main" id="{2CF3E2BE-09FF-4F68-BF20-A4152A09C7B3}"/>
                </a:ext>
              </a:extLst>
            </p:cNvPr>
            <p:cNvGrpSpPr/>
            <p:nvPr/>
          </p:nvGrpSpPr>
          <p:grpSpPr>
            <a:xfrm>
              <a:off x="1748309" y="3973022"/>
              <a:ext cx="6372441" cy="1090176"/>
              <a:chOff x="1748309" y="3982607"/>
              <a:chExt cx="6372441" cy="88441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6" name="รูปห้าเหลี่ยม 21">
                <a:extLst>
                  <a:ext uri="{FF2B5EF4-FFF2-40B4-BE49-F238E27FC236}">
                    <a16:creationId xmlns="" xmlns:a16="http://schemas.microsoft.com/office/drawing/2014/main" id="{B4122A6B-0010-40CA-BC01-5B788E62A4A1}"/>
                  </a:ext>
                </a:extLst>
              </p:cNvPr>
              <p:cNvSpPr/>
              <p:nvPr/>
            </p:nvSpPr>
            <p:spPr>
              <a:xfrm rot="10800000" flipH="1">
                <a:off x="2319261" y="3982607"/>
                <a:ext cx="5801489" cy="884418"/>
              </a:xfrm>
              <a:prstGeom prst="parallelogram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รูปห้าเหลี่ยม 4">
                <a:extLst>
                  <a:ext uri="{FF2B5EF4-FFF2-40B4-BE49-F238E27FC236}">
                    <a16:creationId xmlns="" xmlns:a16="http://schemas.microsoft.com/office/drawing/2014/main" id="{8312C20D-0393-4216-8FB0-2CA9E20F7C14}"/>
                  </a:ext>
                </a:extLst>
              </p:cNvPr>
              <p:cNvSpPr/>
              <p:nvPr/>
            </p:nvSpPr>
            <p:spPr>
              <a:xfrm>
                <a:off x="1748309" y="4010120"/>
                <a:ext cx="5963837" cy="76155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5825" tIns="121920" rIns="227584" bIns="121920" numCol="1" spcCol="1270" anchor="ctr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3600" b="1" kern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imes New Roman" panose="02020603050405020304" pitchFamily="18" charset="0"/>
                    <a:cs typeface="Quark" panose="02000000000000000000" pitchFamily="50" charset="0"/>
                  </a:rPr>
                  <a:t>        </a:t>
                </a:r>
                <a:r>
                  <a:rPr lang="th-TH" sz="3600" b="1" kern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imes New Roman" panose="02020603050405020304" pitchFamily="18" charset="0"/>
                    <a:cs typeface="Quark" panose="02000000000000000000" pitchFamily="50" charset="0"/>
                  </a:rPr>
                  <a:t>ตรวจสอบย้อนกลับถึงแหล่งที่มาได้    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5" name="รูปห้าเหลี่ยม 24">
              <a:extLst>
                <a:ext uri="{FF2B5EF4-FFF2-40B4-BE49-F238E27FC236}">
                  <a16:creationId xmlns="" xmlns:a16="http://schemas.microsoft.com/office/drawing/2014/main" id="{46E0B7E0-F5E7-4A71-8AB6-A07366684947}"/>
                </a:ext>
              </a:extLst>
            </p:cNvPr>
            <p:cNvSpPr/>
            <p:nvPr/>
          </p:nvSpPr>
          <p:spPr>
            <a:xfrm rot="10800000" flipH="1">
              <a:off x="1820751" y="1500907"/>
              <a:ext cx="6419820" cy="1159645"/>
            </a:xfrm>
            <a:prstGeom prst="parallelogram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" name="รูปห้าเหลี่ยม 4">
            <a:extLst>
              <a:ext uri="{FF2B5EF4-FFF2-40B4-BE49-F238E27FC236}">
                <a16:creationId xmlns="" xmlns:a16="http://schemas.microsoft.com/office/drawing/2014/main" id="{8EB8D5AD-8F62-42EE-9F7A-26B64A363BB1}"/>
              </a:ext>
            </a:extLst>
          </p:cNvPr>
          <p:cNvSpPr/>
          <p:nvPr/>
        </p:nvSpPr>
        <p:spPr>
          <a:xfrm>
            <a:off x="4346264" y="3471879"/>
            <a:ext cx="6695482" cy="704850"/>
          </a:xfrm>
          <a:prstGeom prst="rect">
            <a:avLst/>
          </a:prstGeom>
          <a:noFill/>
          <a:ln>
            <a:noFill/>
          </a:ln>
          <a:effectLst/>
          <a:sp3d/>
        </p:spPr>
        <p:txBody>
          <a:bodyPr spcFirstLastPara="0" vert="horz" wrap="square" lIns="335825" tIns="121920" rIns="227584" bIns="121920" numCol="1" spcCol="127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40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Quark" panose="02000000000000000000" pitchFamily="50" charset="0"/>
              </a:rPr>
              <a:t>   </a:t>
            </a:r>
            <a:r>
              <a:rPr lang="th-TH" sz="36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Quark" panose="02000000000000000000" pitchFamily="50" charset="0"/>
              </a:rPr>
              <a:t>เนื้อสัตว์มาจากโรงฆ่าสัตว์ที่ถูกกฎหมาย   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รูปห้าเหลี่ยม 4">
            <a:extLst>
              <a:ext uri="{FF2B5EF4-FFF2-40B4-BE49-F238E27FC236}">
                <a16:creationId xmlns="" xmlns:a16="http://schemas.microsoft.com/office/drawing/2014/main" id="{9E3B32D6-F5AC-42D6-B65B-6C3258DB149F}"/>
              </a:ext>
            </a:extLst>
          </p:cNvPr>
          <p:cNvSpPr/>
          <p:nvPr/>
        </p:nvSpPr>
        <p:spPr>
          <a:xfrm>
            <a:off x="4079846" y="2235339"/>
            <a:ext cx="5734050" cy="850265"/>
          </a:xfrm>
          <a:prstGeom prst="rect">
            <a:avLst/>
          </a:prstGeom>
          <a:noFill/>
          <a:ln>
            <a:noFill/>
          </a:ln>
          <a:effectLst/>
          <a:sp3d/>
        </p:spPr>
        <p:txBody>
          <a:bodyPr spcFirstLastPara="0" vert="horz" wrap="square" lIns="335825" tIns="121920" rIns="227584" bIns="121920" numCol="1" spcCol="127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36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>เนื้อสัตว์ผลิตจากฟาร์มมาตรฐาน 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fGiHmtV)*" panose="02000000000000000000" pitchFamily="2" charset="0"/>
              <a:ea typeface="Times New Roman" panose="02020603050405020304" pitchFamily="18" charset="0"/>
              <a:cs typeface="Quark" panose="020000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B7B5303-AAF3-4F57-BFC4-118FA66E558E}"/>
              </a:ext>
            </a:extLst>
          </p:cNvPr>
          <p:cNvSpPr/>
          <p:nvPr/>
        </p:nvSpPr>
        <p:spPr>
          <a:xfrm>
            <a:off x="12192000" y="1409700"/>
            <a:ext cx="1599108" cy="54483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4A0F1AA-470D-4A1F-A250-64CEA55B4074}"/>
              </a:ext>
            </a:extLst>
          </p:cNvPr>
          <p:cNvSpPr/>
          <p:nvPr/>
        </p:nvSpPr>
        <p:spPr>
          <a:xfrm>
            <a:off x="3336470" y="2170201"/>
            <a:ext cx="917546" cy="91754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415E5F1B-D229-4F15-8EA1-680A9F0A6D1B}"/>
              </a:ext>
            </a:extLst>
          </p:cNvPr>
          <p:cNvSpPr/>
          <p:nvPr/>
        </p:nvSpPr>
        <p:spPr>
          <a:xfrm>
            <a:off x="3628573" y="3367510"/>
            <a:ext cx="917546" cy="91754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E3D80F3-A815-41F0-B84E-306A945CA680}"/>
              </a:ext>
            </a:extLst>
          </p:cNvPr>
          <p:cNvSpPr/>
          <p:nvPr/>
        </p:nvSpPr>
        <p:spPr>
          <a:xfrm>
            <a:off x="3988330" y="4550220"/>
            <a:ext cx="917546" cy="91754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EF506A18-FF15-4D3A-9184-17F93D89026C}"/>
              </a:ext>
            </a:extLst>
          </p:cNvPr>
          <p:cNvSpPr/>
          <p:nvPr/>
        </p:nvSpPr>
        <p:spPr>
          <a:xfrm>
            <a:off x="4341696" y="5710128"/>
            <a:ext cx="917546" cy="91754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54B7F6-C6B8-40B5-8B2E-94F81A9391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35" y="2113361"/>
            <a:ext cx="1026261" cy="10262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D2A8484-3E93-4911-B24D-354D75360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8" y="3363552"/>
            <a:ext cx="759659" cy="7596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BAC677-DF23-4195-944C-F6B451FC2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09" y="4636891"/>
            <a:ext cx="865567" cy="8655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04DA6D9-A286-492C-8ED1-3C7BCDC3A2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80" y="5706087"/>
            <a:ext cx="839562" cy="8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8B485000-FED8-4333-96CB-E3733A3D863E}"/>
              </a:ext>
            </a:extLst>
          </p:cNvPr>
          <p:cNvSpPr/>
          <p:nvPr/>
        </p:nvSpPr>
        <p:spPr>
          <a:xfrm>
            <a:off x="0" y="1619250"/>
            <a:ext cx="5554164" cy="5238750"/>
          </a:xfrm>
          <a:prstGeom prst="rt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4991F90-41A2-479A-8A94-FA4597696FBC}"/>
              </a:ext>
            </a:extLst>
          </p:cNvPr>
          <p:cNvGrpSpPr/>
          <p:nvPr/>
        </p:nvGrpSpPr>
        <p:grpSpPr>
          <a:xfrm rot="180555">
            <a:off x="724750" y="3713011"/>
            <a:ext cx="4281128" cy="3260742"/>
            <a:chOff x="9682748" y="5223280"/>
            <a:chExt cx="2612122" cy="1847726"/>
          </a:xfrm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BE8CE5B1-7196-476D-BC5F-33A9BBBE2EF5}"/>
                </a:ext>
              </a:extLst>
            </p:cNvPr>
            <p:cNvGrpSpPr/>
            <p:nvPr/>
          </p:nvGrpSpPr>
          <p:grpSpPr>
            <a:xfrm>
              <a:off x="9682748" y="5223280"/>
              <a:ext cx="2612122" cy="1709274"/>
              <a:chOff x="9133705" y="4724444"/>
              <a:chExt cx="3319647" cy="2002600"/>
            </a:xfrm>
          </p:grpSpPr>
          <p:pic>
            <p:nvPicPr>
              <p:cNvPr id="27" name="Picture 4" descr="ผลการค้นหารูปภาพสำหรับ เนื้อหมู">
                <a:extLst>
                  <a:ext uri="{FF2B5EF4-FFF2-40B4-BE49-F238E27FC236}">
                    <a16:creationId xmlns="" xmlns:a16="http://schemas.microsoft.com/office/drawing/2014/main" id="{FEAF4D0C-678C-4587-8784-F5B89313C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667" r="9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0906" y="4724444"/>
                <a:ext cx="1688452" cy="1688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9">
                <a:extLst>
                  <a:ext uri="{FF2B5EF4-FFF2-40B4-BE49-F238E27FC236}">
                    <a16:creationId xmlns="" xmlns:a16="http://schemas.microsoft.com/office/drawing/2014/main" id="{AEDD21C8-EB51-4310-8EA9-7D43620A5A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55" b="94493" l="9985" r="8986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31944">
                <a:off x="9133705" y="5344368"/>
                <a:ext cx="2173865" cy="11346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10">
                <a:extLst>
                  <a:ext uri="{FF2B5EF4-FFF2-40B4-BE49-F238E27FC236}">
                    <a16:creationId xmlns="" xmlns:a16="http://schemas.microsoft.com/office/drawing/2014/main" id="{18EAF133-09D8-4F3D-912E-05CAEB5AE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45" b="86452" l="4348" r="9217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20185463">
                <a:off x="10082197" y="5425987"/>
                <a:ext cx="1930172" cy="1301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13">
                <a:extLst>
                  <a:ext uri="{FF2B5EF4-FFF2-40B4-BE49-F238E27FC236}">
                    <a16:creationId xmlns="" xmlns:a16="http://schemas.microsoft.com/office/drawing/2014/main" id="{9084DBF7-B3DC-4864-A047-B87F79533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17772" y="5598467"/>
                <a:ext cx="1435580" cy="956096"/>
              </a:xfrm>
              <a:prstGeom prst="rect">
                <a:avLst/>
              </a:prstGeom>
            </p:spPr>
          </p:pic>
        </p:grpSp>
        <p:pic>
          <p:nvPicPr>
            <p:cNvPr id="26" name="Picture 2" descr="ผลการค้นหารูปภาพสำหรับ เนื้อไก่">
              <a:extLst>
                <a:ext uri="{FF2B5EF4-FFF2-40B4-BE49-F238E27FC236}">
                  <a16:creationId xmlns="" xmlns:a16="http://schemas.microsoft.com/office/drawing/2014/main" id="{8CEAE81D-20B4-4EBA-8339-3C7C20ED0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7895" l="1068" r="985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059" y="6029132"/>
              <a:ext cx="1129611" cy="1041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E4A62C2-1FAE-4096-942A-597629708914}"/>
              </a:ext>
            </a:extLst>
          </p:cNvPr>
          <p:cNvSpPr txBox="1"/>
          <p:nvPr/>
        </p:nvSpPr>
        <p:spPr>
          <a:xfrm>
            <a:off x="7617984" y="819197"/>
            <a:ext cx="5798102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latin typeface="Quark" panose="02000000000000000000" pitchFamily="50" charset="0"/>
                <a:cs typeface="Quark" panose="02000000000000000000" pitchFamily="50" charset="0"/>
              </a:rPr>
              <a:t>รายเดี่ยว </a:t>
            </a:r>
            <a:r>
              <a:rPr lang="en-US" sz="3200" b="1" dirty="0"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3200" b="1" dirty="0"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3200" dirty="0">
                <a:latin typeface="Quark" panose="02000000000000000000" pitchFamily="50" charset="0"/>
                <a:cs typeface="Quark" panose="02000000000000000000" pitchFamily="50" charset="0"/>
              </a:rPr>
              <a:t>ร้านจำหน่ายเนื้อสัตว์ทั่วไป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78A2451-CAC1-4D0E-9BFB-845F56F2BAAC}"/>
              </a:ext>
            </a:extLst>
          </p:cNvPr>
          <p:cNvSpPr txBox="1"/>
          <p:nvPr/>
        </p:nvSpPr>
        <p:spPr>
          <a:xfrm>
            <a:off x="7640741" y="2323667"/>
            <a:ext cx="3782002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latin typeface="Quark" panose="02000000000000000000" pitchFamily="50" charset="0"/>
                <a:cs typeface="Quark" panose="02000000000000000000" pitchFamily="50" charset="0"/>
              </a:rPr>
              <a:t>รายกลุ่ม </a:t>
            </a:r>
            <a:r>
              <a:rPr lang="en-US" sz="3200" b="1" dirty="0"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3200" b="1" dirty="0"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dirty="0">
                <a:latin typeface="Quark" panose="02000000000000000000" pitchFamily="50" charset="0"/>
                <a:cs typeface="Quark" panose="02000000000000000000" pitchFamily="50" charset="0"/>
              </a:rPr>
              <a:t>ร้านจำหน่ายเนื้อสัตว์ในบิ๊กซี </a:t>
            </a:r>
            <a:r>
              <a:rPr lang="th-TH" sz="2400" dirty="0" err="1">
                <a:latin typeface="Quark" panose="02000000000000000000" pitchFamily="50" charset="0"/>
                <a:cs typeface="Quark" panose="02000000000000000000" pitchFamily="50" charset="0"/>
              </a:rPr>
              <a:t>แม็คโคร</a:t>
            </a:r>
            <a:r>
              <a:rPr lang="th-TH" sz="2400" dirty="0">
                <a:latin typeface="Quark" panose="02000000000000000000" pitchFamily="50" charset="0"/>
                <a:cs typeface="Quark" panose="02000000000000000000" pitchFamily="50" charset="0"/>
              </a:rPr>
              <a:t> โลตัส </a:t>
            </a:r>
            <a:r>
              <a:rPr lang="th-TH" sz="2400" dirty="0" err="1">
                <a:latin typeface="Quark" panose="02000000000000000000" pitchFamily="50" charset="0"/>
                <a:cs typeface="Quark" panose="02000000000000000000" pitchFamily="50" charset="0"/>
              </a:rPr>
              <a:t>ท๊</a:t>
            </a:r>
            <a:r>
              <a:rPr lang="th-TH" sz="2400" dirty="0">
                <a:latin typeface="Quark" panose="02000000000000000000" pitchFamily="50" charset="0"/>
                <a:cs typeface="Quark" panose="02000000000000000000" pitchFamily="50" charset="0"/>
              </a:rPr>
              <a:t>อป</a:t>
            </a:r>
            <a:r>
              <a:rPr lang="th-TH" sz="2400" dirty="0" err="1">
                <a:latin typeface="Quark" panose="02000000000000000000" pitchFamily="50" charset="0"/>
                <a:cs typeface="Quark" panose="02000000000000000000" pitchFamily="50" charset="0"/>
              </a:rPr>
              <a:t>ส์</a:t>
            </a:r>
            <a:r>
              <a:rPr lang="th-TH" sz="2400" dirty="0">
                <a:latin typeface="Quark" panose="02000000000000000000" pitchFamily="50" charset="0"/>
                <a:cs typeface="Quark" panose="02000000000000000000" pitchFamily="50" charset="0"/>
              </a:rPr>
              <a:t> ซีพี เฟรชมาร์ท </a:t>
            </a:r>
            <a:r>
              <a:rPr lang="en-US" sz="2400" dirty="0"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400" dirty="0"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dirty="0">
                <a:latin typeface="Quark" panose="02000000000000000000" pitchFamily="50" charset="0"/>
                <a:cs typeface="Quark" panose="02000000000000000000" pitchFamily="50" charset="0"/>
              </a:rPr>
              <a:t>เบทาโกรช็อป </a:t>
            </a:r>
            <a:endParaRPr lang="th-TH" sz="3200" dirty="0"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BEF447C-298E-4EE2-AEB1-42FF7491CD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677">
            <a:off x="2528990" y="428576"/>
            <a:ext cx="3460310" cy="2308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รูปภาพ 3">
            <a:extLst>
              <a:ext uri="{FF2B5EF4-FFF2-40B4-BE49-F238E27FC236}">
                <a16:creationId xmlns="" xmlns:a16="http://schemas.microsoft.com/office/drawing/2014/main" id="{078FD431-3C70-44EC-92C7-D802B33AC51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29"/>
          <a:stretch/>
        </p:blipFill>
        <p:spPr>
          <a:xfrm rot="21334714">
            <a:off x="2961476" y="2878883"/>
            <a:ext cx="3254232" cy="222859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รูปภาพ 4">
            <a:extLst>
              <a:ext uri="{FF2B5EF4-FFF2-40B4-BE49-F238E27FC236}">
                <a16:creationId xmlns="" xmlns:a16="http://schemas.microsoft.com/office/drawing/2014/main" id="{B41DE015-C978-4778-AEE2-36F039E914D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7236">
            <a:off x="265988" y="2752391"/>
            <a:ext cx="2991734" cy="201858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รูปภาพ 44">
            <a:extLst>
              <a:ext uri="{FF2B5EF4-FFF2-40B4-BE49-F238E27FC236}">
                <a16:creationId xmlns="" xmlns:a16="http://schemas.microsoft.com/office/drawing/2014/main" id="{2B635A11-E0EC-41BD-8B64-56DCA74A9714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3" y="395986"/>
            <a:ext cx="2027752" cy="2245492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E43FDB6-2DA0-4D1D-B799-3C656A70EA74}"/>
              </a:ext>
            </a:extLst>
          </p:cNvPr>
          <p:cNvSpPr/>
          <p:nvPr/>
        </p:nvSpPr>
        <p:spPr>
          <a:xfrm>
            <a:off x="5514049" y="4391658"/>
            <a:ext cx="6701149" cy="1940318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81BF5C-F27C-46FB-A240-B52648248208}"/>
              </a:ext>
            </a:extLst>
          </p:cNvPr>
          <p:cNvSpPr txBox="1"/>
          <p:nvPr/>
        </p:nvSpPr>
        <p:spPr>
          <a:xfrm>
            <a:off x="6636177" y="4528725"/>
            <a:ext cx="4054331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C00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รับรองสินค้า </a:t>
            </a:r>
            <a:r>
              <a:rPr lang="en-US" sz="3600" b="1" dirty="0">
                <a:solidFill>
                  <a:srgbClr val="FFC00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5 </a:t>
            </a:r>
            <a:r>
              <a:rPr lang="th-TH" sz="3600" b="1" dirty="0">
                <a:solidFill>
                  <a:srgbClr val="FFC00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ชนิด </a:t>
            </a:r>
            <a:r>
              <a:rPr lang="en-US" sz="32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3200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ได้แก่ เนื้อไก่ เนื้อหมู เนื้อเป็ด เนื้อโค และไข่สด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FE18C106-0C98-4CE8-980F-EBF284A5C858}"/>
              </a:ext>
            </a:extLst>
          </p:cNvPr>
          <p:cNvSpPr/>
          <p:nvPr/>
        </p:nvSpPr>
        <p:spPr>
          <a:xfrm>
            <a:off x="4974643" y="4626851"/>
            <a:ext cx="1414211" cy="1414211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EAFD956-2290-4292-B259-F040D7DBD6F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27" y="4900378"/>
            <a:ext cx="797427" cy="797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BD4667B-4390-4BC7-9C5A-E4890EEC571E}"/>
              </a:ext>
            </a:extLst>
          </p:cNvPr>
          <p:cNvSpPr/>
          <p:nvPr/>
        </p:nvSpPr>
        <p:spPr>
          <a:xfrm>
            <a:off x="7727500" y="2133600"/>
            <a:ext cx="4038600" cy="0"/>
          </a:xfrm>
          <a:custGeom>
            <a:avLst/>
            <a:gdLst>
              <a:gd name="connsiteX0" fmla="*/ 0 w 4038600"/>
              <a:gd name="connsiteY0" fmla="*/ 0 h 0"/>
              <a:gd name="connsiteX1" fmla="*/ 4038600 w 4038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38600">
                <a:moveTo>
                  <a:pt x="0" y="0"/>
                </a:moveTo>
                <a:lnTo>
                  <a:pt x="4038600" y="0"/>
                </a:lnTo>
              </a:path>
            </a:pathLst>
          </a:custGeom>
          <a:noFill/>
          <a:ln w="76200" cap="rnd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0094674-3B03-401F-9810-FD6BB116E59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54" y="698059"/>
            <a:ext cx="1090927" cy="1090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A882F8-5BCA-4A81-925E-54A8895A99E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09" y="2385604"/>
            <a:ext cx="1240244" cy="124024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4AADBFB-8B21-44D2-AC50-94D8D6431C1C}"/>
              </a:ext>
            </a:extLst>
          </p:cNvPr>
          <p:cNvSpPr/>
          <p:nvPr/>
        </p:nvSpPr>
        <p:spPr>
          <a:xfrm>
            <a:off x="10801350" y="5524500"/>
            <a:ext cx="1181100" cy="1104900"/>
          </a:xfrm>
          <a:custGeom>
            <a:avLst/>
            <a:gdLst>
              <a:gd name="connsiteX0" fmla="*/ 0 w 1181100"/>
              <a:gd name="connsiteY0" fmla="*/ 1104900 h 1104900"/>
              <a:gd name="connsiteX1" fmla="*/ 1181100 w 1181100"/>
              <a:gd name="connsiteY1" fmla="*/ 1104900 h 1104900"/>
              <a:gd name="connsiteX2" fmla="*/ 1181100 w 11811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04900">
                <a:moveTo>
                  <a:pt x="0" y="1104900"/>
                </a:moveTo>
                <a:lnTo>
                  <a:pt x="1181100" y="1104900"/>
                </a:lnTo>
                <a:lnTo>
                  <a:pt x="1181100" y="0"/>
                </a:lnTo>
              </a:path>
            </a:pathLst>
          </a:cu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3781D52-356B-4FE1-B2C3-2706C74BD3A5}"/>
              </a:ext>
            </a:extLst>
          </p:cNvPr>
          <p:cNvSpPr/>
          <p:nvPr/>
        </p:nvSpPr>
        <p:spPr>
          <a:xfrm>
            <a:off x="3463171" y="-19261"/>
            <a:ext cx="8728829" cy="2186960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8">
            <a:extLst>
              <a:ext uri="{FF2B5EF4-FFF2-40B4-BE49-F238E27FC236}">
                <a16:creationId xmlns="" xmlns:a16="http://schemas.microsoft.com/office/drawing/2014/main" id="{9280A80C-826E-4C48-8027-295B9D1AF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18087" r="34170" b="3905"/>
          <a:stretch/>
        </p:blipFill>
        <p:spPr>
          <a:xfrm>
            <a:off x="-23016" y="-19262"/>
            <a:ext cx="3486187" cy="6877261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="" xmlns:a16="http://schemas.microsoft.com/office/drawing/2014/main" id="{FF3BCC1F-71F9-4D71-A072-1CF850FC0603}"/>
              </a:ext>
            </a:extLst>
          </p:cNvPr>
          <p:cNvSpPr txBox="1"/>
          <p:nvPr/>
        </p:nvSpPr>
        <p:spPr>
          <a:xfrm>
            <a:off x="2477637" y="213785"/>
            <a:ext cx="10699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cs typeface="Quark" panose="02000000000000000000" pitchFamily="50" charset="0"/>
              </a:rPr>
              <a:t>การขอรับรองสถานที่จำหน่ายเนื้อสัตว์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cs typeface="Quark" panose="02000000000000000000" pitchFamily="50" charset="0"/>
              </a:rPr>
              <a:t/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cs typeface="Quark" panose="02000000000000000000" pitchFamily="50" charset="0"/>
              </a:rPr>
            </a:br>
            <a:r>
              <a:rPr lang="th-TH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ปศุสัตว์</a:t>
            </a:r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 OK</a:t>
            </a:r>
            <a:r>
              <a:rPr lang="th-TH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 </a:t>
            </a:r>
            <a:endParaRPr 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0582B6D-7D00-467A-933A-600890344DBF}"/>
              </a:ext>
            </a:extLst>
          </p:cNvPr>
          <p:cNvGrpSpPr/>
          <p:nvPr/>
        </p:nvGrpSpPr>
        <p:grpSpPr>
          <a:xfrm>
            <a:off x="3539773" y="3342934"/>
            <a:ext cx="8479217" cy="5352918"/>
            <a:chOff x="5446695" y="4459295"/>
            <a:chExt cx="5645024" cy="356369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3B96B98-3F56-472B-8C0C-937937AC2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722" r="93056">
                          <a14:foregroundMark x1="14722" y1="56667" x2="27778" y2="56667"/>
                          <a14:foregroundMark x1="93611" y1="65556" x2="91389" y2="63056"/>
                          <a14:foregroundMark x1="8889" y1="61111" x2="11389" y2="61667"/>
                          <a14:foregroundMark x1="5278" y1="64167" x2="7500" y2="65556"/>
                          <a14:foregroundMark x1="4722" y1="64722" x2="6111" y2="65556"/>
                          <a14:foregroundMark x1="93056" y1="60833" x2="93056" y2="5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04" y="4459295"/>
              <a:ext cx="3563696" cy="3563696"/>
            </a:xfrm>
            <a:prstGeom prst="rect">
              <a:avLst/>
            </a:prstGeom>
          </p:spPr>
        </p:pic>
        <p:grpSp>
          <p:nvGrpSpPr>
            <p:cNvPr id="8" name="กลุ่ม 8">
              <a:extLst>
                <a:ext uri="{FF2B5EF4-FFF2-40B4-BE49-F238E27FC236}">
                  <a16:creationId xmlns="" xmlns:a16="http://schemas.microsoft.com/office/drawing/2014/main" id="{A12A934E-93E4-42DC-A553-7006B5AFD720}"/>
                </a:ext>
              </a:extLst>
            </p:cNvPr>
            <p:cNvGrpSpPr/>
            <p:nvPr/>
          </p:nvGrpSpPr>
          <p:grpSpPr>
            <a:xfrm>
              <a:off x="5446695" y="5723129"/>
              <a:ext cx="1403683" cy="1323011"/>
              <a:chOff x="8100647" y="3355483"/>
              <a:chExt cx="3222446" cy="3222446"/>
            </a:xfrm>
          </p:grpSpPr>
          <p:pic>
            <p:nvPicPr>
              <p:cNvPr id="9" name="Picture 2">
                <a:extLst>
                  <a:ext uri="{FF2B5EF4-FFF2-40B4-BE49-F238E27FC236}">
                    <a16:creationId xmlns="" xmlns:a16="http://schemas.microsoft.com/office/drawing/2014/main" id="{30A51B41-1B1A-4F1F-9E8B-569797626A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667" b="89778" l="3556" r="98667">
                            <a14:foregroundMark x1="40889" y1="15556" x2="40889" y2="15556"/>
                            <a14:foregroundMark x1="47111" y1="15556" x2="47111" y2="15556"/>
                            <a14:foregroundMark x1="52444" y1="16889" x2="52444" y2="16889"/>
                            <a14:foregroundMark x1="57333" y1="15111" x2="57333" y2="15111"/>
                            <a14:foregroundMark x1="60889" y1="15111" x2="60889" y2="151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647" y="3355483"/>
                <a:ext cx="3222446" cy="3222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>
                <a:extLst>
                  <a:ext uri="{FF2B5EF4-FFF2-40B4-BE49-F238E27FC236}">
                    <a16:creationId xmlns="" xmlns:a16="http://schemas.microsoft.com/office/drawing/2014/main" id="{9B231A9C-1D5D-4100-99FE-5B2CD3F08E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28814" y="3698632"/>
                <a:ext cx="621322" cy="621322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47F2E64D-0FD4-4721-A574-02B317F6E8E1}"/>
                </a:ext>
              </a:extLst>
            </p:cNvPr>
            <p:cNvGrpSpPr/>
            <p:nvPr/>
          </p:nvGrpSpPr>
          <p:grpSpPr>
            <a:xfrm>
              <a:off x="9210460" y="5415520"/>
              <a:ext cx="1881259" cy="1854489"/>
              <a:chOff x="3205032" y="2402070"/>
              <a:chExt cx="1612377" cy="161237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7E531C7D-4694-4F1B-A525-F6BB6DDED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85" b="89617" l="7029" r="93450">
                            <a14:foregroundMark x1="78490" y1="56067" x2="78754" y2="62620"/>
                            <a14:foregroundMark x1="77796" y1="38818" x2="78421" y2="54350"/>
                            <a14:foregroundMark x1="73642" y1="77476" x2="75240" y2="76518"/>
                            <a14:foregroundMark x1="79073" y1="75559" x2="80831" y2="77157"/>
                            <a14:foregroundMark x1="82109" y1="60383" x2="81470" y2="59904"/>
                            <a14:foregroundMark x1="73163" y1="35304" x2="72843" y2="34824"/>
                            <a14:foregroundMark x1="81310" y1="54153" x2="81310" y2="54153"/>
                            <a14:foregroundMark x1="81310" y1="55911" x2="81310" y2="55911"/>
                            <a14:foregroundMark x1="81310" y1="55272" x2="81310" y2="55272"/>
                            <a14:foregroundMark x1="72045" y1="37540" x2="72045" y2="37540"/>
                            <a14:foregroundMark x1="30671" y1="46486" x2="32268" y2="47284"/>
                            <a14:foregroundMark x1="47604" y1="56390" x2="48882" y2="47764"/>
                            <a14:foregroundMark x1="71406" y1="42971" x2="71406" y2="41374"/>
                            <a14:foregroundMark x1="50639" y1="50958" x2="50639" y2="46166"/>
                            <a14:foregroundMark x1="46326" y1="50160" x2="45847" y2="46645"/>
                            <a14:foregroundMark x1="86741" y1="59425" x2="86741" y2="47284"/>
                            <a14:foregroundMark x1="86741" y1="43770" x2="86741" y2="39297"/>
                            <a14:foregroundMark x1="91054" y1="53834" x2="89936" y2="47284"/>
                            <a14:foregroundMark x1="48882" y1="42173" x2="47764" y2="35623"/>
                            <a14:foregroundMark x1="7188" y1="50300" x2="7188" y2="48562"/>
                            <a14:foregroundMark x1="81470" y1="58626" x2="81470" y2="56550"/>
                            <a14:foregroundMark x1="80192" y1="74281" x2="93450" y2="64856"/>
                            <a14:foregroundMark x1="35942" y1="61342" x2="34824" y2="43291"/>
                            <a14:backgroundMark x1="80288" y1="54153" x2="80671" y2="55431"/>
                            <a14:backgroundMark x1="80192" y1="53834" x2="80288" y2="54153"/>
                            <a14:backgroundMark x1="26198" y1="79553" x2="14058" y2="34026"/>
                            <a14:backgroundMark x1="25080" y1="34505" x2="11182" y2="57827"/>
                            <a14:backgroundMark x1="11182" y1="57827" x2="8307" y2="73642"/>
                            <a14:backgroundMark x1="11182" y1="38019" x2="12939" y2="59105"/>
                            <a14:backgroundMark x1="23802" y1="39297" x2="24441" y2="60863"/>
                            <a14:backgroundMark x1="27316" y1="51438" x2="27316" y2="46166"/>
                            <a14:backgroundMark x1="27955" y1="52716" x2="28435" y2="46166"/>
                            <a14:backgroundMark x1="8307" y1="57348" x2="22684" y2="76518"/>
                            <a14:backgroundMark x1="16454" y1="76518" x2="1438" y2="75399"/>
                            <a14:backgroundMark x1="10703" y1="66613" x2="8946" y2="48562"/>
                            <a14:backgroundMark x1="8307" y1="50958" x2="2556" y2="59585"/>
                            <a14:backgroundMark x1="22684" y1="76038" x2="22204" y2="80671"/>
                            <a14:backgroundMark x1="81470" y1="79553" x2="82588" y2="9297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5032" y="2402070"/>
                <a:ext cx="1612377" cy="1612377"/>
              </a:xfrm>
              <a:prstGeom prst="rect">
                <a:avLst/>
              </a:prstGeom>
            </p:spPr>
          </p:pic>
          <p:pic>
            <p:nvPicPr>
              <p:cNvPr id="26" name="รูปภาพ 44">
                <a:extLst>
                  <a:ext uri="{FF2B5EF4-FFF2-40B4-BE49-F238E27FC236}">
                    <a16:creationId xmlns="" xmlns:a16="http://schemas.microsoft.com/office/drawing/2014/main" id="{8CA0268E-7439-42C6-AEA3-74F1DBD26297}"/>
                  </a:ext>
                </a:extLst>
              </p:cNvPr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410" y="2577849"/>
                <a:ext cx="271845" cy="270033"/>
              </a:xfrm>
              <a:prstGeom prst="rect">
                <a:avLst/>
              </a:prstGeom>
            </p:spPr>
          </p:pic>
        </p:grp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736B3DD-1608-4A60-8CE3-13B94575BBB2}"/>
              </a:ext>
            </a:extLst>
          </p:cNvPr>
          <p:cNvSpPr/>
          <p:nvPr/>
        </p:nvSpPr>
        <p:spPr>
          <a:xfrm>
            <a:off x="3564157" y="2090290"/>
            <a:ext cx="4265385" cy="659278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CA06F45-F3C7-400C-B3E8-D1F7DBD7B518}"/>
              </a:ext>
            </a:extLst>
          </p:cNvPr>
          <p:cNvSpPr txBox="1"/>
          <p:nvPr/>
        </p:nvSpPr>
        <p:spPr>
          <a:xfrm>
            <a:off x="2812259" y="2160132"/>
            <a:ext cx="57981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อายุการรับรอง 3 ปี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C6174E93-DA1F-4BDA-8D61-0DF6D3B985E1}"/>
              </a:ext>
            </a:extLst>
          </p:cNvPr>
          <p:cNvGrpSpPr/>
          <p:nvPr/>
        </p:nvGrpSpPr>
        <p:grpSpPr>
          <a:xfrm>
            <a:off x="4038566" y="2776578"/>
            <a:ext cx="8092872" cy="2416679"/>
            <a:chOff x="5711310" y="3481308"/>
            <a:chExt cx="6109306" cy="1824350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9DA05559-C03D-4ADE-A5D2-3359EB706D85}"/>
                </a:ext>
              </a:extLst>
            </p:cNvPr>
            <p:cNvGrpSpPr/>
            <p:nvPr/>
          </p:nvGrpSpPr>
          <p:grpSpPr>
            <a:xfrm>
              <a:off x="5711310" y="3481308"/>
              <a:ext cx="6109306" cy="1560652"/>
              <a:chOff x="5711310" y="3670430"/>
              <a:chExt cx="6109306" cy="156065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A4BFD9CF-C726-4CC1-AF8F-777F87C6B0C2}"/>
                  </a:ext>
                </a:extLst>
              </p:cNvPr>
              <p:cNvGrpSpPr/>
              <p:nvPr/>
            </p:nvGrpSpPr>
            <p:grpSpPr>
              <a:xfrm>
                <a:off x="5711310" y="4092511"/>
                <a:ext cx="6109306" cy="1138571"/>
                <a:chOff x="5815669" y="3690642"/>
                <a:chExt cx="5593242" cy="725747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="" xmlns:a16="http://schemas.microsoft.com/office/drawing/2014/main" id="{7631CB47-B274-421E-931B-66073B8F4509}"/>
                    </a:ext>
                  </a:extLst>
                </p:cNvPr>
                <p:cNvGrpSpPr/>
                <p:nvPr/>
              </p:nvGrpSpPr>
              <p:grpSpPr>
                <a:xfrm>
                  <a:off x="6235892" y="3690642"/>
                  <a:ext cx="4434840" cy="367951"/>
                  <a:chOff x="6457950" y="3004471"/>
                  <a:chExt cx="4434840" cy="367951"/>
                </a:xfrm>
              </p:grpSpPr>
              <p:cxnSp>
                <p:nvCxnSpPr>
                  <p:cNvPr id="17" name="Straight Connector 16">
                    <a:extLst>
                      <a:ext uri="{FF2B5EF4-FFF2-40B4-BE49-F238E27FC236}">
                        <a16:creationId xmlns="" xmlns:a16="http://schemas.microsoft.com/office/drawing/2014/main" id="{CDEE8646-74DD-44EF-9B21-B878F1C211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85170" y="3006662"/>
                    <a:ext cx="0" cy="365760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" name="Group 19">
                    <a:extLst>
                      <a:ext uri="{FF2B5EF4-FFF2-40B4-BE49-F238E27FC236}">
                        <a16:creationId xmlns="" xmlns:a16="http://schemas.microsoft.com/office/drawing/2014/main" id="{0DE41FA4-9F3D-4A4A-8313-8850841408D8}"/>
                      </a:ext>
                    </a:extLst>
                  </p:cNvPr>
                  <p:cNvGrpSpPr/>
                  <p:nvPr/>
                </p:nvGrpSpPr>
                <p:grpSpPr>
                  <a:xfrm>
                    <a:off x="6457950" y="3004471"/>
                    <a:ext cx="4434840" cy="365760"/>
                    <a:chOff x="6457950" y="3004471"/>
                    <a:chExt cx="4434840" cy="365760"/>
                  </a:xfrm>
                </p:grpSpPr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="" xmlns:a16="http://schemas.microsoft.com/office/drawing/2014/main" id="{0F6F01B2-1B17-4F50-A9C8-BC80C6D4C99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469380" y="3187351"/>
                      <a:ext cx="4423410" cy="0"/>
                    </a:xfrm>
                    <a:prstGeom prst="line">
                      <a:avLst/>
                    </a:prstGeom>
                    <a:ln w="762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>
                      <a:extLst>
                        <a:ext uri="{FF2B5EF4-FFF2-40B4-BE49-F238E27FC236}">
                          <a16:creationId xmlns="" xmlns:a16="http://schemas.microsoft.com/office/drawing/2014/main" id="{5B9504E5-A982-4A39-A379-B25F7C89B0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57950" y="3004471"/>
                      <a:ext cx="0" cy="365760"/>
                    </a:xfrm>
                    <a:prstGeom prst="line">
                      <a:avLst/>
                    </a:prstGeom>
                    <a:ln w="762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>
                      <a:extLst>
                        <a:ext uri="{FF2B5EF4-FFF2-40B4-BE49-F238E27FC236}">
                          <a16:creationId xmlns="" xmlns:a16="http://schemas.microsoft.com/office/drawing/2014/main" id="{C75B0A24-6360-4CC1-8572-184FB8E44A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44790" y="3004471"/>
                      <a:ext cx="0" cy="365760"/>
                    </a:xfrm>
                    <a:prstGeom prst="line">
                      <a:avLst/>
                    </a:prstGeom>
                    <a:ln w="762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="" xmlns:a16="http://schemas.microsoft.com/office/drawing/2014/main" id="{3B304AF9-F55E-4C28-AE44-D3E3C86935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72730" y="3004471"/>
                      <a:ext cx="0" cy="365760"/>
                    </a:xfrm>
                    <a:prstGeom prst="line">
                      <a:avLst/>
                    </a:prstGeom>
                    <a:ln w="762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9C11B58A-4BE3-4D09-A9D1-326739CB3859}"/>
                    </a:ext>
                  </a:extLst>
                </p:cNvPr>
                <p:cNvSpPr txBox="1"/>
                <p:nvPr/>
              </p:nvSpPr>
              <p:spPr>
                <a:xfrm>
                  <a:off x="5815669" y="4164622"/>
                  <a:ext cx="981891" cy="251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2800" b="1" dirty="0">
                      <a:latin typeface="Quark" panose="02000000000000000000" pitchFamily="50" charset="0"/>
                      <a:cs typeface="Quark" panose="02000000000000000000" pitchFamily="50" charset="0"/>
                    </a:rPr>
                    <a:t>รับรองใหม่</a:t>
                  </a:r>
                  <a:endParaRPr lang="en-US" sz="2800" b="1" dirty="0">
                    <a:latin typeface="Quark" panose="02000000000000000000" pitchFamily="50" charset="0"/>
                    <a:cs typeface="Quark" panose="02000000000000000000" pitchFamily="50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90DE5501-3DFE-4F8F-8D65-CDEB64D96EC1}"/>
                    </a:ext>
                  </a:extLst>
                </p:cNvPr>
                <p:cNvSpPr txBox="1"/>
                <p:nvPr/>
              </p:nvSpPr>
              <p:spPr>
                <a:xfrm>
                  <a:off x="7066554" y="4164622"/>
                  <a:ext cx="1123941" cy="251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2800" b="1" dirty="0">
                      <a:latin typeface="Quark" panose="02000000000000000000" pitchFamily="50" charset="0"/>
                      <a:cs typeface="Quark" panose="02000000000000000000" pitchFamily="50" charset="0"/>
                    </a:rPr>
                    <a:t>ตรวจติดตาม</a:t>
                  </a:r>
                  <a:endParaRPr lang="en-US" sz="2800" b="1" dirty="0">
                    <a:latin typeface="Quark" panose="02000000000000000000" pitchFamily="50" charset="0"/>
                    <a:cs typeface="Quark" panose="02000000000000000000" pitchFamily="50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6C8FF75C-BF64-4257-B9C8-8A697968D8F6}"/>
                    </a:ext>
                  </a:extLst>
                </p:cNvPr>
                <p:cNvSpPr txBox="1"/>
                <p:nvPr/>
              </p:nvSpPr>
              <p:spPr>
                <a:xfrm>
                  <a:off x="8688701" y="4164622"/>
                  <a:ext cx="1123941" cy="251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2800" b="1" dirty="0">
                      <a:latin typeface="Quark" panose="02000000000000000000" pitchFamily="50" charset="0"/>
                      <a:cs typeface="Quark" panose="02000000000000000000" pitchFamily="50" charset="0"/>
                    </a:rPr>
                    <a:t>ตรวจติดตาม</a:t>
                  </a:r>
                  <a:endParaRPr lang="en-US" sz="2800" b="1" dirty="0">
                    <a:latin typeface="Quark" panose="02000000000000000000" pitchFamily="50" charset="0"/>
                    <a:cs typeface="Quark" panose="02000000000000000000" pitchFamily="50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4C94DEB9-4D37-4AA1-9CAD-EDEED3C1006D}"/>
                    </a:ext>
                  </a:extLst>
                </p:cNvPr>
                <p:cNvSpPr txBox="1"/>
                <p:nvPr/>
              </p:nvSpPr>
              <p:spPr>
                <a:xfrm>
                  <a:off x="10198064" y="4164622"/>
                  <a:ext cx="1210847" cy="251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2800" b="1" dirty="0" smtClean="0">
                      <a:latin typeface="Quark" panose="02000000000000000000" pitchFamily="50" charset="0"/>
                      <a:cs typeface="Quark" panose="02000000000000000000" pitchFamily="50" charset="0"/>
                    </a:rPr>
                    <a:t>ตรวจต่อ</a:t>
                  </a:r>
                  <a:r>
                    <a:rPr lang="th-TH" sz="2800" b="1" dirty="0">
                      <a:latin typeface="Quark" panose="02000000000000000000" pitchFamily="50" charset="0"/>
                      <a:cs typeface="Quark" panose="02000000000000000000" pitchFamily="50" charset="0"/>
                    </a:rPr>
                    <a:t>อายุ</a:t>
                  </a:r>
                  <a:endParaRPr lang="en-US" sz="2800" b="1" dirty="0">
                    <a:latin typeface="Quark" panose="02000000000000000000" pitchFamily="50" charset="0"/>
                    <a:cs typeface="Quark" panose="02000000000000000000" pitchFamily="50" charset="0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B1EB6765-7605-4E79-8E8F-323F4192513C}"/>
                  </a:ext>
                </a:extLst>
              </p:cNvPr>
              <p:cNvSpPr txBox="1"/>
              <p:nvPr/>
            </p:nvSpPr>
            <p:spPr>
              <a:xfrm>
                <a:off x="7376667" y="3675950"/>
                <a:ext cx="810402" cy="441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>
                    <a:solidFill>
                      <a:schemeClr val="accent5">
                        <a:lumMod val="50000"/>
                      </a:schemeClr>
                    </a:solidFill>
                    <a:latin typeface="Quark" panose="02000000000000000000" pitchFamily="50" charset="0"/>
                    <a:cs typeface="Quark" panose="02000000000000000000" pitchFamily="50" charset="0"/>
                  </a:rPr>
                  <a:t>ปีที่ 1</a:t>
                </a:r>
                <a:endParaRPr lang="en-US" sz="3200" b="1" dirty="0">
                  <a:solidFill>
                    <a:schemeClr val="accent5">
                      <a:lumMod val="50000"/>
                    </a:schemeClr>
                  </a:solidFill>
                  <a:latin typeface="Quark" panose="02000000000000000000" pitchFamily="50" charset="0"/>
                  <a:cs typeface="Quark" panose="02000000000000000000" pitchFamily="50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87C98A3D-F5D1-4007-827A-5A554E12BE9F}"/>
                  </a:ext>
                </a:extLst>
              </p:cNvPr>
              <p:cNvSpPr txBox="1"/>
              <p:nvPr/>
            </p:nvSpPr>
            <p:spPr>
              <a:xfrm>
                <a:off x="9058044" y="3670727"/>
                <a:ext cx="810402" cy="441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>
                    <a:solidFill>
                      <a:schemeClr val="accent5">
                        <a:lumMod val="50000"/>
                      </a:schemeClr>
                    </a:solidFill>
                    <a:latin typeface="Quark" panose="02000000000000000000" pitchFamily="50" charset="0"/>
                    <a:cs typeface="Quark" panose="02000000000000000000" pitchFamily="50" charset="0"/>
                  </a:rPr>
                  <a:t>ปีที่ 2</a:t>
                </a:r>
                <a:endParaRPr lang="en-US" sz="3200" b="1" dirty="0">
                  <a:solidFill>
                    <a:schemeClr val="accent5">
                      <a:lumMod val="50000"/>
                    </a:schemeClr>
                  </a:solidFill>
                  <a:latin typeface="Quark" panose="02000000000000000000" pitchFamily="50" charset="0"/>
                  <a:cs typeface="Quark" panose="02000000000000000000" pitchFamily="50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8DD607DA-90EF-4B55-9C36-0E1EDEAD17A3}"/>
                  </a:ext>
                </a:extLst>
              </p:cNvPr>
              <p:cNvSpPr txBox="1"/>
              <p:nvPr/>
            </p:nvSpPr>
            <p:spPr>
              <a:xfrm>
                <a:off x="10609127" y="3670430"/>
                <a:ext cx="810402" cy="441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>
                    <a:solidFill>
                      <a:schemeClr val="accent5">
                        <a:lumMod val="50000"/>
                      </a:schemeClr>
                    </a:solidFill>
                    <a:latin typeface="Quark" panose="02000000000000000000" pitchFamily="50" charset="0"/>
                    <a:cs typeface="Quark" panose="02000000000000000000" pitchFamily="50" charset="0"/>
                  </a:rPr>
                  <a:t>ปีที่ 3</a:t>
                </a:r>
                <a:endParaRPr lang="en-US" sz="3200" b="1" dirty="0">
                  <a:solidFill>
                    <a:schemeClr val="accent5">
                      <a:lumMod val="50000"/>
                    </a:schemeClr>
                  </a:solidFill>
                  <a:latin typeface="Quark" panose="02000000000000000000" pitchFamily="50" charset="0"/>
                  <a:cs typeface="Quark" panose="02000000000000000000" pitchFamily="50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3FA9969-C703-4B18-B206-2A115B7AE973}"/>
                </a:ext>
              </a:extLst>
            </p:cNvPr>
            <p:cNvSpPr txBox="1"/>
            <p:nvPr/>
          </p:nvSpPr>
          <p:spPr>
            <a:xfrm>
              <a:off x="7028168" y="4894679"/>
              <a:ext cx="1761460" cy="39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FF0000"/>
                  </a:solidFill>
                  <a:latin typeface="Quark" panose="02000000000000000000" pitchFamily="50" charset="0"/>
                  <a:cs typeface="Quark" panose="02000000000000000000" pitchFamily="50" charset="0"/>
                </a:rPr>
                <a:t>สุ่มเก็บตัวอย่าง</a:t>
              </a:r>
              <a:endParaRPr lang="en-US" sz="2800" b="1" dirty="0">
                <a:solidFill>
                  <a:srgbClr val="FF0000"/>
                </a:solidFill>
                <a:latin typeface="Quark" panose="02000000000000000000" pitchFamily="50" charset="0"/>
                <a:cs typeface="Quark" panose="02000000000000000000" pitchFamily="50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3798551-1F2E-4555-8A38-CCBBE43C9B35}"/>
                </a:ext>
              </a:extLst>
            </p:cNvPr>
            <p:cNvSpPr txBox="1"/>
            <p:nvPr/>
          </p:nvSpPr>
          <p:spPr>
            <a:xfrm>
              <a:off x="8821475" y="4910679"/>
              <a:ext cx="1761460" cy="39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FF0000"/>
                  </a:solidFill>
                  <a:latin typeface="Quark" panose="02000000000000000000" pitchFamily="50" charset="0"/>
                  <a:cs typeface="Quark" panose="02000000000000000000" pitchFamily="50" charset="0"/>
                </a:rPr>
                <a:t>สุ่มเก็บตัวอย่าง</a:t>
              </a:r>
              <a:endParaRPr lang="en-US" sz="2800" b="1" dirty="0">
                <a:solidFill>
                  <a:srgbClr val="FF0000"/>
                </a:solidFill>
                <a:latin typeface="Quark" panose="02000000000000000000" pitchFamily="50" charset="0"/>
                <a:cs typeface="Quark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70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52600" y="1341629"/>
            <a:ext cx="7940040" cy="10151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3F54E14-937E-41F7-A0EF-362A9B1BF06A}"/>
              </a:ext>
            </a:extLst>
          </p:cNvPr>
          <p:cNvSpPr/>
          <p:nvPr/>
        </p:nvSpPr>
        <p:spPr>
          <a:xfrm>
            <a:off x="0" y="-19261"/>
            <a:ext cx="12192000" cy="13268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AE62EE1A-6D0D-416A-814C-F49B04B132A7}"/>
              </a:ext>
            </a:extLst>
          </p:cNvPr>
          <p:cNvSpPr txBox="1"/>
          <p:nvPr/>
        </p:nvSpPr>
        <p:spPr>
          <a:xfrm>
            <a:off x="950405" y="209145"/>
            <a:ext cx="1069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4800" b="1" dirty="0" smtClean="0">
                <a:solidFill>
                  <a:schemeClr val="bg1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สุ่มตัวอย่างตรวจวิเคราะห์</a:t>
            </a:r>
            <a:endParaRPr 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fGiHmtV)*" panose="02000000000000000000" pitchFamily="2" charset="0"/>
              <a:ea typeface="Times New Roman" panose="02020603050405020304" pitchFamily="18" charset="0"/>
              <a:cs typeface="Quark" panose="02000000000000000000" pitchFamily="50" charset="0"/>
            </a:endParaRPr>
          </a:p>
        </p:txBody>
      </p:sp>
      <p:graphicFrame>
        <p:nvGraphicFramePr>
          <p:cNvPr id="6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69861"/>
              </p:ext>
            </p:extLst>
          </p:nvPr>
        </p:nvGraphicFramePr>
        <p:xfrm>
          <a:off x="950405" y="2730953"/>
          <a:ext cx="10197593" cy="333964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908734"/>
                <a:gridCol w="1869805"/>
                <a:gridCol w="2064944"/>
                <a:gridCol w="1422182"/>
                <a:gridCol w="1931928"/>
              </a:tblGrid>
              <a:tr h="1201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ชนิด</a:t>
                      </a:r>
                      <a:endParaRPr lang="en-US" sz="1600" b="1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S</a:t>
                      </a:r>
                      <a:r>
                        <a:rPr lang="th-TH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. </a:t>
                      </a:r>
                      <a:r>
                        <a:rPr lang="en-US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aureus</a:t>
                      </a:r>
                      <a:endParaRPr lang="en-US" sz="1600" b="1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Salmonella</a:t>
                      </a:r>
                      <a:endParaRPr lang="en-US" sz="1600" dirty="0">
                        <a:effectLst/>
                        <a:latin typeface="Quark" panose="02000000000000000000" pitchFamily="50" charset="-34"/>
                        <a:cs typeface="Quark" panose="020000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serogroup</a:t>
                      </a:r>
                      <a:endParaRPr lang="en-US" sz="1600" b="1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MA</a:t>
                      </a:r>
                      <a:endParaRPr lang="en-US" sz="1600" b="1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Beta</a:t>
                      </a:r>
                      <a:r>
                        <a:rPr lang="th-TH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agonist</a:t>
                      </a:r>
                      <a:endParaRPr lang="en-US" sz="1600" b="1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</a:tr>
              <a:tr h="53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เนื้อไก่</a:t>
                      </a:r>
                      <a:endParaRPr lang="en-US" sz="1600" b="1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300 </a:t>
                      </a:r>
                      <a:r>
                        <a:rPr lang="en-US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g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500 g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-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เนื้อเป็ด</a:t>
                      </a:r>
                      <a:endParaRPr lang="en-US" sz="1600" b="1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300</a:t>
                      </a:r>
                      <a:r>
                        <a:rPr lang="en-US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 g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500 g 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-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เนื้อสุกร</a:t>
                      </a:r>
                      <a:endParaRPr lang="en-US" sz="1600" b="1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300</a:t>
                      </a:r>
                      <a:r>
                        <a:rPr lang="en-US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 g 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500 g 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500</a:t>
                      </a:r>
                      <a:r>
                        <a:rPr lang="en-US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 g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53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เนื้อโค</a:t>
                      </a:r>
                      <a:endParaRPr lang="en-US" sz="1600" b="1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300</a:t>
                      </a:r>
                      <a:r>
                        <a:rPr lang="en-US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 g 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500 g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500</a:t>
                      </a:r>
                      <a:r>
                        <a:rPr lang="en-US" sz="2400" b="0" dirty="0" smtClean="0">
                          <a:effectLst/>
                          <a:latin typeface="Quark" panose="02000000000000000000" pitchFamily="50" charset="-34"/>
                          <a:cs typeface="Quark" panose="02000000000000000000" pitchFamily="50" charset="-34"/>
                        </a:rPr>
                        <a:t> g</a:t>
                      </a:r>
                      <a:endParaRPr lang="en-US" sz="1600" b="0" dirty="0">
                        <a:effectLst/>
                        <a:latin typeface="Quark" panose="02000000000000000000" pitchFamily="50" charset="-34"/>
                        <a:ea typeface="Calibri"/>
                        <a:cs typeface="Quark" panose="02000000000000000000" pitchFamily="50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6181352"/>
            <a:ext cx="10972800" cy="57606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th-TH" sz="2800" dirty="0" smtClean="0">
                <a:solidFill>
                  <a:schemeClr val="tx1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ตรวจสารเร่งเนื้อแดงเฉพาะเนื้อสุกรและเนื้อโคเท่านั้น</a:t>
            </a:r>
          </a:p>
          <a:p>
            <a:pPr>
              <a:buClr>
                <a:srgbClr val="C00000"/>
              </a:buClr>
            </a:pPr>
            <a:endParaRPr lang="th-TH" sz="2800" dirty="0" smtClean="0">
              <a:solidFill>
                <a:schemeClr val="tx1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E9ADFC6-56F8-4C5D-9813-E31B76C0A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8" b="96243" l="2979" r="90000">
                        <a14:foregroundMark x1="38936" y1="8050" x2="43830" y2="37030"/>
                        <a14:foregroundMark x1="43830" y1="37030" x2="54255" y2="70125"/>
                        <a14:foregroundMark x1="54255" y1="70125" x2="53830" y2="92308"/>
                        <a14:foregroundMark x1="53830" y1="92308" x2="50851" y2="93023"/>
                        <a14:foregroundMark x1="14255" y1="91950" x2="12979" y2="55814"/>
                        <a14:foregroundMark x1="12979" y1="55814" x2="70213" y2="58855"/>
                        <a14:foregroundMark x1="70213" y1="58855" x2="81489" y2="62791"/>
                        <a14:foregroundMark x1="81489" y1="62791" x2="86383" y2="73345"/>
                        <a14:foregroundMark x1="86383" y1="73345" x2="87021" y2="93560"/>
                        <a14:foregroundMark x1="87021" y1="93560" x2="87447" y2="94812"/>
                        <a14:foregroundMark x1="83404" y1="56172" x2="70851" y2="48658"/>
                        <a14:foregroundMark x1="70851" y1="48658" x2="13617" y2="49911"/>
                        <a14:foregroundMark x1="60213" y1="43113" x2="72766" y2="48479"/>
                        <a14:foregroundMark x1="72766" y1="48479" x2="85957" y2="49553"/>
                        <a14:foregroundMark x1="45745" y1="41860" x2="36170" y2="87299"/>
                        <a14:foregroundMark x1="61489" y1="84436" x2="25745" y2="76923"/>
                        <a14:foregroundMark x1="25745" y1="76923" x2="32766" y2="68873"/>
                        <a14:foregroundMark x1="32766" y1="68873" x2="32766" y2="61002"/>
                        <a14:foregroundMark x1="15532" y1="95349" x2="9574" y2="86583"/>
                        <a14:foregroundMark x1="9574" y1="86583" x2="7021" y2="56351"/>
                        <a14:foregroundMark x1="83191" y1="96064" x2="77234" y2="66190"/>
                        <a14:foregroundMark x1="63617" y1="86404" x2="30213" y2="84973"/>
                        <a14:foregroundMark x1="30213" y1="84973" x2="28723" y2="75850"/>
                        <a14:foregroundMark x1="28723" y1="75850" x2="32128" y2="67084"/>
                        <a14:foregroundMark x1="32128" y1="67084" x2="40000" y2="56708"/>
                        <a14:foregroundMark x1="40000" y1="56708" x2="44043" y2="45259"/>
                        <a14:foregroundMark x1="44043" y1="45259" x2="43830" y2="36852"/>
                        <a14:foregroundMark x1="43191" y1="42039" x2="89574" y2="53846"/>
                        <a14:foregroundMark x1="80000" y1="54025" x2="3404" y2="56708"/>
                        <a14:foregroundMark x1="3404" y1="56708" x2="5745" y2="59750"/>
                        <a14:foregroundMark x1="6596" y1="51342" x2="9574" y2="51521"/>
                        <a14:foregroundMark x1="16596" y1="39535" x2="18085" y2="31843"/>
                        <a14:foregroundMark x1="18085" y1="41682" x2="18511" y2="42576"/>
                        <a14:foregroundMark x1="14468" y1="42039" x2="15319" y2="41860"/>
                        <a14:foregroundMark x1="44894" y1="63148" x2="48085" y2="59571"/>
                        <a14:foregroundMark x1="50638" y1="47227" x2="38511" y2="43113"/>
                        <a14:foregroundMark x1="65012" y1="89982" x2="65128" y2="90388"/>
                        <a14:foregroundMark x1="64941" y1="89734" x2="65012" y2="89982"/>
                        <a14:foregroundMark x1="56809" y1="61360" x2="64864" y2="89465"/>
                        <a14:foregroundMark x1="57660" y1="52952" x2="57660" y2="52952"/>
                        <a14:foregroundMark x1="67021" y1="87478" x2="60638" y2="64758"/>
                        <a14:foregroundMark x1="60638" y1="64758" x2="60638" y2="63327"/>
                        <a14:foregroundMark x1="77234" y1="86583" x2="77234" y2="81038"/>
                        <a14:foregroundMark x1="77660" y1="94097" x2="76596" y2="85689"/>
                        <a14:foregroundMark x1="52979" y1="95170" x2="41277" y2="95707"/>
                        <a14:foregroundMark x1="41277" y1="95707" x2="40000" y2="94991"/>
                        <a14:foregroundMark x1="57234" y1="94097" x2="46170" y2="96780"/>
                        <a14:foregroundMark x1="46170" y1="96780" x2="35319" y2="96601"/>
                        <a14:foregroundMark x1="35319" y1="96601" x2="32979" y2="93381"/>
                        <a14:foregroundMark x1="15957" y1="65116" x2="70638" y2="62433"/>
                        <a14:foregroundMark x1="70638" y1="62433" x2="75957" y2="62612"/>
                        <a14:foregroundMark x1="64681" y1="56172" x2="57660" y2="51342"/>
                        <a14:foregroundMark x1="30851" y1="53846" x2="35106" y2="45438"/>
                        <a14:foregroundMark x1="58511" y1="42039" x2="60851" y2="42039"/>
                        <a14:foregroundMark x1="52128" y1="69052" x2="51489" y2="82111"/>
                        <a14:foregroundMark x1="59362" y1="76923" x2="58936" y2="82826"/>
                        <a14:foregroundMark x1="28936" y1="86225" x2="27660" y2="79249"/>
                        <a14:foregroundMark x1="25957" y1="68515" x2="28936" y2="69410"/>
                        <a14:foregroundMark x1="32340" y1="73524" x2="34681" y2="77281"/>
                        <a14:foregroundMark x1="26383" y1="82290" x2="27872" y2="86583"/>
                        <a14:foregroundMark x1="38936" y1="4651" x2="50426" y2="6798"/>
                        <a14:foregroundMark x1="50426" y1="6798" x2="54255" y2="6440"/>
                        <a14:foregroundMark x1="50000" y1="2862" x2="49149" y2="1968"/>
                        <a14:foregroundMark x1="63617" y1="69052" x2="62128" y2="66547"/>
                        <a14:backgroundMark x1="64894" y1="90698" x2="65532" y2="90698"/>
                        <a14:backgroundMark x1="65106" y1="89982" x2="65106" y2="89982"/>
                        <a14:backgroundMark x1="64894" y1="89445" x2="65106" y2="89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2" y="835488"/>
            <a:ext cx="1271581" cy="1512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3392" y="1434497"/>
            <a:ext cx="7872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เพื่อประเมินสุขลักษณะแหล่งที่มาของเนื้อสัตว์ </a:t>
            </a:r>
            <a:r>
              <a:rPr lang="th-TH" sz="2400" dirty="0" smtClean="0">
                <a:latin typeface="Quark" panose="02000000000000000000" pitchFamily="50" charset="-34"/>
                <a:cs typeface="Quark" panose="02000000000000000000" pitchFamily="50" charset="-34"/>
              </a:rPr>
              <a:t>ฟาร์ม</a:t>
            </a:r>
            <a:r>
              <a:rPr lang="th-TH" sz="2400" dirty="0">
                <a:latin typeface="Quark" panose="02000000000000000000" pitchFamily="50" charset="-34"/>
                <a:cs typeface="Quark" panose="02000000000000000000" pitchFamily="50" charset="-34"/>
              </a:rPr>
              <a:t>เลี้ยงสัตว์ โรง</a:t>
            </a:r>
            <a:r>
              <a:rPr lang="th-TH" sz="2400" dirty="0" smtClean="0">
                <a:latin typeface="Quark" panose="02000000000000000000" pitchFamily="50" charset="-34"/>
                <a:cs typeface="Quark" panose="02000000000000000000" pitchFamily="50" charset="-34"/>
              </a:rPr>
              <a:t>ฆ่าสัตว์ </a:t>
            </a:r>
            <a:r>
              <a:rPr lang="th-TH" sz="2400" dirty="0">
                <a:latin typeface="Quark" panose="02000000000000000000" pitchFamily="50" charset="-34"/>
                <a:cs typeface="Quark" panose="02000000000000000000" pitchFamily="50" charset="-34"/>
              </a:rPr>
              <a:t>และกระบวนการฆ่า</a:t>
            </a:r>
            <a:r>
              <a:rPr lang="th-TH" sz="2400" dirty="0" smtClean="0">
                <a:latin typeface="Quark" panose="02000000000000000000" pitchFamily="50" charset="-34"/>
                <a:cs typeface="Quark" panose="02000000000000000000" pitchFamily="50" charset="-34"/>
              </a:rPr>
              <a:t>สัตว์ใน</a:t>
            </a:r>
            <a:r>
              <a:rPr lang="th-TH" sz="2400" dirty="0">
                <a:latin typeface="Quark" panose="02000000000000000000" pitchFamily="50" charset="-34"/>
                <a:cs typeface="Quark" panose="02000000000000000000" pitchFamily="50" charset="-34"/>
              </a:rPr>
              <a:t>โรงฆ่าสัตว์ รวมถึงสถานที่จำหน่ายเนื้อสัตว์</a:t>
            </a:r>
            <a:endParaRPr lang="en-US" sz="2400" dirty="0">
              <a:latin typeface="Quark" panose="02000000000000000000" pitchFamily="50" charset="-34"/>
              <a:cs typeface="Quark" panose="02000000000000000000" pitchFamily="50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97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man cutting fresh meat in a butcher shop with metal safety mesh glove Free Photo">
            <a:extLst>
              <a:ext uri="{FF2B5EF4-FFF2-40B4-BE49-F238E27FC236}">
                <a16:creationId xmlns="" xmlns:a16="http://schemas.microsoft.com/office/drawing/2014/main" id="{9963DCD5-C7A3-4619-B323-EDBADF7C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72F650F-73C9-4B1C-9889-A0213EFF4D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32000">
                <a:schemeClr val="tx1">
                  <a:lumMod val="95000"/>
                  <a:lumOff val="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4E9311A7-563A-4583-80DA-B1F65916035C}"/>
              </a:ext>
            </a:extLst>
          </p:cNvPr>
          <p:cNvSpPr txBox="1"/>
          <p:nvPr/>
        </p:nvSpPr>
        <p:spPr>
          <a:xfrm>
            <a:off x="2700086" y="3921026"/>
            <a:ext cx="10699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>กรณีตัวอย่างเนื้อสัตว์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/>
            </a:r>
            <a:b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</a:br>
            <a:r>
              <a:rPr lang="th-TH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>ไม่ผ่านเกณฑ์มาตรฐาน</a:t>
            </a:r>
            <a:endParaRPr lang="en-US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fGiHmtV)*" panose="02000000000000000000" pitchFamily="2" charset="0"/>
              <a:ea typeface="Times New Roman" panose="02020603050405020304" pitchFamily="18" charset="0"/>
              <a:cs typeface="Quark" panose="02000000000000000000" pitchFamily="50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B1412FF4-417A-4CC8-A88A-DF3E5455C0CE}"/>
              </a:ext>
            </a:extLst>
          </p:cNvPr>
          <p:cNvSpPr/>
          <p:nvPr/>
        </p:nvSpPr>
        <p:spPr>
          <a:xfrm>
            <a:off x="356936" y="4102923"/>
            <a:ext cx="2190750" cy="2190750"/>
          </a:xfrm>
          <a:prstGeom prst="ellipse">
            <a:avLst/>
          </a:prstGeom>
          <a:gradFill flip="none" rotWithShape="1">
            <a:gsLst>
              <a:gs pos="100000">
                <a:srgbClr val="344F21"/>
              </a:gs>
              <a:gs pos="0">
                <a:srgbClr val="54823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BB316E-1970-4101-99BA-F9E3A9BD5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8" y="4655526"/>
            <a:ext cx="1085510" cy="1085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2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3D6CA16-30AB-40A2-925F-1EDFFADA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237" y="2231344"/>
            <a:ext cx="2936517" cy="2936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6E3935-5246-45CF-80A0-AA9A08085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16" t="1" r="12179" b="55761"/>
          <a:stretch/>
        </p:blipFill>
        <p:spPr>
          <a:xfrm>
            <a:off x="13225" y="2606546"/>
            <a:ext cx="2092287" cy="1988641"/>
          </a:xfrm>
          <a:prstGeom prst="ellipse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D1E35A83-FC41-43AF-BB27-DE431CCDA4D4}"/>
              </a:ext>
            </a:extLst>
          </p:cNvPr>
          <p:cNvSpPr/>
          <p:nvPr/>
        </p:nvSpPr>
        <p:spPr>
          <a:xfrm>
            <a:off x="2718333" y="5121813"/>
            <a:ext cx="3448984" cy="12003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D8A1FC00-959F-4F39-97F2-08A4D6AEF055}"/>
              </a:ext>
            </a:extLst>
          </p:cNvPr>
          <p:cNvGrpSpPr/>
          <p:nvPr/>
        </p:nvGrpSpPr>
        <p:grpSpPr>
          <a:xfrm>
            <a:off x="6929543" y="2975980"/>
            <a:ext cx="2625207" cy="1507537"/>
            <a:chOff x="6929543" y="2723090"/>
            <a:chExt cx="2625207" cy="1507537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7F0DBAD3-6AB0-4EA3-BE67-9DD8F618C6DA}"/>
                </a:ext>
              </a:extLst>
            </p:cNvPr>
            <p:cNvGrpSpPr/>
            <p:nvPr/>
          </p:nvGrpSpPr>
          <p:grpSpPr>
            <a:xfrm>
              <a:off x="6929543" y="2723090"/>
              <a:ext cx="2625207" cy="1507537"/>
              <a:chOff x="7303076" y="2740979"/>
              <a:chExt cx="2625207" cy="150753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7D50C7F4-7E12-4659-9CDF-86E7143F8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552" b="98897" l="10000" r="90000">
                            <a14:foregroundMark x1="52247" y1="10483" x2="44045" y2="8552"/>
                            <a14:foregroundMark x1="52472" y1="16000" x2="46854" y2="18897"/>
                            <a14:foregroundMark x1="46854" y1="18897" x2="46854" y2="18897"/>
                            <a14:foregroundMark x1="46180" y1="12000" x2="54270" y2="19172"/>
                            <a14:foregroundMark x1="60337" y1="32690" x2="70337" y2="56138"/>
                            <a14:foregroundMark x1="45169" y1="11448" x2="47640" y2="13241"/>
                            <a14:foregroundMark x1="62809" y1="92414" x2="57079" y2="87724"/>
                            <a14:foregroundMark x1="57079" y1="87724" x2="54944" y2="80690"/>
                            <a14:foregroundMark x1="54944" y1="80690" x2="49551" y2="76690"/>
                            <a14:foregroundMark x1="49551" y1="76690" x2="44831" y2="70483"/>
                            <a14:foregroundMark x1="44831" y1="70483" x2="39101" y2="68414"/>
                            <a14:foregroundMark x1="39101" y1="68414" x2="33933" y2="73103"/>
                            <a14:foregroundMark x1="33933" y1="73103" x2="34719" y2="95724"/>
                            <a14:foregroundMark x1="34719" y1="95724" x2="35056" y2="96276"/>
                            <a14:foregroundMark x1="56404" y1="98897" x2="57865" y2="95448"/>
                            <a14:foregroundMark x1="50787" y1="68414" x2="49888" y2="6482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9570" y="2740979"/>
                <a:ext cx="1848713" cy="1505974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BB98C3D0-3EBF-43F4-8273-71CC8F60DBCD}"/>
                  </a:ext>
                </a:extLst>
              </p:cNvPr>
              <p:cNvGrpSpPr/>
              <p:nvPr/>
            </p:nvGrpSpPr>
            <p:grpSpPr>
              <a:xfrm>
                <a:off x="7303076" y="3306883"/>
                <a:ext cx="1531146" cy="941633"/>
                <a:chOff x="5345449" y="4418383"/>
                <a:chExt cx="2154808" cy="1212080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="" xmlns:a16="http://schemas.microsoft.com/office/drawing/2014/main" id="{F4C051A6-20DC-478F-9AEC-DA66A3F99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5833" l="10000" r="90000">
                              <a14:foregroundMark x1="34375" y1="12778" x2="45781" y2="12361"/>
                              <a14:foregroundMark x1="45781" y1="12361" x2="61484" y2="12361"/>
                              <a14:foregroundMark x1="80469" y1="79444" x2="62891" y2="87639"/>
                              <a14:foregroundMark x1="62891" y1="87639" x2="47656" y2="84028"/>
                              <a14:foregroundMark x1="47656" y1="84028" x2="38594" y2="78056"/>
                              <a14:foregroundMark x1="38594" y1="78056" x2="24844" y2="63194"/>
                              <a14:foregroundMark x1="24844" y1="63194" x2="24453" y2="59861"/>
                              <a14:foregroundMark x1="37422" y1="96111" x2="42578" y2="96806"/>
                              <a14:foregroundMark x1="42578" y1="96806" x2="64375" y2="93889"/>
                              <a14:foregroundMark x1="64375" y1="93889" x2="69531" y2="94167"/>
                              <a14:foregroundMark x1="69531" y1="94167" x2="74141" y2="93889"/>
                              <a14:foregroundMark x1="74141" y1="93889" x2="82031" y2="95833"/>
                              <a14:foregroundMark x1="82031" y1="95833" x2="82031" y2="9583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45449" y="4418383"/>
                  <a:ext cx="2154808" cy="1212080"/>
                </a:xfrm>
                <a:prstGeom prst="rect">
                  <a:avLst/>
                </a:prstGeom>
              </p:spPr>
            </p:pic>
            <p:grpSp>
              <p:nvGrpSpPr>
                <p:cNvPr id="27" name="Group 26">
                  <a:extLst>
                    <a:ext uri="{FF2B5EF4-FFF2-40B4-BE49-F238E27FC236}">
                      <a16:creationId xmlns="" xmlns:a16="http://schemas.microsoft.com/office/drawing/2014/main" id="{1CCACF47-3D77-4C1E-ACCB-DCA073236239}"/>
                    </a:ext>
                  </a:extLst>
                </p:cNvPr>
                <p:cNvGrpSpPr/>
                <p:nvPr/>
              </p:nvGrpSpPr>
              <p:grpSpPr>
                <a:xfrm rot="311783">
                  <a:off x="6185848" y="4432763"/>
                  <a:ext cx="698921" cy="663101"/>
                  <a:chOff x="5470867" y="2329771"/>
                  <a:chExt cx="2391591" cy="2674303"/>
                </a:xfrm>
              </p:grpSpPr>
              <p:pic>
                <p:nvPicPr>
                  <p:cNvPr id="19" name="Picture 18">
                    <a:extLst>
                      <a:ext uri="{FF2B5EF4-FFF2-40B4-BE49-F238E27FC236}">
                        <a16:creationId xmlns="" xmlns:a16="http://schemas.microsoft.com/office/drawing/2014/main" id="{8DC54331-49FC-433A-B6FF-25B7EE2A41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3429" b="97429" l="1917" r="98083">
                                <a14:foregroundMark x1="60064" y1="80857" x2="40895" y2="22857"/>
                                <a14:foregroundMark x1="40895" y1="22857" x2="49201" y2="16571"/>
                                <a14:foregroundMark x1="98403" y1="61429" x2="91693" y2="76286"/>
                                <a14:foregroundMark x1="91693" y1="76286" x2="76358" y2="89714"/>
                                <a14:foregroundMark x1="76358" y1="89714" x2="35463" y2="95429"/>
                                <a14:foregroundMark x1="35463" y1="95429" x2="3195" y2="66571"/>
                                <a14:foregroundMark x1="53674" y1="16000" x2="39617" y2="5143"/>
                                <a14:foregroundMark x1="39617" y1="5143" x2="38019" y2="4571"/>
                                <a14:foregroundMark x1="26198" y1="9714" x2="60064" y2="5429"/>
                                <a14:foregroundMark x1="58786" y1="6857" x2="41853" y2="3429"/>
                                <a14:foregroundMark x1="41853" y1="3429" x2="24920" y2="8286"/>
                                <a14:foregroundMark x1="24920" y1="8286" x2="21406" y2="10286"/>
                                <a14:foregroundMark x1="93930" y1="54571" x2="94888" y2="68571"/>
                                <a14:foregroundMark x1="53035" y1="4000" x2="51118" y2="3429"/>
                                <a14:foregroundMark x1="23642" y1="31714" x2="11182" y2="42286"/>
                                <a14:foregroundMark x1="11182" y1="42286" x2="3834" y2="56286"/>
                                <a14:foregroundMark x1="3834" y1="56286" x2="1917" y2="70286"/>
                                <a14:foregroundMark x1="94249" y1="47143" x2="98722" y2="62571"/>
                                <a14:foregroundMark x1="98722" y1="62571" x2="91693" y2="77714"/>
                                <a14:foregroundMark x1="91693" y1="77714" x2="79872" y2="89143"/>
                                <a14:foregroundMark x1="79872" y1="89143" x2="45367" y2="97714"/>
                                <a14:foregroundMark x1="45367" y1="97714" x2="32588" y2="96000"/>
                                <a14:foregroundMark x1="98083" y1="57429" x2="98083" y2="67714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70867" y="2329771"/>
                    <a:ext cx="2391591" cy="2674303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>
                    <a:extLst>
                      <a:ext uri="{FF2B5EF4-FFF2-40B4-BE49-F238E27FC236}">
                        <a16:creationId xmlns="" xmlns:a16="http://schemas.microsoft.com/office/drawing/2014/main" id="{D4D52D91-671B-4B67-964E-01BB49B2EF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1028432">
                    <a:off x="6054637" y="3666922"/>
                    <a:ext cx="1154429" cy="115442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1605666-0086-4C5E-8CE7-98E5BCFB21D8}"/>
                </a:ext>
              </a:extLst>
            </p:cNvPr>
            <p:cNvSpPr txBox="1"/>
            <p:nvPr/>
          </p:nvSpPr>
          <p:spPr>
            <a:xfrm>
              <a:off x="7437431" y="3879015"/>
              <a:ext cx="1099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>
                  <a:latin typeface="Quark" panose="02000000000000000000" pitchFamily="50" charset="0"/>
                  <a:cs typeface="Quark" panose="02000000000000000000" pitchFamily="50" charset="0"/>
                </a:rPr>
                <a:t>ตัวอย่างเนื้อ</a:t>
              </a:r>
              <a:endParaRPr lang="en-US" sz="1400" b="1" dirty="0">
                <a:latin typeface="Quark" panose="02000000000000000000" pitchFamily="50" charset="0"/>
                <a:cs typeface="Quark" panose="02000000000000000000" pitchFamily="50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810B72CB-375B-4743-8DD0-2EF09DC44206}"/>
              </a:ext>
            </a:extLst>
          </p:cNvPr>
          <p:cNvGrpSpPr/>
          <p:nvPr/>
        </p:nvGrpSpPr>
        <p:grpSpPr>
          <a:xfrm>
            <a:off x="9810972" y="1733580"/>
            <a:ext cx="2467466" cy="2432354"/>
            <a:chOff x="3634740" y="2416017"/>
            <a:chExt cx="1584483" cy="1584483"/>
          </a:xfrm>
        </p:grpSpPr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EDF79B7D-FBB1-4FC4-BD7D-5498116CE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44" b="89776" l="7188" r="90895">
                          <a14:foregroundMark x1="21725" y1="75559" x2="22843" y2="77316"/>
                          <a14:foregroundMark x1="78490" y1="56067" x2="78754" y2="62620"/>
                          <a14:foregroundMark x1="77796" y1="38818" x2="78421" y2="54350"/>
                          <a14:foregroundMark x1="73642" y1="77476" x2="75240" y2="76518"/>
                          <a14:foregroundMark x1="79073" y1="75559" x2="80831" y2="77157"/>
                          <a14:foregroundMark x1="82109" y1="60383" x2="81470" y2="59904"/>
                          <a14:foregroundMark x1="73163" y1="35304" x2="72843" y2="34824"/>
                          <a14:foregroundMark x1="81310" y1="54153" x2="81310" y2="54153"/>
                          <a14:foregroundMark x1="81310" y1="55911" x2="81310" y2="55911"/>
                          <a14:foregroundMark x1="81310" y1="55272" x2="81310" y2="55272"/>
                          <a14:foregroundMark x1="72045" y1="37540" x2="72045" y2="37540"/>
                          <a14:foregroundMark x1="30671" y1="46486" x2="32268" y2="47284"/>
                          <a14:foregroundMark x1="47604" y1="56390" x2="48882" y2="47764"/>
                          <a14:foregroundMark x1="71406" y1="42971" x2="71406" y2="41374"/>
                          <a14:foregroundMark x1="50639" y1="50958" x2="50639" y2="46166"/>
                          <a14:foregroundMark x1="46326" y1="50160" x2="45847" y2="46645"/>
                          <a14:foregroundMark x1="13259" y1="59744" x2="11182" y2="44089"/>
                          <a14:foregroundMark x1="86741" y1="59425" x2="86741" y2="47284"/>
                          <a14:foregroundMark x1="86741" y1="43770" x2="86741" y2="39297"/>
                          <a14:foregroundMark x1="91054" y1="53834" x2="89936" y2="47284"/>
                          <a14:foregroundMark x1="48882" y1="42173" x2="47764" y2="35623"/>
                          <a14:foregroundMark x1="7188" y1="55751" x2="7188" y2="48562"/>
                          <a14:foregroundMark x1="14377" y1="77476" x2="14377" y2="74601"/>
                          <a14:foregroundMark x1="8307" y1="76677" x2="9585" y2="74281"/>
                          <a14:foregroundMark x1="14856" y1="77476" x2="15974" y2="77476"/>
                          <a14:foregroundMark x1="7987" y1="77476" x2="9904" y2="76198"/>
                          <a14:foregroundMark x1="81470" y1="58626" x2="81470" y2="56550"/>
                          <a14:backgroundMark x1="80288" y1="54153" x2="80671" y2="55431"/>
                          <a14:backgroundMark x1="80192" y1="53834" x2="80288" y2="541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740" y="2416017"/>
              <a:ext cx="1584483" cy="1584483"/>
            </a:xfrm>
            <a:prstGeom prst="rect">
              <a:avLst/>
            </a:prstGeom>
          </p:spPr>
        </p:pic>
        <p:pic>
          <p:nvPicPr>
            <p:cNvPr id="39" name="รูปภาพ 44">
              <a:extLst>
                <a:ext uri="{FF2B5EF4-FFF2-40B4-BE49-F238E27FC236}">
                  <a16:creationId xmlns="" xmlns:a16="http://schemas.microsoft.com/office/drawing/2014/main" id="{41A35389-898F-4533-B690-58190E177760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058" y="2541747"/>
              <a:ext cx="271845" cy="27003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E67AEBD-159F-4C68-B22D-FD948A17435A}"/>
              </a:ext>
            </a:extLst>
          </p:cNvPr>
          <p:cNvGrpSpPr/>
          <p:nvPr/>
        </p:nvGrpSpPr>
        <p:grpSpPr>
          <a:xfrm>
            <a:off x="9745741" y="4278994"/>
            <a:ext cx="2467466" cy="2820972"/>
            <a:chOff x="9465243" y="3861464"/>
            <a:chExt cx="2978906" cy="3405684"/>
          </a:xfrm>
        </p:grpSpPr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079D9EDA-5165-4899-ACD7-022D17DC3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44" b="89776" l="7188" r="90895">
                          <a14:foregroundMark x1="21725" y1="75559" x2="22843" y2="77316"/>
                          <a14:foregroundMark x1="78490" y1="56067" x2="78754" y2="62620"/>
                          <a14:foregroundMark x1="77796" y1="38818" x2="78421" y2="54350"/>
                          <a14:foregroundMark x1="73642" y1="77476" x2="75240" y2="76518"/>
                          <a14:foregroundMark x1="79073" y1="75559" x2="80831" y2="77157"/>
                          <a14:foregroundMark x1="82109" y1="60383" x2="81470" y2="59904"/>
                          <a14:foregroundMark x1="73163" y1="35304" x2="72843" y2="34824"/>
                          <a14:foregroundMark x1="81310" y1="54153" x2="81310" y2="54153"/>
                          <a14:foregroundMark x1="81310" y1="55911" x2="81310" y2="55911"/>
                          <a14:foregroundMark x1="81310" y1="55272" x2="81310" y2="55272"/>
                          <a14:foregroundMark x1="72045" y1="37540" x2="72045" y2="37540"/>
                          <a14:foregroundMark x1="30671" y1="46486" x2="32268" y2="47284"/>
                          <a14:foregroundMark x1="47604" y1="56390" x2="48882" y2="47764"/>
                          <a14:foregroundMark x1="71406" y1="42971" x2="71406" y2="41374"/>
                          <a14:foregroundMark x1="50639" y1="50958" x2="50639" y2="46166"/>
                          <a14:foregroundMark x1="46326" y1="50160" x2="45847" y2="46645"/>
                          <a14:foregroundMark x1="86741" y1="39892" x2="86741" y2="39297"/>
                          <a14:foregroundMark x1="90168" y1="48640" x2="89936" y2="47284"/>
                          <a14:foregroundMark x1="90491" y1="50535" x2="90207" y2="48870"/>
                          <a14:foregroundMark x1="91054" y1="53834" x2="90713" y2="51837"/>
                          <a14:foregroundMark x1="48882" y1="42173" x2="47764" y2="35623"/>
                          <a14:foregroundMark x1="7188" y1="49558" x2="7188" y2="49382"/>
                          <a14:foregroundMark x1="7188" y1="55043" x2="7188" y2="54854"/>
                          <a14:foregroundMark x1="7188" y1="55751" x2="7188" y2="55266"/>
                          <a14:foregroundMark x1="81470" y1="58626" x2="81470" y2="56550"/>
                          <a14:backgroundMark x1="80288" y1="54153" x2="80671" y2="55431"/>
                          <a14:backgroundMark x1="80192" y1="53834" x2="80288" y2="54153"/>
                          <a14:backgroundMark x1="10703" y1="72524" x2="15495" y2="40256"/>
                          <a14:backgroundMark x1="11342" y1="55272" x2="11981" y2="42173"/>
                          <a14:backgroundMark x1="13099" y1="34345" x2="13738" y2="61821"/>
                          <a14:backgroundMark x1="13738" y1="61821" x2="8466" y2="76837"/>
                          <a14:backgroundMark x1="15495" y1="77955" x2="15495" y2="73802"/>
                          <a14:backgroundMark x1="9585" y1="77955" x2="5431" y2="73163"/>
                          <a14:backgroundMark x1="14217" y1="76837" x2="13738" y2="72045"/>
                          <a14:backgroundMark x1="7827" y1="60703" x2="6070" y2="49201"/>
                          <a14:backgroundMark x1="16613" y1="72524" x2="11342" y2="82109"/>
                          <a14:backgroundMark x1="14856" y1="75559" x2="5431" y2="50479"/>
                          <a14:backgroundMark x1="5431" y1="50479" x2="7188" y2="53514"/>
                          <a14:backgroundMark x1="11342" y1="57029" x2="2556" y2="49201"/>
                          <a14:backgroundMark x1="89617" y1="80990" x2="86741" y2="44569"/>
                          <a14:backgroundMark x1="85463" y1="39776" x2="84984" y2="45048"/>
                          <a14:backgroundMark x1="83706" y1="43291" x2="87859" y2="62460"/>
                          <a14:backgroundMark x1="92013" y1="55911" x2="86741" y2="39137"/>
                          <a14:backgroundMark x1="12460" y1="52236" x2="2556" y2="43930"/>
                          <a14:backgroundMark x1="87220" y1="56390" x2="90895" y2="46965"/>
                          <a14:backgroundMark x1="93131" y1="57029" x2="88498" y2="46326"/>
                          <a14:backgroundMark x1="92013" y1="62460" x2="90256" y2="45687"/>
                          <a14:backgroundMark x1="92013" y1="53514" x2="87220" y2="4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5243" y="4330631"/>
              <a:ext cx="2978906" cy="2936517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E1CD6159-6E28-4F69-A794-536E3D0C9159}"/>
                </a:ext>
              </a:extLst>
            </p:cNvPr>
            <p:cNvGrpSpPr/>
            <p:nvPr/>
          </p:nvGrpSpPr>
          <p:grpSpPr>
            <a:xfrm>
              <a:off x="10122952" y="3861464"/>
              <a:ext cx="1623321" cy="1822406"/>
              <a:chOff x="10298824" y="3684793"/>
              <a:chExt cx="978811" cy="1098853"/>
            </a:xfrm>
          </p:grpSpPr>
          <p:pic>
            <p:nvPicPr>
              <p:cNvPr id="42" name="รูปภาพ 44">
                <a:extLst>
                  <a:ext uri="{FF2B5EF4-FFF2-40B4-BE49-F238E27FC236}">
                    <a16:creationId xmlns="" xmlns:a16="http://schemas.microsoft.com/office/drawing/2014/main" id="{C3DF27CB-A597-4D45-A158-426B782B48F1}"/>
                  </a:ext>
                </a:extLst>
              </p:cNvPr>
              <p:cNvPicPr/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1985" y="3963951"/>
                <a:ext cx="492426" cy="478454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="" xmlns:a16="http://schemas.microsoft.com/office/drawing/2014/main" id="{D3E42AF1-490A-4A15-8051-2A4C35170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48024">
                <a:off x="10238803" y="3744814"/>
                <a:ext cx="1098853" cy="978811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8F1C799-DF41-4575-A0A4-BC7FFE7ED6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" y="3697372"/>
            <a:ext cx="1236716" cy="1266746"/>
          </a:xfrm>
          <a:prstGeom prst="rect">
            <a:avLst/>
          </a:prstGeom>
        </p:spPr>
      </p:pic>
      <p:sp>
        <p:nvSpPr>
          <p:cNvPr id="52" name="Arrow: Right 51">
            <a:extLst>
              <a:ext uri="{FF2B5EF4-FFF2-40B4-BE49-F238E27FC236}">
                <a16:creationId xmlns="" xmlns:a16="http://schemas.microsoft.com/office/drawing/2014/main" id="{604078CB-67AB-4055-8C5D-A3FAB7270621}"/>
              </a:ext>
            </a:extLst>
          </p:cNvPr>
          <p:cNvSpPr/>
          <p:nvPr/>
        </p:nvSpPr>
        <p:spPr>
          <a:xfrm>
            <a:off x="2179246" y="3773227"/>
            <a:ext cx="1109891" cy="337457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="" xmlns:a16="http://schemas.microsoft.com/office/drawing/2014/main" id="{C1544167-AA64-42D2-B151-98C00C23F314}"/>
              </a:ext>
            </a:extLst>
          </p:cNvPr>
          <p:cNvSpPr/>
          <p:nvPr/>
        </p:nvSpPr>
        <p:spPr>
          <a:xfrm>
            <a:off x="5922688" y="3749393"/>
            <a:ext cx="1395480" cy="337457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14C1DB2-F9B5-4E78-86C5-87C0529653C6}"/>
              </a:ext>
            </a:extLst>
          </p:cNvPr>
          <p:cNvSpPr txBox="1"/>
          <p:nvPr/>
        </p:nvSpPr>
        <p:spPr>
          <a:xfrm>
            <a:off x="2733380" y="5153733"/>
            <a:ext cx="3332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ทีมสอบสวนและผู้ประกอบการ </a:t>
            </a:r>
            <a:r>
              <a:rPr lang="en-US" sz="24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หาสาเหตุและแนวทางแก้ไขร่วมกัน</a:t>
            </a:r>
            <a:r>
              <a:rPr lang="en-US" sz="2400" b="1" dirty="0"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400" b="1" dirty="0"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en-US" b="1" dirty="0">
                <a:latin typeface="Quark" panose="02000000000000000000" pitchFamily="50" charset="0"/>
                <a:cs typeface="Quark" panose="02000000000000000000" pitchFamily="50" charset="0"/>
              </a:rPr>
              <a:t>(</a:t>
            </a:r>
            <a:r>
              <a:rPr lang="th-TH" b="1" dirty="0">
                <a:latin typeface="Quark" panose="02000000000000000000" pitchFamily="50" charset="0"/>
                <a:cs typeface="Quark" panose="02000000000000000000" pitchFamily="50" charset="0"/>
              </a:rPr>
              <a:t>15 วันหลังจากรับทราบผลวิเคราะห์</a:t>
            </a:r>
            <a:r>
              <a:rPr lang="en-US" b="1" dirty="0">
                <a:latin typeface="Quark" panose="02000000000000000000" pitchFamily="50" charset="0"/>
                <a:cs typeface="Quark" panose="02000000000000000000" pitchFamily="50" charset="0"/>
              </a:rPr>
              <a:t>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ABA08000-B821-47E6-929E-9891F37BB578}"/>
              </a:ext>
            </a:extLst>
          </p:cNvPr>
          <p:cNvSpPr/>
          <p:nvPr/>
        </p:nvSpPr>
        <p:spPr>
          <a:xfrm>
            <a:off x="1476152" y="2170755"/>
            <a:ext cx="2431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LAB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 รายงาน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ผลให้</a:t>
            </a:r>
            <a:b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b="1" dirty="0" err="1">
                <a:solidFill>
                  <a:srgbClr val="0070C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ปศ</a:t>
            </a:r>
            <a:r>
              <a:rPr lang="th-TH" sz="2400" b="1" dirty="0">
                <a:solidFill>
                  <a:srgbClr val="0070C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จ.และ</a:t>
            </a:r>
            <a:r>
              <a:rPr lang="th-TH" sz="2400" b="1" dirty="0" err="1">
                <a:solidFill>
                  <a:srgbClr val="0070C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สพ</a:t>
            </a:r>
            <a:r>
              <a:rPr lang="th-TH" sz="2400" b="1" dirty="0">
                <a:solidFill>
                  <a:srgbClr val="0070C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ส.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57B02AAF-5D6F-4717-B52E-144E2EB6AD52}"/>
              </a:ext>
            </a:extLst>
          </p:cNvPr>
          <p:cNvSpPr/>
          <p:nvPr/>
        </p:nvSpPr>
        <p:spPr>
          <a:xfrm>
            <a:off x="6360418" y="5127428"/>
            <a:ext cx="3373480" cy="11890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1ED95D67-DE79-4C37-A21A-DD32B47A1799}"/>
              </a:ext>
            </a:extLst>
          </p:cNvPr>
          <p:cNvSpPr/>
          <p:nvPr/>
        </p:nvSpPr>
        <p:spPr>
          <a:xfrm>
            <a:off x="6471802" y="5196549"/>
            <a:ext cx="3197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ทีมสอบสวนติดตามและพิจารณาผลการแก้ไข พร้อมเก็บตัวอย่างซ้ำ</a:t>
            </a:r>
            <a:r>
              <a:rPr lang="en-US" sz="20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en-US" sz="1600" b="1" dirty="0">
                <a:latin typeface="Quark" panose="02000000000000000000" pitchFamily="50" charset="0"/>
                <a:cs typeface="Quark" panose="02000000000000000000" pitchFamily="50" charset="0"/>
              </a:rPr>
              <a:t>(</a:t>
            </a:r>
            <a:r>
              <a:rPr lang="th-TH" sz="1600" b="1" dirty="0">
                <a:latin typeface="Quark" panose="02000000000000000000" pitchFamily="50" charset="0"/>
                <a:cs typeface="Quark" panose="02000000000000000000" pitchFamily="50" charset="0"/>
              </a:rPr>
              <a:t>45 วันทำการ หลังจากรับทราบผลครั้งที่ 1</a:t>
            </a:r>
            <a:r>
              <a:rPr lang="en-US" sz="1600" b="1" dirty="0">
                <a:latin typeface="Quark" panose="02000000000000000000" pitchFamily="50" charset="0"/>
                <a:cs typeface="Quark" panose="02000000000000000000" pitchFamily="50" charset="0"/>
              </a:rPr>
              <a:t>)</a:t>
            </a:r>
            <a:endParaRPr lang="en-US" sz="2000" b="1" dirty="0"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972F7EFE-E0F2-4C42-95AD-3EC2D3F4B217}"/>
              </a:ext>
            </a:extLst>
          </p:cNvPr>
          <p:cNvSpPr/>
          <p:nvPr/>
        </p:nvSpPr>
        <p:spPr>
          <a:xfrm>
            <a:off x="5294008" y="2459314"/>
            <a:ext cx="2652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ผู้ประกอบการ</a:t>
            </a:r>
            <a:b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ดำเนินการแก้ไข</a:t>
            </a:r>
            <a:b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000" b="1" dirty="0">
                <a:solidFill>
                  <a:srgbClr val="0070C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ภายในระยะเวลา </a:t>
            </a:r>
            <a:r>
              <a:rPr lang="en-US" sz="2000" b="1" dirty="0">
                <a:solidFill>
                  <a:srgbClr val="0070C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000" b="1" dirty="0">
                <a:solidFill>
                  <a:srgbClr val="0070C0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000" b="1" dirty="0">
                <a:solidFill>
                  <a:srgbClr val="0070C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15 วัน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8E00CCF0-87EB-4628-BD22-F6C1CDAFF5A5}"/>
              </a:ext>
            </a:extLst>
          </p:cNvPr>
          <p:cNvSpPr/>
          <p:nvPr/>
        </p:nvSpPr>
        <p:spPr>
          <a:xfrm>
            <a:off x="9126002" y="2718465"/>
            <a:ext cx="767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B05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ผ่าน</a:t>
            </a:r>
            <a:endParaRPr lang="en-US" sz="3200" b="1" dirty="0">
              <a:solidFill>
                <a:srgbClr val="00B050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D9079A28-D31F-49CF-A99B-52CE74C90FA5}"/>
              </a:ext>
            </a:extLst>
          </p:cNvPr>
          <p:cNvSpPr/>
          <p:nvPr/>
        </p:nvSpPr>
        <p:spPr>
          <a:xfrm>
            <a:off x="8849541" y="4495908"/>
            <a:ext cx="119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ไม่ผ่าน</a:t>
            </a:r>
            <a:endParaRPr lang="en-US" sz="2800" b="1" dirty="0">
              <a:solidFill>
                <a:srgbClr val="FF0000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B487BE-09FA-4187-BF76-B309B623C98B}"/>
              </a:ext>
            </a:extLst>
          </p:cNvPr>
          <p:cNvSpPr/>
          <p:nvPr/>
        </p:nvSpPr>
        <p:spPr>
          <a:xfrm>
            <a:off x="0" y="-19261"/>
            <a:ext cx="12192000" cy="182240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2">
            <a:extLst>
              <a:ext uri="{FF2B5EF4-FFF2-40B4-BE49-F238E27FC236}">
                <a16:creationId xmlns="" xmlns:a16="http://schemas.microsoft.com/office/drawing/2014/main" id="{5FF5E373-11A1-4613-B0BA-8AB72C37AA6F}"/>
              </a:ext>
            </a:extLst>
          </p:cNvPr>
          <p:cNvSpPr txBox="1"/>
          <p:nvPr/>
        </p:nvSpPr>
        <p:spPr>
          <a:xfrm>
            <a:off x="834950" y="183850"/>
            <a:ext cx="10699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cs typeface="Quark" panose="02000000000000000000" pitchFamily="50" charset="0"/>
              </a:rPr>
              <a:t>ขั้นตอนการดำเนินการกรณีตัวอย่างเนื้อสัตว์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cs typeface="Quark" panose="02000000000000000000" pitchFamily="50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cs typeface="Quark" panose="02000000000000000000" pitchFamily="50" charset="0"/>
              </a:rPr>
            </a:br>
            <a:r>
              <a:rPr lang="th-TH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cs typeface="Quark" panose="02000000000000000000" pitchFamily="50" charset="0"/>
              </a:rPr>
              <a:t>ไม่ผ่านเกณฑ์มาตรฐาน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fGiHmtV)*" panose="02000000000000000000" pitchFamily="2" charset="0"/>
              <a:cs typeface="Quark" panose="02000000000000000000" pitchFamily="5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A5C97E4-568B-45CA-B38F-5DD9A41944DB}"/>
              </a:ext>
            </a:extLst>
          </p:cNvPr>
          <p:cNvSpPr txBox="1"/>
          <p:nvPr/>
        </p:nvSpPr>
        <p:spPr>
          <a:xfrm>
            <a:off x="281158" y="2238936"/>
            <a:ext cx="163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Positive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01C7617A-D22B-407F-A680-FFE98A2E2A9B}"/>
              </a:ext>
            </a:extLst>
          </p:cNvPr>
          <p:cNvSpPr/>
          <p:nvPr/>
        </p:nvSpPr>
        <p:spPr>
          <a:xfrm>
            <a:off x="8978900" y="3924300"/>
            <a:ext cx="317500" cy="0"/>
          </a:xfrm>
          <a:custGeom>
            <a:avLst/>
            <a:gdLst>
              <a:gd name="connsiteX0" fmla="*/ 0 w 317500"/>
              <a:gd name="connsiteY0" fmla="*/ 0 h 0"/>
              <a:gd name="connsiteX1" fmla="*/ 317500 w 31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0">
                <a:moveTo>
                  <a:pt x="0" y="0"/>
                </a:moveTo>
                <a:lnTo>
                  <a:pt x="317500" y="0"/>
                </a:lnTo>
              </a:path>
            </a:pathLst>
          </a:custGeom>
          <a:noFill/>
          <a:ln w="1111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7D0A5FC-0B9A-4C24-A96C-BD5F49B90869}"/>
              </a:ext>
            </a:extLst>
          </p:cNvPr>
          <p:cNvSpPr/>
          <p:nvPr/>
        </p:nvSpPr>
        <p:spPr>
          <a:xfrm>
            <a:off x="9283700" y="3416300"/>
            <a:ext cx="492470" cy="901700"/>
          </a:xfrm>
          <a:custGeom>
            <a:avLst/>
            <a:gdLst>
              <a:gd name="connsiteX0" fmla="*/ 406400 w 406400"/>
              <a:gd name="connsiteY0" fmla="*/ 0 h 901700"/>
              <a:gd name="connsiteX1" fmla="*/ 0 w 406400"/>
              <a:gd name="connsiteY1" fmla="*/ 0 h 901700"/>
              <a:gd name="connsiteX2" fmla="*/ 0 w 406400"/>
              <a:gd name="connsiteY2" fmla="*/ 901700 h 901700"/>
              <a:gd name="connsiteX3" fmla="*/ 381000 w 406400"/>
              <a:gd name="connsiteY3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" h="901700">
                <a:moveTo>
                  <a:pt x="406400" y="0"/>
                </a:moveTo>
                <a:lnTo>
                  <a:pt x="0" y="0"/>
                </a:lnTo>
                <a:lnTo>
                  <a:pt x="0" y="901700"/>
                </a:lnTo>
                <a:lnTo>
                  <a:pt x="381000" y="901700"/>
                </a:lnTo>
              </a:path>
            </a:pathLst>
          </a:custGeom>
          <a:noFill/>
          <a:ln w="85725"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="" xmlns:a16="http://schemas.microsoft.com/office/drawing/2014/main" id="{13E313AA-5B8D-4C67-B2DD-D6CE3FABA83A}"/>
              </a:ext>
            </a:extLst>
          </p:cNvPr>
          <p:cNvSpPr/>
          <p:nvPr/>
        </p:nvSpPr>
        <p:spPr>
          <a:xfrm flipH="1">
            <a:off x="0" y="2542376"/>
            <a:ext cx="12192000" cy="4315624"/>
          </a:xfrm>
          <a:prstGeom prst="rt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เฟรม 11">
            <a:extLst>
              <a:ext uri="{FF2B5EF4-FFF2-40B4-BE49-F238E27FC236}">
                <a16:creationId xmlns="" xmlns:a16="http://schemas.microsoft.com/office/drawing/2014/main" id="{1614346B-930F-41BA-A1A2-066AD002B68C}"/>
              </a:ext>
            </a:extLst>
          </p:cNvPr>
          <p:cNvSpPr/>
          <p:nvPr/>
        </p:nvSpPr>
        <p:spPr>
          <a:xfrm>
            <a:off x="0" y="1"/>
            <a:ext cx="12192000" cy="1154429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C941B3-6928-45AF-A456-D789664C66C7}"/>
              </a:ext>
            </a:extLst>
          </p:cNvPr>
          <p:cNvSpPr txBox="1"/>
          <p:nvPr/>
        </p:nvSpPr>
        <p:spPr>
          <a:xfrm>
            <a:off x="1257127" y="1441723"/>
            <a:ext cx="114307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Quark" panose="02000000000000000000" pitchFamily="50" charset="0"/>
                <a:cs typeface="Quark" panose="02000000000000000000" pitchFamily="50" charset="0"/>
              </a:rPr>
              <a:t>สำนักตรวจสอบคุณภาพสินค้าปศุสัตว์ (สตส.) ได้รายงานผลการตรวจวิเคราะห์ตัวอย่างเนื้อสัตว์</a:t>
            </a:r>
            <a:br>
              <a:rPr lang="th-TH" sz="2800" b="1" dirty="0"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โครงการปศุสัตว์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OK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 โดยตรวจพบ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Salbutamol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ปริมาณ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9.40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 ไมโครกรัมต่อกิโลกรัม จำนวน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1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  <a:t> ตัวอย่าง 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000" dirty="0">
                <a:latin typeface="Quark" panose="02000000000000000000" pitchFamily="50" charset="0"/>
                <a:cs typeface="Quark" panose="02000000000000000000" pitchFamily="50" charset="0"/>
              </a:rPr>
              <a:t>จากตัวอย่างเนื้อโค (ชิ้นส่วนสะโพกล่าง) ซึ่งเก็บจากบริษัท สยาม</a:t>
            </a:r>
            <a:r>
              <a:rPr lang="th-TH" sz="2000" dirty="0" err="1">
                <a:latin typeface="Quark" panose="02000000000000000000" pitchFamily="50" charset="0"/>
                <a:cs typeface="Quark" panose="02000000000000000000" pitchFamily="50" charset="0"/>
              </a:rPr>
              <a:t>แม็คโคร</a:t>
            </a:r>
            <a:r>
              <a:rPr lang="th-TH" sz="2000" dirty="0">
                <a:latin typeface="Quark" panose="02000000000000000000" pitchFamily="50" charset="0"/>
                <a:cs typeface="Quark" panose="02000000000000000000" pitchFamily="50" charset="0"/>
              </a:rPr>
              <a:t> จำกัด (มหาชน) สาขาปราณบุรี จังหวัดประจวบคีรีขันธ์  </a:t>
            </a:r>
            <a:br>
              <a:rPr lang="th-TH" sz="2000" dirty="0"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000" dirty="0">
                <a:latin typeface="Quark" panose="02000000000000000000" pitchFamily="50" charset="0"/>
                <a:cs typeface="Quark" panose="02000000000000000000" pitchFamily="50" charset="0"/>
              </a:rPr>
              <a:t>เมื่อวันที่ </a:t>
            </a:r>
            <a:r>
              <a:rPr lang="en-US" sz="2000" dirty="0">
                <a:latin typeface="Quark" panose="02000000000000000000" pitchFamily="50" charset="0"/>
                <a:cs typeface="Quark" panose="02000000000000000000" pitchFamily="50" charset="0"/>
              </a:rPr>
              <a:t>7</a:t>
            </a:r>
            <a:r>
              <a:rPr lang="th-TH" sz="2000" dirty="0">
                <a:latin typeface="Quark" panose="02000000000000000000" pitchFamily="50" charset="0"/>
                <a:cs typeface="Quark" panose="02000000000000000000" pitchFamily="50" charset="0"/>
              </a:rPr>
              <a:t> มกราคม </a:t>
            </a:r>
            <a:r>
              <a:rPr lang="en-US" sz="2000" dirty="0">
                <a:latin typeface="Quark" panose="02000000000000000000" pitchFamily="50" charset="0"/>
                <a:cs typeface="Quark" panose="02000000000000000000" pitchFamily="50" charset="0"/>
              </a:rPr>
              <a:t>2563</a:t>
            </a:r>
            <a:endParaRPr lang="en-US" sz="2400" dirty="0"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1875DAB-8544-496A-92F8-8DCAEA1811BE}"/>
              </a:ext>
            </a:extLst>
          </p:cNvPr>
          <p:cNvSpPr/>
          <p:nvPr/>
        </p:nvSpPr>
        <p:spPr>
          <a:xfrm>
            <a:off x="1439256" y="3123712"/>
            <a:ext cx="5533044" cy="15081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กรมปศุสัตว์แจ้งไปยัง</a:t>
            </a:r>
            <a:br>
              <a:rPr lang="th-TH" sz="28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8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ฝ่ายประกันคุณภาพของบริษัทฯ</a:t>
            </a:r>
            <a:br>
              <a:rPr lang="th-TH" sz="28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000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เพื่อให้ดำเนินการตรวจสอบและเรียกคืนสินค้า</a:t>
            </a:r>
            <a:endParaRPr lang="en-US" sz="2000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F1D16FE-1530-4ECF-9A99-B7EE2743A86C}"/>
              </a:ext>
            </a:extLst>
          </p:cNvPr>
          <p:cNvSpPr/>
          <p:nvPr/>
        </p:nvSpPr>
        <p:spPr>
          <a:xfrm>
            <a:off x="1439256" y="5148727"/>
            <a:ext cx="5533044" cy="1358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บริษัทฯ ได้เรียกคืนเนื้อสัตว์</a:t>
            </a:r>
            <a:br>
              <a:rPr lang="th-TH" sz="28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800" b="1" dirty="0">
                <a:solidFill>
                  <a:srgbClr val="002060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ชุดการผลิตดังกล่าว </a:t>
            </a: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พร้อมทั้งเพิ่มมาตรการคัดกรองสินค้าที่ศูนย์กระจายสินค้า</a:t>
            </a:r>
            <a:endParaRPr lang="en-US" sz="2000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63D31DF-4ACC-4490-A908-27C7EC2C0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3480831"/>
            <a:ext cx="836352" cy="836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653D39-5E60-4F39-839C-C6AF4FEB6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5365198"/>
            <a:ext cx="836550" cy="836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185A673-CD8C-47D5-B93D-3FD66B226C83}"/>
              </a:ext>
            </a:extLst>
          </p:cNvPr>
          <p:cNvSpPr/>
          <p:nvPr/>
        </p:nvSpPr>
        <p:spPr>
          <a:xfrm>
            <a:off x="0" y="113588"/>
            <a:ext cx="12192000" cy="927251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7B92B5A6-6046-41DD-B2E2-48B914D43431}"/>
              </a:ext>
            </a:extLst>
          </p:cNvPr>
          <p:cNvSpPr txBox="1"/>
          <p:nvPr/>
        </p:nvSpPr>
        <p:spPr>
          <a:xfrm>
            <a:off x="1021080" y="167028"/>
            <a:ext cx="1014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>กรณี ตรวจพบ 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Salbutamol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 </a:t>
            </a: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ในเนื้อโค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fGiHmtV)*" panose="02000000000000000000" pitchFamily="2" charset="0"/>
              <a:ea typeface="Times New Roman" panose="02020603050405020304" pitchFamily="18" charset="0"/>
              <a:cs typeface="Quark" panose="02000000000000000000" pitchFamily="50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EF2178B6-A1F0-4A08-9E06-2CD2C6754100}"/>
              </a:ext>
            </a:extLst>
          </p:cNvPr>
          <p:cNvSpPr/>
          <p:nvPr/>
        </p:nvSpPr>
        <p:spPr>
          <a:xfrm>
            <a:off x="240030" y="1538716"/>
            <a:ext cx="880110" cy="88011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67BB30-9E92-4A45-82B5-13A5BE79F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7" y="1662266"/>
            <a:ext cx="606136" cy="606136"/>
          </a:xfrm>
          <a:prstGeom prst="rect">
            <a:avLst/>
          </a:prstGeom>
        </p:spPr>
      </p:pic>
      <p:pic>
        <p:nvPicPr>
          <p:cNvPr id="18" name="Picture 17" descr="Flat design farm animal collection Free Vector">
            <a:extLst>
              <a:ext uri="{FF2B5EF4-FFF2-40B4-BE49-F238E27FC236}">
                <a16:creationId xmlns="" xmlns:a16="http://schemas.microsoft.com/office/drawing/2014/main" id="{A5BB1672-A177-4D51-A5CB-0705D7E58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6" t="48687" r="3141" b="11448"/>
          <a:stretch/>
        </p:blipFill>
        <p:spPr bwMode="auto">
          <a:xfrm>
            <a:off x="7518625" y="3480831"/>
            <a:ext cx="4198395" cy="3446448"/>
          </a:xfrm>
          <a:custGeom>
            <a:avLst/>
            <a:gdLst>
              <a:gd name="connsiteX0" fmla="*/ 0 w 2895601"/>
              <a:gd name="connsiteY0" fmla="*/ 0 h 2376989"/>
              <a:gd name="connsiteX1" fmla="*/ 1765301 w 2895601"/>
              <a:gd name="connsiteY1" fmla="*/ 0 h 2376989"/>
              <a:gd name="connsiteX2" fmla="*/ 1765301 w 2895601"/>
              <a:gd name="connsiteY2" fmla="*/ 370389 h 2376989"/>
              <a:gd name="connsiteX3" fmla="*/ 2895601 w 2895601"/>
              <a:gd name="connsiteY3" fmla="*/ 370389 h 2376989"/>
              <a:gd name="connsiteX4" fmla="*/ 2895601 w 2895601"/>
              <a:gd name="connsiteY4" fmla="*/ 2376989 h 2376989"/>
              <a:gd name="connsiteX5" fmla="*/ 373333 w 2895601"/>
              <a:gd name="connsiteY5" fmla="*/ 2376989 h 2376989"/>
              <a:gd name="connsiteX6" fmla="*/ 373333 w 2895601"/>
              <a:gd name="connsiteY6" fmla="*/ 1156295 h 2376989"/>
              <a:gd name="connsiteX7" fmla="*/ 0 w 2895601"/>
              <a:gd name="connsiteY7" fmla="*/ 1156295 h 2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1" h="2376989">
                <a:moveTo>
                  <a:pt x="0" y="0"/>
                </a:moveTo>
                <a:lnTo>
                  <a:pt x="1765301" y="0"/>
                </a:lnTo>
                <a:lnTo>
                  <a:pt x="1765301" y="370389"/>
                </a:lnTo>
                <a:lnTo>
                  <a:pt x="2895601" y="370389"/>
                </a:lnTo>
                <a:lnTo>
                  <a:pt x="2895601" y="2376989"/>
                </a:lnTo>
                <a:lnTo>
                  <a:pt x="373333" y="2376989"/>
                </a:lnTo>
                <a:lnTo>
                  <a:pt x="373333" y="1156295"/>
                </a:lnTo>
                <a:lnTo>
                  <a:pt x="0" y="1156295"/>
                </a:lnTo>
                <a:close/>
              </a:path>
            </a:pathLst>
          </a:cu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ABD3DD6-435A-4AB0-927B-DB51F58E6B3D}"/>
              </a:ext>
            </a:extLst>
          </p:cNvPr>
          <p:cNvSpPr/>
          <p:nvPr/>
        </p:nvSpPr>
        <p:spPr>
          <a:xfrm>
            <a:off x="0" y="3538974"/>
            <a:ext cx="12192000" cy="3319025"/>
          </a:xfrm>
          <a:custGeom>
            <a:avLst/>
            <a:gdLst>
              <a:gd name="connsiteX0" fmla="*/ 0 w 12192000"/>
              <a:gd name="connsiteY0" fmla="*/ 0 h 3319025"/>
              <a:gd name="connsiteX1" fmla="*/ 12192000 w 12192000"/>
              <a:gd name="connsiteY1" fmla="*/ 0 h 3319025"/>
              <a:gd name="connsiteX2" fmla="*/ 12192000 w 12192000"/>
              <a:gd name="connsiteY2" fmla="*/ 3319025 h 3319025"/>
              <a:gd name="connsiteX3" fmla="*/ 0 w 12192000"/>
              <a:gd name="connsiteY3" fmla="*/ 3319025 h 3319025"/>
              <a:gd name="connsiteX4" fmla="*/ 0 w 12192000"/>
              <a:gd name="connsiteY4" fmla="*/ 0 h 3319025"/>
              <a:gd name="connsiteX0" fmla="*/ 14514 w 12192000"/>
              <a:gd name="connsiteY0" fmla="*/ 899886 h 3319025"/>
              <a:gd name="connsiteX1" fmla="*/ 12192000 w 12192000"/>
              <a:gd name="connsiteY1" fmla="*/ 0 h 3319025"/>
              <a:gd name="connsiteX2" fmla="*/ 12192000 w 12192000"/>
              <a:gd name="connsiteY2" fmla="*/ 3319025 h 3319025"/>
              <a:gd name="connsiteX3" fmla="*/ 0 w 12192000"/>
              <a:gd name="connsiteY3" fmla="*/ 3319025 h 3319025"/>
              <a:gd name="connsiteX4" fmla="*/ 14514 w 12192000"/>
              <a:gd name="connsiteY4" fmla="*/ 899886 h 331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19025">
                <a:moveTo>
                  <a:pt x="14514" y="899886"/>
                </a:moveTo>
                <a:lnTo>
                  <a:pt x="12192000" y="0"/>
                </a:lnTo>
                <a:lnTo>
                  <a:pt x="12192000" y="3319025"/>
                </a:lnTo>
                <a:lnTo>
                  <a:pt x="0" y="3319025"/>
                </a:lnTo>
                <a:lnTo>
                  <a:pt x="14514" y="899886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836A163-89F8-4F74-83C6-C5B39577C113}"/>
              </a:ext>
            </a:extLst>
          </p:cNvPr>
          <p:cNvSpPr/>
          <p:nvPr/>
        </p:nvSpPr>
        <p:spPr>
          <a:xfrm>
            <a:off x="151236" y="2980454"/>
            <a:ext cx="2778557" cy="3670921"/>
          </a:xfrm>
          <a:prstGeom prst="roundRect">
            <a:avLst>
              <a:gd name="adj" fmla="val 6742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เนื้อสัตว์มาจากศูนย์กระจายสินค้าของบริษัท สยาม</a:t>
            </a:r>
            <a:r>
              <a:rPr lang="th-TH" b="1" dirty="0" err="1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แม็คโคร</a:t>
            </a: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เมื่อวันที่ 4 มกราคม 2563</a:t>
            </a:r>
            <a:b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</a:t>
            </a:r>
            <a:b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ศูนย์กระจายฯรับเนื้อสัตว์มาจากบริษัท แฮปปี้แลนด์ มีท </a:t>
            </a:r>
            <a:r>
              <a:rPr lang="th-TH" b="1" dirty="0" err="1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ซัพพ</a:t>
            </a: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ลาย </a:t>
            </a: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เมื่อวันที่ 3 มกราคม 2563</a:t>
            </a:r>
            <a:endParaRPr lang="en-US" sz="2000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AC4CD76-9FC8-4C21-85A1-1D27E20F9967}"/>
              </a:ext>
            </a:extLst>
          </p:cNvPr>
          <p:cNvSpPr/>
          <p:nvPr/>
        </p:nvSpPr>
        <p:spPr>
          <a:xfrm>
            <a:off x="3170704" y="2940449"/>
            <a:ext cx="2778557" cy="3670921"/>
          </a:xfrm>
          <a:prstGeom prst="roundRect">
            <a:avLst>
              <a:gd name="adj" fmla="val 622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เป็นสถานที่ตัดแต่ง</a:t>
            </a: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สินค้าชุดดังกล่าวซื้อมาจาก</a:t>
            </a:r>
            <a:b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โรงฆ่าสัตว์ดาน่ากรุ๊ป จำกัด </a:t>
            </a:r>
            <a: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ที่เข้าฆ่าวันที่ </a:t>
            </a:r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23</a:t>
            </a: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ธันวาคม </a:t>
            </a:r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2562</a:t>
            </a:r>
            <a:endParaRPr lang="th-TH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มีฟาร์มโคเนื้อที่เป็นฟาร์มคู่ค้าอยู่เพียง 1 แห่ง </a:t>
            </a: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คือ สินไพบูลย์ฟาร์ม</a:t>
            </a:r>
            <a:b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endParaRPr lang="th-TH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  <a:p>
            <a:pPr algn="ctr"/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ไม่ได้เก็บหนังสือรับรองให้จำหน่าย</a:t>
            </a: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เนื้อสัตว์จาดโรงฆ่าสัตว์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77D3AF0E-0EF5-4C49-B774-AFE9B1D06667}"/>
              </a:ext>
            </a:extLst>
          </p:cNvPr>
          <p:cNvSpPr/>
          <p:nvPr/>
        </p:nvSpPr>
        <p:spPr>
          <a:xfrm>
            <a:off x="6190174" y="2940449"/>
            <a:ext cx="2888524" cy="3670921"/>
          </a:xfrm>
          <a:prstGeom prst="roundRect">
            <a:avLst>
              <a:gd name="adj" fmla="val 569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ไม่สามารถระบุแหล่งที่มา</a:t>
            </a:r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ของสัตว์มีชีวิตได้</a:t>
            </a:r>
          </a:p>
          <a:p>
            <a:pPr algn="ctr"/>
            <a:endParaRPr lang="th-TH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  <a:p>
            <a:pPr algn="ctr"/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แบบตอบรับการแจ้งการฆ่าสัตว์</a:t>
            </a:r>
            <a: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และหนังสือรับรองแหล่งที่มาของสัตว์</a:t>
            </a: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ที่เข้าโรงฆ่าสัตว์ระบุว่า</a:t>
            </a:r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มาจาก</a:t>
            </a:r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”</a:t>
            </a: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คอกพักสัตว์</a:t>
            </a:r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”</a:t>
            </a:r>
            <a:endParaRPr lang="th-TH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FC0B921E-15EF-4128-9B38-70270289562F}"/>
              </a:ext>
            </a:extLst>
          </p:cNvPr>
          <p:cNvSpPr/>
          <p:nvPr/>
        </p:nvSpPr>
        <p:spPr>
          <a:xfrm>
            <a:off x="9260005" y="2940449"/>
            <a:ext cx="2778557" cy="3670921"/>
          </a:xfrm>
          <a:prstGeom prst="roundRect">
            <a:avLst>
              <a:gd name="adj" fmla="val 6742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วันที่ </a:t>
            </a:r>
            <a: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20</a:t>
            </a: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ธันวาคม </a:t>
            </a:r>
            <a: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2562</a:t>
            </a: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มีการเคลื่อนย้ายสัตว์ใน </a:t>
            </a:r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จังหวัดสุพรรณบุรี </a:t>
            </a:r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มายังโรงฆ่าสัตว์ดาน่ากรุ๊ป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คาดว่าเป็นสัตว์ที่เข้าฆ่า</a:t>
            </a:r>
            <a: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ในวันที่ </a:t>
            </a:r>
            <a: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23</a:t>
            </a: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ธันวาคม </a:t>
            </a:r>
            <a: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2562</a:t>
            </a:r>
            <a:r>
              <a:rPr lang="th-TH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1600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โดยจากแหล่งที่มาดังกล่าว พบว่าไม่ใช่ฟาร์มคู่ค้าตามที่บริษัท </a:t>
            </a:r>
            <a:r>
              <a:rPr lang="th-TH" sz="1600" dirty="0" err="1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แฮปปี้แลนด์</a:t>
            </a:r>
            <a:r>
              <a:rPr lang="th-TH" sz="1600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มีท </a:t>
            </a:r>
            <a:r>
              <a:rPr lang="th-TH" sz="1600" dirty="0" err="1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ซัพพ</a:t>
            </a:r>
            <a:r>
              <a:rPr lang="th-TH" sz="1600" dirty="0">
                <a:solidFill>
                  <a:schemeClr val="tx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ลาย จำกัด ได้อ้างถึง</a:t>
            </a:r>
            <a:endParaRPr lang="en-US" sz="1600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168C49E-A21B-4132-A2F4-F58EBC28A04B}"/>
              </a:ext>
            </a:extLst>
          </p:cNvPr>
          <p:cNvSpPr/>
          <p:nvPr/>
        </p:nvSpPr>
        <p:spPr>
          <a:xfrm>
            <a:off x="151236" y="1920772"/>
            <a:ext cx="2778557" cy="917830"/>
          </a:xfrm>
          <a:prstGeom prst="roundRect">
            <a:avLst>
              <a:gd name="adj" fmla="val 23117"/>
            </a:avLst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สถานที่จำหน่ายเนื้อสัตว์</a:t>
            </a:r>
            <a:br>
              <a:rPr lang="th-TH" sz="20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en-US" sz="20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</a:t>
            </a:r>
            <a:r>
              <a:rPr lang="th-TH" sz="20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บริษัท สยาม</a:t>
            </a:r>
            <a:r>
              <a:rPr lang="th-TH" sz="2000" b="1" dirty="0" err="1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แม็คโคร</a:t>
            </a:r>
            <a:r>
              <a:rPr lang="th-TH" sz="20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จำกัด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EEAA94F-06DF-4EC1-91AE-8F6693BA3A5E}"/>
              </a:ext>
            </a:extLst>
          </p:cNvPr>
          <p:cNvSpPr/>
          <p:nvPr/>
        </p:nvSpPr>
        <p:spPr>
          <a:xfrm>
            <a:off x="3295229" y="1903294"/>
            <a:ext cx="2528374" cy="93530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บ. </a:t>
            </a:r>
            <a:r>
              <a:rPr lang="th-TH" sz="2400" b="1" dirty="0" err="1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แฮปปี้แลนด์</a:t>
            </a:r>
            <a:r>
              <a:rPr lang="th-TH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มีท </a:t>
            </a:r>
            <a:r>
              <a:rPr lang="th-TH" sz="2400" b="1" dirty="0" err="1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ซัพพ</a:t>
            </a:r>
            <a:r>
              <a:rPr lang="th-TH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ลาย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D7E3B295-43F3-4844-966C-64910503E2E3}"/>
              </a:ext>
            </a:extLst>
          </p:cNvPr>
          <p:cNvSpPr/>
          <p:nvPr/>
        </p:nvSpPr>
        <p:spPr>
          <a:xfrm>
            <a:off x="6315265" y="1892805"/>
            <a:ext cx="2528374" cy="90579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โรงฆ่าสัตว์</a:t>
            </a:r>
            <a:r>
              <a:rPr lang="en-US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ดาน่ากรุ๊ป จำกัด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64922CE9-0D49-4CE9-A73B-FC46B1794C83}"/>
              </a:ext>
            </a:extLst>
          </p:cNvPr>
          <p:cNvSpPr/>
          <p:nvPr/>
        </p:nvSpPr>
        <p:spPr>
          <a:xfrm>
            <a:off x="9388517" y="1915179"/>
            <a:ext cx="2528374" cy="8834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กองสารวัตร</a:t>
            </a:r>
            <a:r>
              <a:rPr lang="en-US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</a:br>
            <a:r>
              <a:rPr lang="th-TH" sz="2400" b="1" dirty="0">
                <a:solidFill>
                  <a:schemeClr val="bg1"/>
                </a:solidFill>
                <a:latin typeface="Quark" panose="02000000000000000000" pitchFamily="50" charset="0"/>
                <a:cs typeface="Quark" panose="02000000000000000000" pitchFamily="50" charset="0"/>
              </a:rPr>
              <a:t>และกักกัน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เฟรม 11">
            <a:extLst>
              <a:ext uri="{FF2B5EF4-FFF2-40B4-BE49-F238E27FC236}">
                <a16:creationId xmlns="" xmlns:a16="http://schemas.microsoft.com/office/drawing/2014/main" id="{F48A667B-43C8-4CAD-8C21-C138166B611C}"/>
              </a:ext>
            </a:extLst>
          </p:cNvPr>
          <p:cNvSpPr/>
          <p:nvPr/>
        </p:nvSpPr>
        <p:spPr>
          <a:xfrm>
            <a:off x="0" y="1"/>
            <a:ext cx="12192000" cy="1154429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886B1CB-5D6A-4C3B-9A46-2F35ED6A4109}"/>
              </a:ext>
            </a:extLst>
          </p:cNvPr>
          <p:cNvSpPr/>
          <p:nvPr/>
        </p:nvSpPr>
        <p:spPr>
          <a:xfrm>
            <a:off x="0" y="113588"/>
            <a:ext cx="12192000" cy="927251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7F196CBD-3D71-4073-83C8-595F0EB70F00}"/>
              </a:ext>
            </a:extLst>
          </p:cNvPr>
          <p:cNvSpPr txBox="1"/>
          <p:nvPr/>
        </p:nvSpPr>
        <p:spPr>
          <a:xfrm>
            <a:off x="1021080" y="167028"/>
            <a:ext cx="1014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fGiHmtV)*" panose="02000000000000000000" pitchFamily="2" charset="0"/>
                <a:ea typeface="Times New Roman" panose="02020603050405020304" pitchFamily="18" charset="0"/>
                <a:cs typeface="Quark" panose="02000000000000000000" pitchFamily="50" charset="0"/>
              </a:rPr>
              <a:t>กรณี ตรวจพบ 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Salbutamol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 </a:t>
            </a: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0"/>
                <a:ea typeface="Times New Roman" panose="02020603050405020304" pitchFamily="18" charset="0"/>
                <a:cs typeface="Quark" panose="02000000000000000000" pitchFamily="50" charset="0"/>
              </a:rPr>
              <a:t>ในเนื้อโค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fGiHmtV)*" panose="02000000000000000000" pitchFamily="2" charset="0"/>
              <a:ea typeface="Times New Roman" panose="02020603050405020304" pitchFamily="18" charset="0"/>
              <a:cs typeface="Quark" panose="02000000000000000000" pitchFamily="50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B406EBCA-F26D-4167-871F-ED2201CBBD49}"/>
              </a:ext>
            </a:extLst>
          </p:cNvPr>
          <p:cNvSpPr/>
          <p:nvPr/>
        </p:nvSpPr>
        <p:spPr>
          <a:xfrm rot="5400000">
            <a:off x="2669317" y="4451851"/>
            <a:ext cx="761859" cy="451601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45662760-005A-4EEA-91FC-3230E0E542E3}"/>
              </a:ext>
            </a:extLst>
          </p:cNvPr>
          <p:cNvSpPr/>
          <p:nvPr/>
        </p:nvSpPr>
        <p:spPr>
          <a:xfrm rot="5400000">
            <a:off x="5743771" y="4411846"/>
            <a:ext cx="761860" cy="451601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E5B6B8BE-CE19-4901-A06B-E111969C60A3}"/>
              </a:ext>
            </a:extLst>
          </p:cNvPr>
          <p:cNvSpPr/>
          <p:nvPr/>
        </p:nvSpPr>
        <p:spPr>
          <a:xfrm rot="5400000">
            <a:off x="8818225" y="4371841"/>
            <a:ext cx="761860" cy="451601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27F0460E-3B6F-4123-BDAC-D86DC44146BA}"/>
              </a:ext>
            </a:extLst>
          </p:cNvPr>
          <p:cNvSpPr/>
          <p:nvPr/>
        </p:nvSpPr>
        <p:spPr>
          <a:xfrm>
            <a:off x="782670" y="4812793"/>
            <a:ext cx="1596572" cy="0"/>
          </a:xfrm>
          <a:custGeom>
            <a:avLst/>
            <a:gdLst>
              <a:gd name="connsiteX0" fmla="*/ 0 w 1596572"/>
              <a:gd name="connsiteY0" fmla="*/ 0 h 0"/>
              <a:gd name="connsiteX1" fmla="*/ 1596572 w 159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572">
                <a:moveTo>
                  <a:pt x="0" y="0"/>
                </a:moveTo>
                <a:lnTo>
                  <a:pt x="1596572" y="0"/>
                </a:lnTo>
              </a:path>
            </a:pathLst>
          </a:custGeom>
          <a:noFill/>
          <a:ln w="50800" cap="rnd">
            <a:solidFill>
              <a:schemeClr val="tx1">
                <a:lumMod val="50000"/>
                <a:lumOff val="50000"/>
                <a:alpha val="42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C7905312-4D9B-4481-B162-58266B4B7902}"/>
              </a:ext>
            </a:extLst>
          </p:cNvPr>
          <p:cNvSpPr/>
          <p:nvPr/>
        </p:nvSpPr>
        <p:spPr>
          <a:xfrm>
            <a:off x="3838330" y="4805536"/>
            <a:ext cx="1596572" cy="0"/>
          </a:xfrm>
          <a:custGeom>
            <a:avLst/>
            <a:gdLst>
              <a:gd name="connsiteX0" fmla="*/ 0 w 1596572"/>
              <a:gd name="connsiteY0" fmla="*/ 0 h 0"/>
              <a:gd name="connsiteX1" fmla="*/ 1596572 w 159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572">
                <a:moveTo>
                  <a:pt x="0" y="0"/>
                </a:moveTo>
                <a:lnTo>
                  <a:pt x="1596572" y="0"/>
                </a:lnTo>
              </a:path>
            </a:pathLst>
          </a:custGeom>
          <a:noFill/>
          <a:ln w="50800" cap="rnd">
            <a:solidFill>
              <a:schemeClr val="tx1">
                <a:lumMod val="50000"/>
                <a:lumOff val="50000"/>
                <a:alpha val="42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5CCA6A29-8EA1-48A3-9BB4-E2650C2AEEE6}"/>
              </a:ext>
            </a:extLst>
          </p:cNvPr>
          <p:cNvSpPr/>
          <p:nvPr/>
        </p:nvSpPr>
        <p:spPr>
          <a:xfrm>
            <a:off x="3838330" y="3680679"/>
            <a:ext cx="1596572" cy="0"/>
          </a:xfrm>
          <a:custGeom>
            <a:avLst/>
            <a:gdLst>
              <a:gd name="connsiteX0" fmla="*/ 0 w 1596572"/>
              <a:gd name="connsiteY0" fmla="*/ 0 h 0"/>
              <a:gd name="connsiteX1" fmla="*/ 1596572 w 159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572">
                <a:moveTo>
                  <a:pt x="0" y="0"/>
                </a:moveTo>
                <a:lnTo>
                  <a:pt x="1596572" y="0"/>
                </a:lnTo>
              </a:path>
            </a:pathLst>
          </a:custGeom>
          <a:noFill/>
          <a:ln w="50800" cap="rnd">
            <a:solidFill>
              <a:schemeClr val="tx1">
                <a:lumMod val="50000"/>
                <a:lumOff val="50000"/>
                <a:alpha val="42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4BDBFF50-86EF-4A94-837D-D6B7D8E4CCB3}"/>
              </a:ext>
            </a:extLst>
          </p:cNvPr>
          <p:cNvSpPr/>
          <p:nvPr/>
        </p:nvSpPr>
        <p:spPr>
          <a:xfrm>
            <a:off x="3802447" y="5560279"/>
            <a:ext cx="1596572" cy="0"/>
          </a:xfrm>
          <a:custGeom>
            <a:avLst/>
            <a:gdLst>
              <a:gd name="connsiteX0" fmla="*/ 0 w 1596572"/>
              <a:gd name="connsiteY0" fmla="*/ 0 h 0"/>
              <a:gd name="connsiteX1" fmla="*/ 1596572 w 159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572">
                <a:moveTo>
                  <a:pt x="0" y="0"/>
                </a:moveTo>
                <a:lnTo>
                  <a:pt x="1596572" y="0"/>
                </a:lnTo>
              </a:path>
            </a:pathLst>
          </a:custGeom>
          <a:noFill/>
          <a:ln w="50800" cap="rnd">
            <a:solidFill>
              <a:schemeClr val="tx1">
                <a:lumMod val="50000"/>
                <a:lumOff val="50000"/>
                <a:alpha val="42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BD647DE5-48F5-4E1E-BFBF-B27AE0274114}"/>
              </a:ext>
            </a:extLst>
          </p:cNvPr>
          <p:cNvSpPr/>
          <p:nvPr/>
        </p:nvSpPr>
        <p:spPr>
          <a:xfrm>
            <a:off x="6829078" y="4464450"/>
            <a:ext cx="1596572" cy="0"/>
          </a:xfrm>
          <a:custGeom>
            <a:avLst/>
            <a:gdLst>
              <a:gd name="connsiteX0" fmla="*/ 0 w 1596572"/>
              <a:gd name="connsiteY0" fmla="*/ 0 h 0"/>
              <a:gd name="connsiteX1" fmla="*/ 1596572 w 159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572">
                <a:moveTo>
                  <a:pt x="0" y="0"/>
                </a:moveTo>
                <a:lnTo>
                  <a:pt x="1596572" y="0"/>
                </a:lnTo>
              </a:path>
            </a:pathLst>
          </a:custGeom>
          <a:noFill/>
          <a:ln w="50800" cap="rnd">
            <a:solidFill>
              <a:schemeClr val="tx1">
                <a:lumMod val="50000"/>
                <a:lumOff val="50000"/>
                <a:alpha val="42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FE12888B-3E06-4F70-ACA6-0E5C96AA585F}"/>
              </a:ext>
            </a:extLst>
          </p:cNvPr>
          <p:cNvSpPr/>
          <p:nvPr/>
        </p:nvSpPr>
        <p:spPr>
          <a:xfrm>
            <a:off x="9884335" y="4522506"/>
            <a:ext cx="1596572" cy="0"/>
          </a:xfrm>
          <a:custGeom>
            <a:avLst/>
            <a:gdLst>
              <a:gd name="connsiteX0" fmla="*/ 0 w 1596572"/>
              <a:gd name="connsiteY0" fmla="*/ 0 h 0"/>
              <a:gd name="connsiteX1" fmla="*/ 1596572 w 159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572">
                <a:moveTo>
                  <a:pt x="0" y="0"/>
                </a:moveTo>
                <a:lnTo>
                  <a:pt x="1596572" y="0"/>
                </a:lnTo>
              </a:path>
            </a:pathLst>
          </a:custGeom>
          <a:noFill/>
          <a:ln w="50800" cap="rnd">
            <a:solidFill>
              <a:schemeClr val="tx1">
                <a:lumMod val="50000"/>
                <a:lumOff val="50000"/>
                <a:alpha val="42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B75F63-F44C-4E4A-8FD9-FE747347B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2" y="1239769"/>
            <a:ext cx="735862" cy="7358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24EE853-B6F2-41D9-B506-D9F2909D3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74" y="1213252"/>
            <a:ext cx="735862" cy="7358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A815D80-6348-4B2F-8725-6B2CA0CFC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0" y="1207870"/>
            <a:ext cx="735862" cy="7358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A5AA552-54F9-4943-BE62-BF52DF590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41" y="1223885"/>
            <a:ext cx="735862" cy="7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440</Words>
  <Application>Microsoft Office PowerPoint</Application>
  <PresentationFormat>Widescreen</PresentationFormat>
  <Paragraphs>154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(afGiHmtV)*</vt:lpstr>
      <vt:lpstr>4805_KwangMD_Melt</vt:lpstr>
      <vt:lpstr>Angsana New</vt:lpstr>
      <vt:lpstr>Arial</vt:lpstr>
      <vt:lpstr>Calibri</vt:lpstr>
      <vt:lpstr>Calibri Light</vt:lpstr>
      <vt:lpstr>Cordia New</vt:lpstr>
      <vt:lpstr>Quark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USER</cp:lastModifiedBy>
  <cp:revision>79</cp:revision>
  <dcterms:created xsi:type="dcterms:W3CDTF">2020-09-21T04:35:45Z</dcterms:created>
  <dcterms:modified xsi:type="dcterms:W3CDTF">2020-09-23T16:05:53Z</dcterms:modified>
</cp:coreProperties>
</file>