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5934" r:id="rId1"/>
  </p:sldMasterIdLst>
  <p:sldIdLst>
    <p:sldId id="256" r:id="rId2"/>
    <p:sldId id="271" r:id="rId3"/>
    <p:sldId id="272" r:id="rId4"/>
    <p:sldId id="268" r:id="rId5"/>
    <p:sldId id="257" r:id="rId6"/>
    <p:sldId id="258" r:id="rId7"/>
    <p:sldId id="259" r:id="rId8"/>
    <p:sldId id="265" r:id="rId9"/>
    <p:sldId id="261" r:id="rId10"/>
    <p:sldId id="262" r:id="rId11"/>
    <p:sldId id="263" r:id="rId12"/>
    <p:sldId id="266" r:id="rId13"/>
    <p:sldId id="270" r:id="rId14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EBF7"/>
    <a:srgbClr val="304B7F"/>
    <a:srgbClr val="EBD485"/>
    <a:srgbClr val="056939"/>
    <a:srgbClr val="008000"/>
    <a:srgbClr val="F3A3A3"/>
    <a:srgbClr val="C4DBFC"/>
    <a:srgbClr val="DBFAC6"/>
    <a:srgbClr val="FCDCE4"/>
    <a:srgbClr val="ECFC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87E8F-27AC-40CF-9FEA-E33FE38B6A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AB9630-3C73-441B-B313-11B2F44794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33974F-5587-4C51-87CA-E1CC247F0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FFB9B-9FB8-469E-96F9-4D32314110B6}" type="datetimeFigureOut">
              <a:rPr lang="en-US" smtClean="0"/>
              <a:t>9/25/2020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C8918D-6CDE-4026-B5E7-261718E8D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135C3B-E18B-4024-9001-9A89488B9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8596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84534-64A2-4753-8273-2B193602A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816AEC-2456-4967-BB12-CC271B81F9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1A3DE-F575-42A6-B297-B50C15967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9/25/2020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071B16-6323-411F-B1DA-AB7ACBDF0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0CC79A-0D57-4B3A-B389-1C80DDD1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73842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D669E8-F851-4FD4-AEDD-229D87B8D7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156B14-F2F1-401F-A06A-BD323489FF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828103-E91F-4BEA-B654-3F1CC243B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9/25/2020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CF3D6C-DAB7-4CC9-8F21-BE0564CA4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CBC3C8-5C8E-44FA-A60A-2B0D00077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879516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9/25/2020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109776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19D40-FF98-4910-8472-FE7D0BBE5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D96549-A063-4191-951A-4406C01205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2E1857-7CCA-4BC7-949B-10398E7A8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9/25/2020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EEFF91-5832-4212-A237-C963D7E94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820-6D71-4A32-BFE2-4452653EB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96814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F1F4D-D68E-403F-A5D0-C13E2501D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5E60ED-FFA1-45B7-9CB1-8E5BA16424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ED0A21-CD5B-4AF1-94B3-FEA8C673C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smtClean="0"/>
              <a:t>9/25/2020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BFF8C0-657D-454A-AF6B-C85230255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8F05C6-4114-4722-B24F-C6B76C126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0622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E28E5-7003-4462-8E4D-EFA11A70F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A64AB-E4A4-4AEB-9774-F42F7D92D0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9950FE-71F3-4AA5-B230-B9A67B480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D23B0B-89CA-412B-B341-45E27394B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9/25/2020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62D037-A199-42F1-B2E7-B8FEC4343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B881C1-3647-4055-92A7-0788AC9CB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73402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DCB11-0A8D-4C24-A0A0-4DCAFAA58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228D25-FB36-42A2-97D5-52CD19161C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063273-EE5C-4FC9-9949-6D13F650E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EB4145-80FD-4BF7-86B7-2FB462F948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B792F1-CECB-48FA-B601-52503B7832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2C9361-22DD-410D-B6AB-E128FFD7B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9/25/2020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35A36D-006E-4A2E-BA37-A0DD7357F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F81389-433A-4580-8494-332647895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8013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892AF-3FED-447E-92E8-245623CCF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FD08C9-4FBF-4DC0-87AE-0CCD66E56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smtClean="0"/>
              <a:t>9/25/2020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763D12-B64B-470C-AF04-69E03B547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441E1E-43E0-4C29-8581-A4AE5A51E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480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07F347-910D-4585-902D-E92C53039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smtClean="0"/>
              <a:t>9/25/2020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B426A8-808A-4F85-AB62-22D1BE857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0D41BA-0FF5-4D6E-B8E5-695625457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4365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A2446-BF99-443D-8FA0-B22199590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A345E-240C-4016-B07D-8512304F01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A602BE-4918-401C-B159-9F345404BC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0B04AF-7AA9-4CE9-9161-17E0FAF12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9/25/2020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3F824E-C716-4BD3-AC97-4B4618CD9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F095BA-65DF-4804-93E7-B71023486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55710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23724-FAA4-44D6-B124-5E4B94B9D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95ECF7-981D-4E8D-B21B-160A81B6DE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A04177-FD08-41D8-82A1-F4D97C6B49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FF1C4B-7657-44D0-8673-946D4DDE1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9/25/2020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70DD05-9C81-42D3-B67D-F404C1AA9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45B3AE-2DF9-47FB-AFCC-B0645A5B4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488187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53A216-CE41-48DD-9017-4614665A2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40B19-5362-430A-B819-20BE2B3910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3192B-9B29-4D0D-86E0-CA819967B4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smtClean="0"/>
              <a:t>9/25/2020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8F313-4AB3-4966-BB8A-69E47214E8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83AF05-11B4-433F-A8AF-4BD0CE4800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638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35" r:id="rId1"/>
    <p:sldLayoutId id="2147485936" r:id="rId2"/>
    <p:sldLayoutId id="2147485937" r:id="rId3"/>
    <p:sldLayoutId id="2147485938" r:id="rId4"/>
    <p:sldLayoutId id="2147485939" r:id="rId5"/>
    <p:sldLayoutId id="2147485940" r:id="rId6"/>
    <p:sldLayoutId id="2147485941" r:id="rId7"/>
    <p:sldLayoutId id="2147485942" r:id="rId8"/>
    <p:sldLayoutId id="2147485943" r:id="rId9"/>
    <p:sldLayoutId id="2147485944" r:id="rId10"/>
    <p:sldLayoutId id="2147485945" r:id="rId11"/>
    <p:sldLayoutId id="2147485946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Fresh meat Free Photo">
            <a:extLst>
              <a:ext uri="{FF2B5EF4-FFF2-40B4-BE49-F238E27FC236}">
                <a16:creationId xmlns:a16="http://schemas.microsoft.com/office/drawing/2014/main" id="{0D962BB5-5FF7-452F-B236-2519EA052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14" y="0"/>
            <a:ext cx="122065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4B2B08E-15E7-45D7-9279-6C7550B64821}"/>
              </a:ext>
            </a:extLst>
          </p:cNvPr>
          <p:cNvSpPr/>
          <p:nvPr/>
        </p:nvSpPr>
        <p:spPr>
          <a:xfrm>
            <a:off x="-14515" y="3878187"/>
            <a:ext cx="12206515" cy="2985996"/>
          </a:xfrm>
          <a:custGeom>
            <a:avLst/>
            <a:gdLst>
              <a:gd name="connsiteX0" fmla="*/ 0 w 12192000"/>
              <a:gd name="connsiteY0" fmla="*/ 0 h 2532743"/>
              <a:gd name="connsiteX1" fmla="*/ 12192000 w 12192000"/>
              <a:gd name="connsiteY1" fmla="*/ 0 h 2532743"/>
              <a:gd name="connsiteX2" fmla="*/ 12192000 w 12192000"/>
              <a:gd name="connsiteY2" fmla="*/ 2532743 h 2532743"/>
              <a:gd name="connsiteX3" fmla="*/ 0 w 12192000"/>
              <a:gd name="connsiteY3" fmla="*/ 2532743 h 2532743"/>
              <a:gd name="connsiteX4" fmla="*/ 0 w 12192000"/>
              <a:gd name="connsiteY4" fmla="*/ 0 h 2532743"/>
              <a:gd name="connsiteX0" fmla="*/ 0 w 12206515"/>
              <a:gd name="connsiteY0" fmla="*/ 566057 h 2532743"/>
              <a:gd name="connsiteX1" fmla="*/ 12206515 w 12206515"/>
              <a:gd name="connsiteY1" fmla="*/ 0 h 2532743"/>
              <a:gd name="connsiteX2" fmla="*/ 12206515 w 12206515"/>
              <a:gd name="connsiteY2" fmla="*/ 2532743 h 2532743"/>
              <a:gd name="connsiteX3" fmla="*/ 14515 w 12206515"/>
              <a:gd name="connsiteY3" fmla="*/ 2532743 h 2532743"/>
              <a:gd name="connsiteX4" fmla="*/ 0 w 12206515"/>
              <a:gd name="connsiteY4" fmla="*/ 566057 h 2532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6515" h="2532743">
                <a:moveTo>
                  <a:pt x="0" y="566057"/>
                </a:moveTo>
                <a:lnTo>
                  <a:pt x="12206515" y="0"/>
                </a:lnTo>
                <a:lnTo>
                  <a:pt x="12206515" y="2532743"/>
                </a:lnTo>
                <a:lnTo>
                  <a:pt x="14515" y="2532743"/>
                </a:lnTo>
                <a:lnTo>
                  <a:pt x="0" y="566057"/>
                </a:lnTo>
                <a:close/>
              </a:path>
            </a:pathLst>
          </a:custGeom>
          <a:gradFill flip="none" rotWithShape="1">
            <a:gsLst>
              <a:gs pos="0">
                <a:srgbClr val="0070C0">
                  <a:alpha val="92000"/>
                </a:srgbClr>
              </a:gs>
              <a:gs pos="100000">
                <a:srgbClr val="002060">
                  <a:alpha val="79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id="{DB9E822B-A899-4E27-883F-0416B2FD5C17}"/>
              </a:ext>
            </a:extLst>
          </p:cNvPr>
          <p:cNvSpPr/>
          <p:nvPr/>
        </p:nvSpPr>
        <p:spPr>
          <a:xfrm>
            <a:off x="0" y="4404875"/>
            <a:ext cx="12192000" cy="22829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3800" dirty="0">
                <a:ln w="1905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711_AtNoon_Regular" panose="02000000000000000000" pitchFamily="2" charset="0"/>
                <a:cs typeface="4711_AtNoon_Regular" panose="02000000000000000000" pitchFamily="2" charset="0"/>
              </a:rPr>
              <a:t>การเฝ้าระวังสินค้าในเนื้อสัตว์</a:t>
            </a:r>
            <a:endParaRPr lang="en-US" sz="13800" dirty="0">
              <a:ln w="19050"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4711_AtNoon_Regular" panose="02000000000000000000" pitchFamily="2" charset="0"/>
              <a:cs typeface="4711_AtNoon_Regular" panose="02000000000000000000" pitchFamily="2" charset="0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56E9984-44B4-40B5-A4E3-33ECE3955FD2}"/>
              </a:ext>
            </a:extLst>
          </p:cNvPr>
          <p:cNvSpPr/>
          <p:nvPr/>
        </p:nvSpPr>
        <p:spPr>
          <a:xfrm>
            <a:off x="10900229" y="188686"/>
            <a:ext cx="1132114" cy="1132114"/>
          </a:xfrm>
          <a:custGeom>
            <a:avLst/>
            <a:gdLst>
              <a:gd name="connsiteX0" fmla="*/ 0 w 1132114"/>
              <a:gd name="connsiteY0" fmla="*/ 0 h 1132114"/>
              <a:gd name="connsiteX1" fmla="*/ 1132114 w 1132114"/>
              <a:gd name="connsiteY1" fmla="*/ 0 h 1132114"/>
              <a:gd name="connsiteX2" fmla="*/ 1132114 w 1132114"/>
              <a:gd name="connsiteY2" fmla="*/ 1132114 h 1132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32114" h="1132114">
                <a:moveTo>
                  <a:pt x="0" y="0"/>
                </a:moveTo>
                <a:lnTo>
                  <a:pt x="1132114" y="0"/>
                </a:lnTo>
                <a:lnTo>
                  <a:pt x="1132114" y="1132114"/>
                </a:lnTo>
              </a:path>
            </a:pathLst>
          </a:custGeom>
          <a:noFill/>
          <a:ln w="666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AD35BBA-025D-4B19-87BF-7D67F8370C25}"/>
              </a:ext>
            </a:extLst>
          </p:cNvPr>
          <p:cNvSpPr/>
          <p:nvPr/>
        </p:nvSpPr>
        <p:spPr>
          <a:xfrm rot="10800000">
            <a:off x="130627" y="5546328"/>
            <a:ext cx="1132114" cy="1132114"/>
          </a:xfrm>
          <a:custGeom>
            <a:avLst/>
            <a:gdLst>
              <a:gd name="connsiteX0" fmla="*/ 0 w 1132114"/>
              <a:gd name="connsiteY0" fmla="*/ 0 h 1132114"/>
              <a:gd name="connsiteX1" fmla="*/ 1132114 w 1132114"/>
              <a:gd name="connsiteY1" fmla="*/ 0 h 1132114"/>
              <a:gd name="connsiteX2" fmla="*/ 1132114 w 1132114"/>
              <a:gd name="connsiteY2" fmla="*/ 1132114 h 1132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32114" h="1132114">
                <a:moveTo>
                  <a:pt x="0" y="0"/>
                </a:moveTo>
                <a:lnTo>
                  <a:pt x="1132114" y="0"/>
                </a:lnTo>
                <a:lnTo>
                  <a:pt x="1132114" y="1132114"/>
                </a:lnTo>
              </a:path>
            </a:pathLst>
          </a:custGeom>
          <a:noFill/>
          <a:ln w="666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5505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357F75BF-1327-4C56-8DC4-625E81FAA3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2192000" cy="6859563"/>
          </a:xfrm>
          <a:prstGeom prst="rect">
            <a:avLst/>
          </a:prstGeom>
        </p:spPr>
      </p:pic>
      <p:sp>
        <p:nvSpPr>
          <p:cNvPr id="13" name="สี่เหลี่ยมผืนผ้า: มุมมน 12">
            <a:extLst>
              <a:ext uri="{FF2B5EF4-FFF2-40B4-BE49-F238E27FC236}">
                <a16:creationId xmlns:a16="http://schemas.microsoft.com/office/drawing/2014/main" id="{4146928C-47A9-4B2C-8CDD-6E51142A1B47}"/>
              </a:ext>
            </a:extLst>
          </p:cNvPr>
          <p:cNvSpPr/>
          <p:nvPr/>
        </p:nvSpPr>
        <p:spPr>
          <a:xfrm>
            <a:off x="495300" y="275560"/>
            <a:ext cx="7353300" cy="1263375"/>
          </a:xfrm>
          <a:prstGeom prst="roundRect">
            <a:avLst/>
          </a:prstGeom>
          <a:solidFill>
            <a:srgbClr val="056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000" dirty="0">
                <a:solidFill>
                  <a:schemeClr val="bg1"/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ผลการตรวจวิเคราะห์</a:t>
            </a:r>
            <a:r>
              <a:rPr lang="th-TH" sz="6000" b="1" dirty="0">
                <a:solidFill>
                  <a:schemeClr val="bg1"/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เชื้อจุลินทรีย์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15" name="สามเหลี่ยมมุมฉาก 14">
            <a:extLst>
              <a:ext uri="{FF2B5EF4-FFF2-40B4-BE49-F238E27FC236}">
                <a16:creationId xmlns:a16="http://schemas.microsoft.com/office/drawing/2014/main" id="{12DC3AB1-6981-4C24-9397-0E7A026AF3CE}"/>
              </a:ext>
            </a:extLst>
          </p:cNvPr>
          <p:cNvSpPr/>
          <p:nvPr/>
        </p:nvSpPr>
        <p:spPr>
          <a:xfrm rot="10800000" flipV="1">
            <a:off x="-3" y="-228140"/>
            <a:ext cx="12192002" cy="7096253"/>
          </a:xfrm>
          <a:prstGeom prst="rtTriangle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Table 3">
            <a:extLst>
              <a:ext uri="{FF2B5EF4-FFF2-40B4-BE49-F238E27FC236}">
                <a16:creationId xmlns:a16="http://schemas.microsoft.com/office/drawing/2014/main" id="{62A0AF78-1AEA-4999-B5A6-50B76CD6BA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3845091"/>
              </p:ext>
            </p:extLst>
          </p:nvPr>
        </p:nvGraphicFramePr>
        <p:xfrm>
          <a:off x="495300" y="1814497"/>
          <a:ext cx="10820697" cy="47011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33305">
                  <a:extLst>
                    <a:ext uri="{9D8B030D-6E8A-4147-A177-3AD203B41FA5}">
                      <a16:colId xmlns:a16="http://schemas.microsoft.com/office/drawing/2014/main" val="1578787770"/>
                    </a:ext>
                  </a:extLst>
                </a:gridCol>
                <a:gridCol w="2319595">
                  <a:extLst>
                    <a:ext uri="{9D8B030D-6E8A-4147-A177-3AD203B41FA5}">
                      <a16:colId xmlns:a16="http://schemas.microsoft.com/office/drawing/2014/main" val="3945314334"/>
                    </a:ext>
                  </a:extLst>
                </a:gridCol>
                <a:gridCol w="2006740">
                  <a:extLst>
                    <a:ext uri="{9D8B030D-6E8A-4147-A177-3AD203B41FA5}">
                      <a16:colId xmlns:a16="http://schemas.microsoft.com/office/drawing/2014/main" val="1398031602"/>
                    </a:ext>
                  </a:extLst>
                </a:gridCol>
                <a:gridCol w="2245794">
                  <a:extLst>
                    <a:ext uri="{9D8B030D-6E8A-4147-A177-3AD203B41FA5}">
                      <a16:colId xmlns:a16="http://schemas.microsoft.com/office/drawing/2014/main" val="1829736970"/>
                    </a:ext>
                  </a:extLst>
                </a:gridCol>
                <a:gridCol w="1915263">
                  <a:extLst>
                    <a:ext uri="{9D8B030D-6E8A-4147-A177-3AD203B41FA5}">
                      <a16:colId xmlns:a16="http://schemas.microsoft.com/office/drawing/2014/main" val="3773399370"/>
                    </a:ext>
                  </a:extLst>
                </a:gridCol>
              </a:tblGrid>
              <a:tr h="538178">
                <a:tc>
                  <a:txBody>
                    <a:bodyPr/>
                    <a:lstStyle/>
                    <a:p>
                      <a:pPr algn="ctr" fontAlgn="b"/>
                      <a:r>
                        <a:rPr lang="th-TH" sz="3400" b="1" u="none" strike="noStrike" dirty="0">
                          <a:solidFill>
                            <a:srgbClr val="EBD485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จังหวัด</a:t>
                      </a:r>
                      <a:endParaRPr lang="th-TH" sz="3400" b="1" i="0" u="none" strike="noStrike" dirty="0">
                        <a:solidFill>
                          <a:srgbClr val="EBD485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400" b="1" i="0" u="none" strike="noStrike" dirty="0">
                          <a:solidFill>
                            <a:srgbClr val="EBD485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ไก่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400" b="1" i="0" u="none" strike="noStrike" dirty="0">
                          <a:solidFill>
                            <a:srgbClr val="EBD485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หมู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400" b="1" i="0" u="none" strike="noStrike" dirty="0">
                          <a:solidFill>
                            <a:srgbClr val="EBD485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เป็ด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400" b="1" i="0" u="none" strike="noStrike" dirty="0">
                          <a:solidFill>
                            <a:srgbClr val="EBD485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โค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45302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กรุงเทพมหานคร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55 (84.61%)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8454" marR="8454" marT="84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52 (74.28%)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8454" marR="8454" marT="8454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4711_AtNoon_Regular" panose="02000000000000000000" pitchFamily="2" charset="0"/>
                          <a:ea typeface="+mn-ea"/>
                          <a:cs typeface="4711_AtNoon_Regular" panose="02000000000000000000" pitchFamily="2" charset="0"/>
                        </a:rPr>
                        <a:t>ยังไม่ได้รับรายงาน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4711_AtNoon_Regular" panose="02000000000000000000" pitchFamily="2" charset="0"/>
                        <a:ea typeface="+mn-ea"/>
                        <a:cs typeface="4711_AtNoon_Regular" panose="02000000000000000000" pitchFamily="2" charset="0"/>
                      </a:endParaRPr>
                    </a:p>
                  </a:txBody>
                  <a:tcPr marL="8454" marR="8454" marT="84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1 (100%)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8454" marR="8454" marT="8454" marB="0" anchor="ctr"/>
                </a:tc>
                <a:extLst>
                  <a:ext uri="{0D108BD9-81ED-4DB2-BD59-A6C34878D82A}">
                    <a16:rowId xmlns:a16="http://schemas.microsoft.com/office/drawing/2014/main" val="2510967377"/>
                  </a:ext>
                </a:extLst>
              </a:tr>
              <a:tr h="467416"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ชัยนาท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ยังไม่ได้รับรายงาน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8454" marR="8454" marT="845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3 (50%)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8454" marR="8454" marT="845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4711_AtNoon_Regular" panose="02000000000000000000" pitchFamily="2" charset="0"/>
                          <a:ea typeface="+mn-ea"/>
                          <a:cs typeface="4711_AtNoon_Regular" panose="02000000000000000000" pitchFamily="2" charset="0"/>
                        </a:rPr>
                        <a:t>ยังไม่ได้รับรายงาน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4711_AtNoon_Regular" panose="02000000000000000000" pitchFamily="2" charset="0"/>
                        <a:ea typeface="+mn-ea"/>
                        <a:cs typeface="4711_AtNoon_Regular" panose="02000000000000000000" pitchFamily="2" charset="0"/>
                      </a:endParaRPr>
                    </a:p>
                  </a:txBody>
                  <a:tcPr marL="8454" marR="8454" marT="845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4711_AtNoon_Regular" panose="02000000000000000000" pitchFamily="2" charset="0"/>
                          <a:ea typeface="+mn-ea"/>
                          <a:cs typeface="4711_AtNoon_Regular" panose="02000000000000000000" pitchFamily="2" charset="0"/>
                        </a:rPr>
                        <a:t>ยังไม่ได้รับรายงาน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4711_AtNoon_Regular" panose="02000000000000000000" pitchFamily="2" charset="0"/>
                        <a:ea typeface="+mn-ea"/>
                        <a:cs typeface="4711_AtNoon_Regular" panose="02000000000000000000" pitchFamily="2" charset="0"/>
                      </a:endParaRPr>
                    </a:p>
                  </a:txBody>
                  <a:tcPr marL="8454" marR="8454" marT="8454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1150556"/>
                  </a:ext>
                </a:extLst>
              </a:tr>
              <a:tr h="467416"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นนทบุรี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15 (78.95%)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8454" marR="8454" marT="84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6 (54.54%)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8454" marR="8454" marT="8454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4711_AtNoon_Regular" panose="02000000000000000000" pitchFamily="2" charset="0"/>
                          <a:ea typeface="+mn-ea"/>
                          <a:cs typeface="4711_AtNoon_Regular" panose="02000000000000000000" pitchFamily="2" charset="0"/>
                        </a:rPr>
                        <a:t>ยังไม่ได้รับรายงาน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4711_AtNoon_Regular" panose="02000000000000000000" pitchFamily="2" charset="0"/>
                        <a:ea typeface="+mn-ea"/>
                        <a:cs typeface="4711_AtNoon_Regular" panose="02000000000000000000" pitchFamily="2" charset="0"/>
                      </a:endParaRPr>
                    </a:p>
                  </a:txBody>
                  <a:tcPr marL="8454" marR="8454" marT="8454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4711_AtNoon_Regular" panose="02000000000000000000" pitchFamily="2" charset="0"/>
                          <a:ea typeface="+mn-ea"/>
                          <a:cs typeface="4711_AtNoon_Regular" panose="02000000000000000000" pitchFamily="2" charset="0"/>
                        </a:rPr>
                        <a:t>ยังไม่ได้รับรายงาน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4711_AtNoon_Regular" panose="02000000000000000000" pitchFamily="2" charset="0"/>
                        <a:ea typeface="+mn-ea"/>
                        <a:cs typeface="4711_AtNoon_Regular" panose="02000000000000000000" pitchFamily="2" charset="0"/>
                      </a:endParaRPr>
                    </a:p>
                  </a:txBody>
                  <a:tcPr marL="8454" marR="8454" marT="8454" marB="0" anchor="ctr"/>
                </a:tc>
                <a:extLst>
                  <a:ext uri="{0D108BD9-81ED-4DB2-BD59-A6C34878D82A}">
                    <a16:rowId xmlns:a16="http://schemas.microsoft.com/office/drawing/2014/main" val="246293364"/>
                  </a:ext>
                </a:extLst>
              </a:tr>
              <a:tr h="454843"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ปทุมธานี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12 (70.59%)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8454" marR="8454" marT="845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2 (33.33%)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8454" marR="8454" marT="845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4711_AtNoon_Regular" panose="02000000000000000000" pitchFamily="2" charset="0"/>
                          <a:ea typeface="+mn-ea"/>
                          <a:cs typeface="4711_AtNoon_Regular" panose="02000000000000000000" pitchFamily="2" charset="0"/>
                        </a:rPr>
                        <a:t>ยังไม่ได้รับรายงาน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4711_AtNoon_Regular" panose="02000000000000000000" pitchFamily="2" charset="0"/>
                        <a:ea typeface="+mn-ea"/>
                        <a:cs typeface="4711_AtNoon_Regular" panose="02000000000000000000" pitchFamily="2" charset="0"/>
                      </a:endParaRPr>
                    </a:p>
                  </a:txBody>
                  <a:tcPr marL="8454" marR="8454" marT="845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4711_AtNoon_Regular" panose="02000000000000000000" pitchFamily="2" charset="0"/>
                          <a:ea typeface="+mn-ea"/>
                          <a:cs typeface="4711_AtNoon_Regular" panose="02000000000000000000" pitchFamily="2" charset="0"/>
                        </a:rPr>
                        <a:t>ยังไม่ได้รับรายงาน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4711_AtNoon_Regular" panose="02000000000000000000" pitchFamily="2" charset="0"/>
                        <a:ea typeface="+mn-ea"/>
                        <a:cs typeface="4711_AtNoon_Regular" panose="02000000000000000000" pitchFamily="2" charset="0"/>
                      </a:endParaRPr>
                    </a:p>
                  </a:txBody>
                  <a:tcPr marL="8454" marR="8454" marT="8454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5661504"/>
                  </a:ext>
                </a:extLst>
              </a:tr>
              <a:tr h="467416"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พระนครศรีอยุธยา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ยังไม่ได้รับรายงาน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8454" marR="8454" marT="84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7 (70%)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8454" marR="8454" marT="8454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4711_AtNoon_Regular" panose="02000000000000000000" pitchFamily="2" charset="0"/>
                          <a:ea typeface="+mn-ea"/>
                          <a:cs typeface="4711_AtNoon_Regular" panose="02000000000000000000" pitchFamily="2" charset="0"/>
                        </a:rPr>
                        <a:t>ยังไม่ได้รับรายงาน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4711_AtNoon_Regular" panose="02000000000000000000" pitchFamily="2" charset="0"/>
                        <a:ea typeface="+mn-ea"/>
                        <a:cs typeface="4711_AtNoon_Regular" panose="02000000000000000000" pitchFamily="2" charset="0"/>
                      </a:endParaRPr>
                    </a:p>
                  </a:txBody>
                  <a:tcPr marL="8454" marR="8454" marT="8454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4711_AtNoon_Regular" panose="02000000000000000000" pitchFamily="2" charset="0"/>
                          <a:ea typeface="+mn-ea"/>
                          <a:cs typeface="4711_AtNoon_Regular" panose="02000000000000000000" pitchFamily="2" charset="0"/>
                        </a:rPr>
                        <a:t>ยังไม่ได้รับรายงาน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4711_AtNoon_Regular" panose="02000000000000000000" pitchFamily="2" charset="0"/>
                        <a:ea typeface="+mn-ea"/>
                        <a:cs typeface="4711_AtNoon_Regular" panose="02000000000000000000" pitchFamily="2" charset="0"/>
                      </a:endParaRPr>
                    </a:p>
                  </a:txBody>
                  <a:tcPr marL="8454" marR="8454" marT="8454" marB="0" anchor="ctr"/>
                </a:tc>
                <a:extLst>
                  <a:ext uri="{0D108BD9-81ED-4DB2-BD59-A6C34878D82A}">
                    <a16:rowId xmlns:a16="http://schemas.microsoft.com/office/drawing/2014/main" val="3414888095"/>
                  </a:ext>
                </a:extLst>
              </a:tr>
              <a:tr h="467416"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ลพบุรี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ยังไม่ได้รับรายงาน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8454" marR="8454" marT="845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7 (77.78%)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8454" marR="8454" marT="845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4711_AtNoon_Regular" panose="02000000000000000000" pitchFamily="2" charset="0"/>
                          <a:ea typeface="+mn-ea"/>
                          <a:cs typeface="4711_AtNoon_Regular" panose="02000000000000000000" pitchFamily="2" charset="0"/>
                        </a:rPr>
                        <a:t>ยังไม่ได้รับรายงาน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4711_AtNoon_Regular" panose="02000000000000000000" pitchFamily="2" charset="0"/>
                        <a:ea typeface="+mn-ea"/>
                        <a:cs typeface="4711_AtNoon_Regular" panose="02000000000000000000" pitchFamily="2" charset="0"/>
                      </a:endParaRPr>
                    </a:p>
                  </a:txBody>
                  <a:tcPr marL="8454" marR="8454" marT="845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1 (100%)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8454" marR="8454" marT="8454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0392670"/>
                  </a:ext>
                </a:extLst>
              </a:tr>
              <a:tr h="467416"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สระบุรี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3 (75%)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8454" marR="8454" marT="84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5 (100%)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8454" marR="8454" marT="8454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4711_AtNoon_Regular" panose="02000000000000000000" pitchFamily="2" charset="0"/>
                          <a:ea typeface="+mn-ea"/>
                          <a:cs typeface="4711_AtNoon_Regular" panose="02000000000000000000" pitchFamily="2" charset="0"/>
                        </a:rPr>
                        <a:t>ยังไม่ได้รับรายงาน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4711_AtNoon_Regular" panose="02000000000000000000" pitchFamily="2" charset="0"/>
                        <a:ea typeface="+mn-ea"/>
                        <a:cs typeface="4711_AtNoon_Regular" panose="02000000000000000000" pitchFamily="2" charset="0"/>
                      </a:endParaRPr>
                    </a:p>
                  </a:txBody>
                  <a:tcPr marL="8454" marR="8454" marT="84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ยังไม่ได้รับรายงาน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8454" marR="8454" marT="8454" marB="0" anchor="ctr"/>
                </a:tc>
                <a:extLst>
                  <a:ext uri="{0D108BD9-81ED-4DB2-BD59-A6C34878D82A}">
                    <a16:rowId xmlns:a16="http://schemas.microsoft.com/office/drawing/2014/main" val="1904954796"/>
                  </a:ext>
                </a:extLst>
              </a:tr>
              <a:tr h="467416"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สิงห์บุรี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1 (50%)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8454" marR="8454" marT="845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1 (100%)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8454" marR="8454" marT="845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4711_AtNoon_Regular" panose="02000000000000000000" pitchFamily="2" charset="0"/>
                          <a:ea typeface="+mn-ea"/>
                          <a:cs typeface="4711_AtNoon_Regular" panose="02000000000000000000" pitchFamily="2" charset="0"/>
                        </a:rPr>
                        <a:t>ยังไม่ได้รับรายงาน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4711_AtNoon_Regular" panose="02000000000000000000" pitchFamily="2" charset="0"/>
                        <a:ea typeface="+mn-ea"/>
                        <a:cs typeface="4711_AtNoon_Regular" panose="02000000000000000000" pitchFamily="2" charset="0"/>
                      </a:endParaRPr>
                    </a:p>
                  </a:txBody>
                  <a:tcPr marL="8454" marR="8454" marT="845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1 (100%)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8454" marR="8454" marT="8454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2812419"/>
                  </a:ext>
                </a:extLst>
              </a:tr>
              <a:tr h="467416"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อ่างทอง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ยังไม่ได้รับรายงาน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8454" marR="8454" marT="84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1 (25%)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8454" marR="8454" marT="8454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4711_AtNoon_Regular" panose="02000000000000000000" pitchFamily="2" charset="0"/>
                          <a:ea typeface="+mn-ea"/>
                          <a:cs typeface="4711_AtNoon_Regular" panose="02000000000000000000" pitchFamily="2" charset="0"/>
                        </a:rPr>
                        <a:t>ยังไม่ได้รับรายงาน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4711_AtNoon_Regular" panose="02000000000000000000" pitchFamily="2" charset="0"/>
                        <a:ea typeface="+mn-ea"/>
                        <a:cs typeface="4711_AtNoon_Regular" panose="02000000000000000000" pitchFamily="2" charset="0"/>
                      </a:endParaRPr>
                    </a:p>
                  </a:txBody>
                  <a:tcPr marL="8454" marR="8454" marT="84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ยังไม่ได้รับรายงาน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8454" marR="8454" marT="8454" marB="0" anchor="ctr"/>
                </a:tc>
                <a:extLst>
                  <a:ext uri="{0D108BD9-81ED-4DB2-BD59-A6C34878D82A}">
                    <a16:rowId xmlns:a16="http://schemas.microsoft.com/office/drawing/2014/main" val="2610562559"/>
                  </a:ext>
                </a:extLst>
              </a:tr>
            </a:tbl>
          </a:graphicData>
        </a:graphic>
      </p:graphicFrame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0BE0761F-61E6-473F-9BC5-775CB0617DE8}"/>
              </a:ext>
            </a:extLst>
          </p:cNvPr>
          <p:cNvSpPr txBox="1"/>
          <p:nvPr/>
        </p:nvSpPr>
        <p:spPr>
          <a:xfrm>
            <a:off x="10016404" y="6607638"/>
            <a:ext cx="2175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dirty="0">
                <a:latin typeface="4711_AtNoon_Regular" panose="02000000000000000000" pitchFamily="2" charset="0"/>
                <a:cs typeface="4711_AtNoon_Regular" panose="02000000000000000000" pitchFamily="2" charset="0"/>
              </a:rPr>
              <a:t>*ข้อมูล ณ วันที่ 19 กันยายน 2563</a:t>
            </a:r>
            <a:endParaRPr lang="en-US" dirty="0">
              <a:latin typeface="4711_AtNoon_Regular" panose="02000000000000000000" pitchFamily="2" charset="0"/>
              <a:cs typeface="4711_AtNoon_Regular" panose="02000000000000000000" pitchFamily="2" charset="0"/>
            </a:endParaRPr>
          </a:p>
        </p:txBody>
      </p:sp>
      <p:sp>
        <p:nvSpPr>
          <p:cNvPr id="8" name="สี่เหลี่ยมผืนผ้า: มุมมน 10">
            <a:extLst>
              <a:ext uri="{FF2B5EF4-FFF2-40B4-BE49-F238E27FC236}">
                <a16:creationId xmlns:a16="http://schemas.microsoft.com/office/drawing/2014/main" id="{776A259C-3828-45A8-8D00-A215B3A41450}"/>
              </a:ext>
            </a:extLst>
          </p:cNvPr>
          <p:cNvSpPr/>
          <p:nvPr/>
        </p:nvSpPr>
        <p:spPr>
          <a:xfrm>
            <a:off x="8030479" y="123855"/>
            <a:ext cx="3666221" cy="1566786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800" b="1" dirty="0">
                <a:solidFill>
                  <a:schemeClr val="bg1"/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สถานที่จำหน่ายเนื้อสัตว์</a:t>
            </a:r>
          </a:p>
          <a:p>
            <a:r>
              <a:rPr lang="en-US" sz="4800" b="1" dirty="0">
                <a:solidFill>
                  <a:schemeClr val="bg1"/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 </a:t>
            </a:r>
            <a:r>
              <a:rPr lang="th-TH" sz="4800" b="1" dirty="0">
                <a:solidFill>
                  <a:schemeClr val="bg1"/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(ปศุสัตว์ </a:t>
            </a:r>
            <a:r>
              <a:rPr lang="en-US" sz="4800" b="1" dirty="0">
                <a:solidFill>
                  <a:schemeClr val="bg1"/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OK</a:t>
            </a:r>
            <a:r>
              <a:rPr lang="th-TH" sz="4800" b="1" dirty="0">
                <a:solidFill>
                  <a:schemeClr val="bg1"/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)</a:t>
            </a:r>
            <a:endParaRPr lang="en-US" sz="4800" b="1" dirty="0">
              <a:solidFill>
                <a:schemeClr val="bg1"/>
              </a:solidFill>
              <a:latin typeface="4711_AtNoon_Regular" panose="02000000000000000000" pitchFamily="2" charset="0"/>
              <a:cs typeface="4711_AtNoon_Regular" panose="020000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A81895-E171-42A4-BBB3-116B9D57F9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8239" y="763049"/>
            <a:ext cx="826282" cy="8213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836F8DA-2033-4798-8B0B-82612604DA3C}"/>
              </a:ext>
            </a:extLst>
          </p:cNvPr>
          <p:cNvSpPr txBox="1"/>
          <p:nvPr/>
        </p:nvSpPr>
        <p:spPr>
          <a:xfrm>
            <a:off x="495300" y="6533730"/>
            <a:ext cx="3836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400" dirty="0">
                <a:latin typeface="4711_AtNoon_Regular" panose="02000000000000000000" pitchFamily="2" charset="0"/>
                <a:cs typeface="4711_AtNoon_Regular" panose="02000000000000000000" pitchFamily="2" charset="0"/>
              </a:rPr>
              <a:t>หมายเหตุ</a:t>
            </a:r>
            <a:r>
              <a:rPr lang="en-US" sz="1400" dirty="0">
                <a:latin typeface="4711_AtNoon_Regular" panose="02000000000000000000" pitchFamily="2" charset="0"/>
                <a:cs typeface="4711_AtNoon_Regular" panose="02000000000000000000" pitchFamily="2" charset="0"/>
              </a:rPr>
              <a:t>: </a:t>
            </a:r>
            <a:r>
              <a:rPr lang="th-TH" sz="1400" dirty="0">
                <a:latin typeface="4711_AtNoon_Regular" panose="02000000000000000000" pitchFamily="2" charset="0"/>
                <a:cs typeface="4711_AtNoon_Regular" panose="02000000000000000000" pitchFamily="2" charset="0"/>
              </a:rPr>
              <a:t>ยังไม่ได้รับรายงานคือยังไม่ได้รับรายงานผลการตรวจวิเคราะห์จากห้องปฏิบัติการ</a:t>
            </a:r>
            <a:endParaRPr lang="th-TH" sz="1400" dirty="0">
              <a:solidFill>
                <a:srgbClr val="000000"/>
              </a:solidFill>
              <a:latin typeface="4711_AtNoon_Regular" panose="02000000000000000000" pitchFamily="2" charset="0"/>
              <a:cs typeface="4711_AtNoon_Regular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3580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56FEACDC-2FA7-4146-B576-6EFD26CFC4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2192000" cy="6859563"/>
          </a:xfrm>
          <a:prstGeom prst="rect">
            <a:avLst/>
          </a:prstGeom>
        </p:spPr>
      </p:pic>
      <p:sp>
        <p:nvSpPr>
          <p:cNvPr id="14" name="สี่เหลี่ยมผืนผ้า: มุมมน 13">
            <a:extLst>
              <a:ext uri="{FF2B5EF4-FFF2-40B4-BE49-F238E27FC236}">
                <a16:creationId xmlns:a16="http://schemas.microsoft.com/office/drawing/2014/main" id="{3EDB320F-E2AF-4B11-9FEC-9C5E335BB29D}"/>
              </a:ext>
            </a:extLst>
          </p:cNvPr>
          <p:cNvSpPr/>
          <p:nvPr/>
        </p:nvSpPr>
        <p:spPr>
          <a:xfrm>
            <a:off x="495300" y="275560"/>
            <a:ext cx="7353300" cy="1263375"/>
          </a:xfrm>
          <a:prstGeom prst="roundRect">
            <a:avLst/>
          </a:prstGeom>
          <a:solidFill>
            <a:srgbClr val="056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711_AtNoon_Regular" panose="02000000000000000000" pitchFamily="2" charset="0"/>
                <a:cs typeface="4711_AtNoon_Regular" panose="02000000000000000000" pitchFamily="2" charset="0"/>
              </a:rPr>
              <a:t>ผลการตรวจวิเคราะห์</a:t>
            </a:r>
            <a:r>
              <a:rPr lang="th-TH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711_AtNoon_Regular" panose="02000000000000000000" pitchFamily="2" charset="0"/>
                <a:cs typeface="4711_AtNoon_Regular" panose="02000000000000000000" pitchFamily="2" charset="0"/>
              </a:rPr>
              <a:t>หาสารเร่งเนื้อแดง</a:t>
            </a:r>
            <a:endParaRPr 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สามเหลี่ยมมุมฉาก 15">
            <a:extLst>
              <a:ext uri="{FF2B5EF4-FFF2-40B4-BE49-F238E27FC236}">
                <a16:creationId xmlns:a16="http://schemas.microsoft.com/office/drawing/2014/main" id="{39BC7AD3-AEB2-4227-ABE4-09F53EA75372}"/>
              </a:ext>
            </a:extLst>
          </p:cNvPr>
          <p:cNvSpPr/>
          <p:nvPr/>
        </p:nvSpPr>
        <p:spPr>
          <a:xfrm rot="10800000" flipV="1">
            <a:off x="-314327" y="-85725"/>
            <a:ext cx="12668251" cy="7096253"/>
          </a:xfrm>
          <a:prstGeom prst="rtTriangle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76E4460-E799-4E10-A002-E84915CB2A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1749821"/>
              </p:ext>
            </p:extLst>
          </p:nvPr>
        </p:nvGraphicFramePr>
        <p:xfrm>
          <a:off x="495300" y="1828767"/>
          <a:ext cx="10810875" cy="44843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38640">
                  <a:extLst>
                    <a:ext uri="{9D8B030D-6E8A-4147-A177-3AD203B41FA5}">
                      <a16:colId xmlns:a16="http://schemas.microsoft.com/office/drawing/2014/main" val="3512753633"/>
                    </a:ext>
                  </a:extLst>
                </a:gridCol>
                <a:gridCol w="7672235">
                  <a:extLst>
                    <a:ext uri="{9D8B030D-6E8A-4147-A177-3AD203B41FA5}">
                      <a16:colId xmlns:a16="http://schemas.microsoft.com/office/drawing/2014/main" val="1935969458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3600" b="1" u="none" strike="noStrike" dirty="0">
                          <a:solidFill>
                            <a:srgbClr val="EBD485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จังหวัด</a:t>
                      </a:r>
                      <a:endParaRPr lang="th-TH" sz="3600" b="1" i="0" u="none" strike="noStrike" dirty="0">
                        <a:solidFill>
                          <a:srgbClr val="EBD485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600" b="1" u="none" strike="noStrike" dirty="0">
                          <a:solidFill>
                            <a:srgbClr val="EBD485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จำนวนตัวอย่างที่ผ่านเกณฑ์สารเร่งเนื้อแดง</a:t>
                      </a:r>
                      <a:endParaRPr lang="th-TH" sz="3600" b="1" i="0" u="none" strike="noStrike" dirty="0">
                        <a:solidFill>
                          <a:srgbClr val="EBD485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474680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u="none" strike="noStrike" dirty="0">
                          <a:solidFill>
                            <a:schemeClr val="tx1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กรุงเทพมหานคร</a:t>
                      </a:r>
                      <a:endParaRPr lang="th-TH" sz="2800" b="0" i="0" u="none" strike="noStrike" dirty="0">
                        <a:solidFill>
                          <a:schemeClr val="tx1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solidFill>
                            <a:schemeClr val="tx1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15 (100%)</a:t>
                      </a:r>
                      <a:endParaRPr lang="en-US" sz="2800" b="0" i="0" u="none" strike="noStrike" dirty="0">
                        <a:solidFill>
                          <a:schemeClr val="tx1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24606399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u="none" strike="noStrike" dirty="0">
                          <a:solidFill>
                            <a:schemeClr val="tx1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ชัยนาท</a:t>
                      </a:r>
                      <a:endParaRPr lang="th-TH" sz="2800" b="0" i="0" u="none" strike="noStrike" dirty="0">
                        <a:solidFill>
                          <a:schemeClr val="tx1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4711_AtNoon_Regular" panose="02000000000000000000" pitchFamily="2" charset="0"/>
                          <a:ea typeface="+mn-ea"/>
                          <a:cs typeface="4711_AtNoon_Regular" panose="02000000000000000000" pitchFamily="2" charset="0"/>
                        </a:rPr>
                        <a:t>ยังไม่ได้รับรายงาน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4711_AtNoon_Regular" panose="02000000000000000000" pitchFamily="2" charset="0"/>
                        <a:ea typeface="+mn-ea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8520413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u="none" strike="noStrike">
                          <a:solidFill>
                            <a:schemeClr val="tx1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นนทบุรี</a:t>
                      </a:r>
                      <a:endParaRPr lang="th-TH" sz="2800" b="0" i="0" u="none" strike="noStrike">
                        <a:solidFill>
                          <a:schemeClr val="tx1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4711_AtNoon_Regular" panose="02000000000000000000" pitchFamily="2" charset="0"/>
                          <a:ea typeface="+mn-ea"/>
                          <a:cs typeface="4711_AtNoon_Regular" panose="02000000000000000000" pitchFamily="2" charset="0"/>
                        </a:rPr>
                        <a:t>ยังไม่ได้รับรายงาน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4711_AtNoon_Regular" panose="02000000000000000000" pitchFamily="2" charset="0"/>
                        <a:ea typeface="+mn-ea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07021012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u="none" strike="noStrike" dirty="0">
                          <a:solidFill>
                            <a:schemeClr val="tx1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ปทุมธานี</a:t>
                      </a:r>
                      <a:endParaRPr lang="th-TH" sz="2800" b="0" i="0" u="none" strike="noStrike" dirty="0">
                        <a:solidFill>
                          <a:schemeClr val="tx1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solidFill>
                            <a:schemeClr val="tx1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5 (100%)</a:t>
                      </a:r>
                      <a:endParaRPr lang="en-US" sz="2800" b="0" i="0" u="none" strike="noStrike" dirty="0">
                        <a:solidFill>
                          <a:schemeClr val="tx1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4136595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u="none" strike="noStrike">
                          <a:solidFill>
                            <a:schemeClr val="tx1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พระนครศรีอยุธยา</a:t>
                      </a:r>
                      <a:endParaRPr lang="th-TH" sz="2800" b="0" i="0" u="none" strike="noStrike">
                        <a:solidFill>
                          <a:schemeClr val="tx1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ยังไม่ได้รับรายงาน</a:t>
                      </a:r>
                      <a:endParaRPr lang="en-US" sz="2800" b="0" i="0" u="none" strike="noStrike" dirty="0">
                        <a:solidFill>
                          <a:schemeClr val="tx1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50423212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u="none" strike="noStrike" dirty="0">
                          <a:solidFill>
                            <a:schemeClr val="tx1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ลพบุรี</a:t>
                      </a:r>
                      <a:endParaRPr lang="th-TH" sz="2800" b="0" i="0" u="none" strike="noStrike" dirty="0">
                        <a:solidFill>
                          <a:schemeClr val="tx1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solidFill>
                            <a:schemeClr val="tx1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4 (100%)</a:t>
                      </a:r>
                      <a:endParaRPr lang="en-US" sz="2800" b="0" i="0" u="none" strike="noStrike" dirty="0">
                        <a:solidFill>
                          <a:schemeClr val="tx1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2024603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u="none" strike="noStrike">
                          <a:solidFill>
                            <a:schemeClr val="tx1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สระบุรี</a:t>
                      </a:r>
                      <a:endParaRPr lang="th-TH" sz="2800" b="0" i="0" u="none" strike="noStrike">
                        <a:solidFill>
                          <a:schemeClr val="tx1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ยังไม่ได้รับรายงาน</a:t>
                      </a:r>
                      <a:endParaRPr lang="en-US" sz="2800" b="0" i="0" u="none" strike="noStrike" dirty="0">
                        <a:solidFill>
                          <a:schemeClr val="tx1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31743267"/>
                  </a:ext>
                </a:extLst>
              </a:tr>
              <a:tr h="295308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u="none" strike="noStrike" dirty="0">
                          <a:solidFill>
                            <a:schemeClr val="tx1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สิงห์บุรี</a:t>
                      </a:r>
                      <a:endParaRPr lang="th-TH" sz="2800" b="0" i="0" u="none" strike="noStrike" dirty="0">
                        <a:solidFill>
                          <a:schemeClr val="tx1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ยังไม่ได้รับรายงาน</a:t>
                      </a:r>
                      <a:endParaRPr lang="en-US" sz="2800" b="0" i="0" u="none" strike="noStrike" dirty="0">
                        <a:solidFill>
                          <a:schemeClr val="tx1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087257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u="none" strike="noStrike">
                          <a:solidFill>
                            <a:schemeClr val="tx1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อ่างทอง</a:t>
                      </a:r>
                      <a:endParaRPr lang="th-TH" sz="2800" b="0" i="0" u="none" strike="noStrike">
                        <a:solidFill>
                          <a:schemeClr val="tx1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ยังไม่ได้รับรายงาน</a:t>
                      </a:r>
                      <a:endParaRPr lang="en-US" sz="2800" b="0" i="0" u="none" strike="noStrike" dirty="0">
                        <a:solidFill>
                          <a:schemeClr val="tx1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35321602"/>
                  </a:ext>
                </a:extLst>
              </a:tr>
            </a:tbl>
          </a:graphicData>
        </a:graphic>
      </p:graphicFrame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id="{BBC1E3FB-449D-4569-B474-809336299101}"/>
              </a:ext>
            </a:extLst>
          </p:cNvPr>
          <p:cNvSpPr txBox="1"/>
          <p:nvPr/>
        </p:nvSpPr>
        <p:spPr>
          <a:xfrm>
            <a:off x="10016404" y="6508178"/>
            <a:ext cx="2175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dirty="0">
                <a:latin typeface="4711_AtNoon_Regular" panose="02000000000000000000" pitchFamily="2" charset="0"/>
                <a:cs typeface="4711_AtNoon_Regular" panose="02000000000000000000" pitchFamily="2" charset="0"/>
              </a:rPr>
              <a:t>*ข้อมูล ณ วันที่ 19 กันยายน 2563</a:t>
            </a:r>
            <a:endParaRPr lang="en-US" dirty="0">
              <a:latin typeface="4711_AtNoon_Regular" panose="02000000000000000000" pitchFamily="2" charset="0"/>
              <a:cs typeface="4711_AtNoon_Regular" panose="02000000000000000000" pitchFamily="2" charset="0"/>
            </a:endParaRPr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id="{95380701-EC28-492B-8AB4-F9338F9CDB52}"/>
              </a:ext>
            </a:extLst>
          </p:cNvPr>
          <p:cNvSpPr txBox="1"/>
          <p:nvPr/>
        </p:nvSpPr>
        <p:spPr>
          <a:xfrm>
            <a:off x="708627" y="6310581"/>
            <a:ext cx="42995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latin typeface="4711_AtNoon_Regular" panose="02000000000000000000" pitchFamily="2" charset="0"/>
                <a:cs typeface="4711_AtNoon_Regular" panose="02000000000000000000" pitchFamily="2" charset="0"/>
              </a:rPr>
              <a:t>หมายเหตุ</a:t>
            </a:r>
            <a:r>
              <a:rPr lang="en-US" sz="1600" dirty="0">
                <a:latin typeface="4711_AtNoon_Regular" panose="02000000000000000000" pitchFamily="2" charset="0"/>
                <a:cs typeface="4711_AtNoon_Regular" panose="02000000000000000000" pitchFamily="2" charset="0"/>
              </a:rPr>
              <a:t>: </a:t>
            </a:r>
            <a:r>
              <a:rPr lang="th-TH" sz="1600" dirty="0">
                <a:latin typeface="4711_AtNoon_Regular" panose="02000000000000000000" pitchFamily="2" charset="0"/>
                <a:cs typeface="4711_AtNoon_Regular" panose="02000000000000000000" pitchFamily="2" charset="0"/>
              </a:rPr>
              <a:t>ยังไม่ได้รับรายงานคือยังไม่ได้รับรายงานผลการตรวจวิเคราะห์จากห้องปฏิบัติการ</a:t>
            </a:r>
            <a:endParaRPr lang="en-US" sz="1600" dirty="0">
              <a:latin typeface="4711_AtNoon_Regular" panose="02000000000000000000" pitchFamily="2" charset="0"/>
              <a:cs typeface="4711_AtNoon_Regular" panose="02000000000000000000" pitchFamily="2" charset="0"/>
            </a:endParaRPr>
          </a:p>
          <a:p>
            <a:r>
              <a:rPr lang="en-US" sz="1600" dirty="0">
                <a:latin typeface="4711_AtNoon_Regular" panose="02000000000000000000" pitchFamily="2" charset="0"/>
                <a:cs typeface="4711_AtNoon_Regular" panose="02000000000000000000" pitchFamily="2" charset="0"/>
              </a:rPr>
              <a:t>        *</a:t>
            </a:r>
            <a:r>
              <a:rPr lang="th-TH" sz="1600" dirty="0">
                <a:latin typeface="4711_AtNoon_Regular" panose="02000000000000000000" pitchFamily="2" charset="0"/>
                <a:cs typeface="4711_AtNoon_Regular" panose="02000000000000000000" pitchFamily="2" charset="0"/>
              </a:rPr>
              <a:t>ตัวอย่างที่ได้รับการตรวจวิเคราะห์เป็นเนื้อหมูทั้งหมด</a:t>
            </a:r>
            <a:endParaRPr lang="en-US" sz="1600" dirty="0">
              <a:latin typeface="4711_AtNoon_Regular" panose="02000000000000000000" pitchFamily="2" charset="0"/>
              <a:cs typeface="4711_AtNoon_Regular" panose="02000000000000000000" pitchFamily="2" charset="0"/>
            </a:endParaRPr>
          </a:p>
        </p:txBody>
      </p:sp>
      <p:sp>
        <p:nvSpPr>
          <p:cNvPr id="9" name="สี่เหลี่ยมผืนผ้า: มุมมน 10">
            <a:extLst>
              <a:ext uri="{FF2B5EF4-FFF2-40B4-BE49-F238E27FC236}">
                <a16:creationId xmlns:a16="http://schemas.microsoft.com/office/drawing/2014/main" id="{5FAB999E-3293-4815-9D6C-C3B8D15C52FB}"/>
              </a:ext>
            </a:extLst>
          </p:cNvPr>
          <p:cNvSpPr/>
          <p:nvPr/>
        </p:nvSpPr>
        <p:spPr>
          <a:xfrm>
            <a:off x="8030479" y="123855"/>
            <a:ext cx="3666221" cy="1566786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711_AtNoon_Regular" panose="02000000000000000000" pitchFamily="2" charset="0"/>
                <a:cs typeface="4711_AtNoon_Regular" panose="02000000000000000000" pitchFamily="2" charset="0"/>
              </a:rPr>
              <a:t>สถานที่จำหน่ายเนื้อสัตว์</a:t>
            </a:r>
          </a:p>
          <a:p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711_AtNoon_Regular" panose="02000000000000000000" pitchFamily="2" charset="0"/>
                <a:cs typeface="4711_AtNoon_Regular" panose="02000000000000000000" pitchFamily="2" charset="0"/>
              </a:rPr>
              <a:t> </a:t>
            </a:r>
            <a:r>
              <a:rPr lang="th-TH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711_AtNoon_Regular" panose="02000000000000000000" pitchFamily="2" charset="0"/>
                <a:cs typeface="4711_AtNoon_Regular" panose="02000000000000000000" pitchFamily="2" charset="0"/>
              </a:rPr>
              <a:t>(ปศุสัตว์ 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711_AtNoon_Regular" panose="02000000000000000000" pitchFamily="2" charset="0"/>
                <a:cs typeface="4711_AtNoon_Regular" panose="02000000000000000000" pitchFamily="2" charset="0"/>
              </a:rPr>
              <a:t>OK</a:t>
            </a:r>
            <a:r>
              <a:rPr lang="th-TH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711_AtNoon_Regular" panose="02000000000000000000" pitchFamily="2" charset="0"/>
                <a:cs typeface="4711_AtNoon_Regular" panose="02000000000000000000" pitchFamily="2" charset="0"/>
              </a:rPr>
              <a:t>)</a:t>
            </a: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4711_AtNoon_Regular" panose="02000000000000000000" pitchFamily="2" charset="0"/>
              <a:cs typeface="4711_AtNoon_Regular" panose="020000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8E4E54-F329-48E0-8CC4-B90C987A81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8239" y="763049"/>
            <a:ext cx="826282" cy="821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1761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297FE59-9FFC-480C-8681-92C8578D1605}"/>
              </a:ext>
            </a:extLst>
          </p:cNvPr>
          <p:cNvSpPr/>
          <p:nvPr/>
        </p:nvSpPr>
        <p:spPr>
          <a:xfrm flipV="1">
            <a:off x="352455" y="1715797"/>
            <a:ext cx="6849645" cy="201318"/>
          </a:xfrm>
          <a:custGeom>
            <a:avLst/>
            <a:gdLst>
              <a:gd name="connsiteX0" fmla="*/ 0 w 8401050"/>
              <a:gd name="connsiteY0" fmla="*/ 0 h 0"/>
              <a:gd name="connsiteX1" fmla="*/ 8401050 w 840105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401050">
                <a:moveTo>
                  <a:pt x="0" y="0"/>
                </a:moveTo>
                <a:lnTo>
                  <a:pt x="8401050" y="0"/>
                </a:lnTo>
              </a:path>
            </a:pathLst>
          </a:custGeom>
          <a:noFill/>
          <a:ln w="79375">
            <a:solidFill>
              <a:srgbClr val="0070C0">
                <a:alpha val="6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16F483-32A9-47F3-B1A1-B60D62DA2520}"/>
              </a:ext>
            </a:extLst>
          </p:cNvPr>
          <p:cNvSpPr txBox="1"/>
          <p:nvPr/>
        </p:nvSpPr>
        <p:spPr>
          <a:xfrm>
            <a:off x="168401" y="271456"/>
            <a:ext cx="711916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1500" b="1" dirty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ปัญหาและอุปสรรค</a:t>
            </a:r>
            <a:endParaRPr lang="en-US" sz="11500" b="1" dirty="0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tx2">
                  <a:lumMod val="50000"/>
                </a:schemeClr>
              </a:solidFill>
              <a:latin typeface="4711_AtNoon_Regular" panose="02000000000000000000" pitchFamily="2" charset="0"/>
              <a:cs typeface="4711_AtNoon_Regular" panose="02000000000000000000" pitchFamily="2" charset="0"/>
            </a:endParaRPr>
          </a:p>
        </p:txBody>
      </p:sp>
      <p:sp>
        <p:nvSpPr>
          <p:cNvPr id="9" name="คำบรรยายภาพ: วงรี 8">
            <a:extLst>
              <a:ext uri="{FF2B5EF4-FFF2-40B4-BE49-F238E27FC236}">
                <a16:creationId xmlns:a16="http://schemas.microsoft.com/office/drawing/2014/main" id="{7FF4731C-2D36-4C18-AE2D-2B304F7394CE}"/>
              </a:ext>
            </a:extLst>
          </p:cNvPr>
          <p:cNvSpPr/>
          <p:nvPr/>
        </p:nvSpPr>
        <p:spPr>
          <a:xfrm>
            <a:off x="7086079" y="1070944"/>
            <a:ext cx="4700504" cy="3182705"/>
          </a:xfrm>
          <a:prstGeom prst="wedgeEllipseCallout">
            <a:avLst>
              <a:gd name="adj1" fmla="val -117469"/>
              <a:gd name="adj2" fmla="val 66720"/>
            </a:avLst>
          </a:prstGeom>
          <a:solidFill>
            <a:schemeClr val="accent5">
              <a:lumMod val="20000"/>
              <a:lumOff val="80000"/>
              <a:alpha val="96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700"/>
              </a:lnSpc>
            </a:pPr>
            <a:endParaRPr lang="th-TH" sz="3200" dirty="0">
              <a:solidFill>
                <a:schemeClr val="bg1"/>
              </a:solidFill>
              <a:latin typeface="4711_AtNoon_Regular" panose="02000000000000000000" pitchFamily="2" charset="0"/>
              <a:cs typeface="4711_AtNoon_Regular" panose="020000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9FD4577-77DD-4604-B401-F63D9C9DC46D}"/>
              </a:ext>
            </a:extLst>
          </p:cNvPr>
          <p:cNvSpPr/>
          <p:nvPr/>
        </p:nvSpPr>
        <p:spPr>
          <a:xfrm>
            <a:off x="7287569" y="2606563"/>
            <a:ext cx="4195287" cy="1116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600"/>
              </a:lnSpc>
            </a:pPr>
            <a:r>
              <a:rPr lang="th-TH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เนื่องจากได้รับรายงาน</a:t>
            </a:r>
            <a:br>
              <a:rPr lang="th-TH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</a:br>
            <a:r>
              <a:rPr lang="th-TH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ผลการตรวจวิเคราะห์เนื้อสัตว์</a:t>
            </a:r>
            <a:br>
              <a:rPr lang="th-TH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</a:br>
            <a:r>
              <a:rPr lang="th-TH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จากห้องปฏิบัติการไม่ตรงตามระยะเวลาที่กำหนด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1777A1-6ABA-4435-A68B-8CD2CD8185BF}"/>
              </a:ext>
            </a:extLst>
          </p:cNvPr>
          <p:cNvSpPr/>
          <p:nvPr/>
        </p:nvSpPr>
        <p:spPr>
          <a:xfrm>
            <a:off x="7595869" y="1723942"/>
            <a:ext cx="3695701" cy="10919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700"/>
              </a:lnSpc>
            </a:pPr>
            <a:r>
              <a:rPr lang="th-TH" sz="4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สพ</a:t>
            </a:r>
            <a:r>
              <a:rPr lang="th-TH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ส. เกิดความล่าช้าในการรวบรวมและวิเคราะห์ข้อมูล </a:t>
            </a:r>
            <a:endParaRPr lang="th-TH" sz="3600" dirty="0">
              <a:solidFill>
                <a:schemeClr val="tx1">
                  <a:lumMod val="75000"/>
                  <a:lumOff val="25000"/>
                </a:schemeClr>
              </a:solidFill>
              <a:latin typeface="4711_AtNoon_Regular" panose="02000000000000000000" pitchFamily="2" charset="0"/>
              <a:cs typeface="4711_AtNoon_Regular" panose="02000000000000000000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D89B8FB-47E1-46F6-979C-F9B6DF9489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37" b="91974" l="10000" r="90000">
                        <a14:foregroundMark x1="66754" y1="77237" x2="72193" y2="87500"/>
                        <a14:foregroundMark x1="72193" y1="87500" x2="76404" y2="92105"/>
                        <a14:foregroundMark x1="67456" y1="78289" x2="74386" y2="83421"/>
                        <a14:foregroundMark x1="74386" y1="83421" x2="73333" y2="90132"/>
                        <a14:foregroundMark x1="76140" y1="88684" x2="76140" y2="88684"/>
                        <a14:foregroundMark x1="70526" y1="22895" x2="75965" y2="14605"/>
                        <a14:foregroundMark x1="75965" y1="14605" x2="70877" y2="23289"/>
                        <a14:foregroundMark x1="70877" y1="23289" x2="71053" y2="23684"/>
                        <a14:foregroundMark x1="68772" y1="22237" x2="71053" y2="22237"/>
                        <a14:foregroundMark x1="49912" y1="22895" x2="49912" y2="11447"/>
                        <a14:foregroundMark x1="49912" y1="11447" x2="46316" y2="11842"/>
                        <a14:foregroundMark x1="48158" y1="20658" x2="48158" y2="20658"/>
                        <a14:foregroundMark x1="47105" y1="20658" x2="47105" y2="20658"/>
                        <a14:foregroundMark x1="46842" y1="21447" x2="46842" y2="21447"/>
                        <a14:foregroundMark x1="47632" y1="23684" x2="47632" y2="23684"/>
                        <a14:foregroundMark x1="48421" y1="24079" x2="48421" y2="24079"/>
                        <a14:foregroundMark x1="49386" y1="7237" x2="49386" y2="7237"/>
                        <a14:foregroundMark x1="36930" y1="55395" x2="36842" y2="42632"/>
                        <a14:foregroundMark x1="36842" y1="42632" x2="33860" y2="31842"/>
                        <a14:foregroundMark x1="33860" y1="31842" x2="25965" y2="35132"/>
                        <a14:foregroundMark x1="25965" y1="35132" x2="21140" y2="45263"/>
                        <a14:foregroundMark x1="21140" y1="45263" x2="26316" y2="54211"/>
                        <a14:foregroundMark x1="26316" y1="54211" x2="35088" y2="55263"/>
                        <a14:foregroundMark x1="35088" y1="55263" x2="36404" y2="54605"/>
                        <a14:foregroundMark x1="32807" y1="31316" x2="35877" y2="38684"/>
                        <a14:foregroundMark x1="24737" y1="29474" x2="23158" y2="26711"/>
                        <a14:foregroundMark x1="23158" y1="24474" x2="23158" y2="24474"/>
                        <a14:foregroundMark x1="23158" y1="21447" x2="23158" y2="21447"/>
                        <a14:foregroundMark x1="22632" y1="15658" x2="20088" y2="210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81076" y="2744750"/>
            <a:ext cx="7377076" cy="4447051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924CB49C-F1FB-4A89-8C74-B9B099BE5669}"/>
              </a:ext>
            </a:extLst>
          </p:cNvPr>
          <p:cNvSpPr/>
          <p:nvPr/>
        </p:nvSpPr>
        <p:spPr>
          <a:xfrm>
            <a:off x="4936604" y="4551652"/>
            <a:ext cx="6849979" cy="1885439"/>
          </a:xfrm>
          <a:prstGeom prst="wedgeRoundRectCallout">
            <a:avLst>
              <a:gd name="adj1" fmla="val -66736"/>
              <a:gd name="adj2" fmla="val 3536"/>
              <a:gd name="adj3" fmla="val 16667"/>
            </a:avLst>
          </a:prstGeom>
          <a:solidFill>
            <a:srgbClr val="DEEBF7"/>
          </a:solidFill>
          <a:ln>
            <a:noFill/>
          </a:ln>
          <a:effectLst>
            <a:outerShdw blurRad="50800" dist="50800" dir="5400000" algn="ctr" rotWithShape="0">
              <a:srgbClr val="000000">
                <a:alpha val="5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B42800-CB2E-49FA-964A-A03E81D4C153}"/>
              </a:ext>
            </a:extLst>
          </p:cNvPr>
          <p:cNvSpPr/>
          <p:nvPr/>
        </p:nvSpPr>
        <p:spPr>
          <a:xfrm>
            <a:off x="5064941" y="4713481"/>
            <a:ext cx="6533502" cy="10919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700"/>
              </a:lnSpc>
            </a:pPr>
            <a:r>
              <a:rPr lang="th-TH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ไม่สามารถประเมินสุขลักษณะ</a:t>
            </a:r>
            <a:b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</a:br>
            <a:r>
              <a:rPr lang="th-TH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ในการผลิตเนื้อสัตว์ของโรงฆ่าสัตว์ได้ทุกแห่ง</a:t>
            </a:r>
            <a:endParaRPr lang="en-US" sz="4400" b="1" dirty="0">
              <a:solidFill>
                <a:schemeClr val="tx1">
                  <a:lumMod val="75000"/>
                  <a:lumOff val="25000"/>
                </a:schemeClr>
              </a:solidFill>
              <a:latin typeface="4711_AtNoon_Regular" panose="02000000000000000000" pitchFamily="2" charset="0"/>
              <a:cs typeface="4711_AtNoon_Regular" panose="020000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7ACF2F-20BE-48F1-8098-9BAFB2DB9D45}"/>
              </a:ext>
            </a:extLst>
          </p:cNvPr>
          <p:cNvSpPr/>
          <p:nvPr/>
        </p:nvSpPr>
        <p:spPr>
          <a:xfrm>
            <a:off x="5283692" y="5633145"/>
            <a:ext cx="6096000" cy="78354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2600"/>
              </a:lnSpc>
            </a:pPr>
            <a:r>
              <a:rPr lang="th-TH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เนื่องจากมีการเก็บตัวอย่าง</a:t>
            </a:r>
          </a:p>
          <a:p>
            <a:pPr algn="ctr">
              <a:lnSpc>
                <a:spcPts val="2600"/>
              </a:lnSpc>
            </a:pPr>
            <a:r>
              <a:rPr lang="th-TH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ไม่ครบตามจำนวนโรงฆ่าสัตว์และเก็บตัวอย่างซ้ำโรงฆ่าสัตว์</a:t>
            </a:r>
          </a:p>
        </p:txBody>
      </p:sp>
    </p:spTree>
    <p:extLst>
      <p:ext uri="{BB962C8B-B14F-4D97-AF65-F5344CB8AC3E}">
        <p14:creationId xmlns:p14="http://schemas.microsoft.com/office/powerpoint/2010/main" val="34173393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F70C96A0-D21E-4057-B888-984C5ABA9A46}"/>
              </a:ext>
            </a:extLst>
          </p:cNvPr>
          <p:cNvSpPr/>
          <p:nvPr/>
        </p:nvSpPr>
        <p:spPr>
          <a:xfrm>
            <a:off x="-2" y="-2"/>
            <a:ext cx="12400549" cy="685800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00" dirty="0">
              <a:latin typeface="4711_AtNoon_Regular" panose="02000000000000000000" pitchFamily="2" charset="0"/>
              <a:cs typeface="4711_AtNoon_Regular" panose="02000000000000000000" pitchFamily="2" charset="0"/>
            </a:endParaRPr>
          </a:p>
        </p:txBody>
      </p:sp>
      <p:sp>
        <p:nvSpPr>
          <p:cNvPr id="4" name="สามเหลี่ยมมุมฉาก 3">
            <a:extLst>
              <a:ext uri="{FF2B5EF4-FFF2-40B4-BE49-F238E27FC236}">
                <a16:creationId xmlns:a16="http://schemas.microsoft.com/office/drawing/2014/main" id="{338C272A-7679-40A7-AFF5-C10DD80593AF}"/>
              </a:ext>
            </a:extLst>
          </p:cNvPr>
          <p:cNvSpPr/>
          <p:nvPr/>
        </p:nvSpPr>
        <p:spPr>
          <a:xfrm>
            <a:off x="0" y="0"/>
            <a:ext cx="8662737" cy="6978316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สามเหลี่ยมมุมฉาก 5">
            <a:extLst>
              <a:ext uri="{FF2B5EF4-FFF2-40B4-BE49-F238E27FC236}">
                <a16:creationId xmlns:a16="http://schemas.microsoft.com/office/drawing/2014/main" id="{50746D83-3E43-4226-BCC4-4CAAAD57F689}"/>
              </a:ext>
            </a:extLst>
          </p:cNvPr>
          <p:cNvSpPr/>
          <p:nvPr/>
        </p:nvSpPr>
        <p:spPr>
          <a:xfrm rot="10800000">
            <a:off x="-3" y="-2"/>
            <a:ext cx="12400547" cy="3781425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8BE9D6A7-0A85-43C0-8285-091C82BB1EEB}"/>
              </a:ext>
            </a:extLst>
          </p:cNvPr>
          <p:cNvSpPr/>
          <p:nvPr/>
        </p:nvSpPr>
        <p:spPr>
          <a:xfrm>
            <a:off x="523873" y="2190748"/>
            <a:ext cx="11144250" cy="2476500"/>
          </a:xfrm>
          <a:prstGeom prst="rect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900" dirty="0">
                <a:solidFill>
                  <a:schemeClr val="tx1">
                    <a:lumMod val="75000"/>
                    <a:lumOff val="25000"/>
                  </a:schemeClr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3839800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0A7D650-4278-4E44-9405-CDF19DBB24C0}"/>
              </a:ext>
            </a:extLst>
          </p:cNvPr>
          <p:cNvSpPr/>
          <p:nvPr/>
        </p:nvSpPr>
        <p:spPr>
          <a:xfrm>
            <a:off x="747548" y="3107875"/>
            <a:ext cx="10696903" cy="120032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978DAB-556B-4EDD-A59F-574367F2EE52}"/>
              </a:ext>
            </a:extLst>
          </p:cNvPr>
          <p:cNvSpPr txBox="1"/>
          <p:nvPr/>
        </p:nvSpPr>
        <p:spPr>
          <a:xfrm>
            <a:off x="3249716" y="197785"/>
            <a:ext cx="6032421" cy="144655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8800" b="1">
                <a:ln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defRPr>
            </a:lvl1pPr>
          </a:lstStyle>
          <a:p>
            <a:r>
              <a:rPr lang="th-TH" dirty="0"/>
              <a:t>การเก็บตัวอย่างเนื้อสัตว์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5E1B58-12E3-4E3C-9949-ED6857A677E8}"/>
              </a:ext>
            </a:extLst>
          </p:cNvPr>
          <p:cNvSpPr/>
          <p:nvPr/>
        </p:nvSpPr>
        <p:spPr>
          <a:xfrm>
            <a:off x="1460215" y="1696588"/>
            <a:ext cx="74951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dirty="0">
                <a:ln w="3175">
                  <a:noFill/>
                </a:ln>
                <a:solidFill>
                  <a:srgbClr val="002060"/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สำนักงานปศุสัตว์จังหวัดประสานสำนักงานปศุสัตว์เขต</a:t>
            </a:r>
            <a:br>
              <a:rPr lang="en-US" sz="3600" dirty="0">
                <a:ln w="3175">
                  <a:noFill/>
                </a:ln>
                <a:latin typeface="4711_AtNoon_Regular" panose="02000000000000000000" pitchFamily="2" charset="0"/>
                <a:cs typeface="4711_AtNoon_Regular" panose="02000000000000000000" pitchFamily="2" charset="0"/>
              </a:rPr>
            </a:br>
            <a:r>
              <a:rPr lang="th-TH" sz="3600" dirty="0">
                <a:ln w="3175">
                  <a:noFill/>
                </a:ln>
                <a:latin typeface="4711_AtNoon_Regular" panose="02000000000000000000" pitchFamily="2" charset="0"/>
                <a:cs typeface="4711_AtNoon_Regular" panose="02000000000000000000" pitchFamily="2" charset="0"/>
              </a:rPr>
              <a:t>และห้องปฏิบัติการในพื้นที่เพื่อจัดทำแผนการเก็บตัวอย่างเนื้อสัตว์</a:t>
            </a:r>
            <a:endParaRPr lang="en-US" sz="3600" dirty="0">
              <a:ln w="3175">
                <a:noFill/>
              </a:ln>
              <a:latin typeface="4711_AtNoon_Regular" panose="02000000000000000000" pitchFamily="2" charset="0"/>
              <a:cs typeface="4711_AtNoon_Regular" panose="02000000000000000000" pitchFamily="2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6C9A13C-5E12-4964-8596-ECEF900F4AC6}"/>
              </a:ext>
            </a:extLst>
          </p:cNvPr>
          <p:cNvSpPr/>
          <p:nvPr/>
        </p:nvSpPr>
        <p:spPr>
          <a:xfrm>
            <a:off x="4265552" y="3104094"/>
            <a:ext cx="6978862" cy="135265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dirty="0">
                <a:solidFill>
                  <a:schemeClr val="tx1"/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เพื่อประเมินสุขลักษณะในการผลิตเนื้อสัตว์ของโรงฆ่าสัตว์</a:t>
            </a:r>
            <a:endParaRPr lang="en-US" sz="4000" dirty="0">
              <a:solidFill>
                <a:schemeClr val="tx1"/>
              </a:solidFill>
              <a:latin typeface="4711_AtNoon_Regular" panose="02000000000000000000" pitchFamily="2" charset="0"/>
              <a:cs typeface="4711_AtNoon_Regular" panose="02000000000000000000" pitchFamily="2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82F9C26B-6635-431C-92D3-B918EBCB43B6}"/>
              </a:ext>
            </a:extLst>
          </p:cNvPr>
          <p:cNvSpPr/>
          <p:nvPr/>
        </p:nvSpPr>
        <p:spPr>
          <a:xfrm>
            <a:off x="824063" y="4605303"/>
            <a:ext cx="5271937" cy="1848236"/>
          </a:xfrm>
          <a:prstGeom prst="roundRect">
            <a:avLst/>
          </a:prstGeom>
          <a:solidFill>
            <a:schemeClr val="bg1">
              <a:alpha val="78000"/>
            </a:schemeClr>
          </a:solidFill>
          <a:ln w="635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600" b="1" dirty="0">
                <a:solidFill>
                  <a:srgbClr val="002060"/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เพื่อประเมินสุขลักษณะแหล่งที่มาของเนื้อสัตว์ </a:t>
            </a:r>
            <a:br>
              <a:rPr lang="en-US" sz="3200" dirty="0">
                <a:solidFill>
                  <a:schemeClr val="tx1"/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</a:br>
            <a:r>
              <a:rPr lang="th-TH" sz="3200" dirty="0">
                <a:solidFill>
                  <a:schemeClr val="tx1"/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ฟาร์มเลี้ยงสัตว์ โรงฆ่า และกระบวนการฆ่าสัตว์</a:t>
            </a:r>
            <a:br>
              <a:rPr lang="en-US" sz="3200" dirty="0">
                <a:solidFill>
                  <a:schemeClr val="tx1"/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</a:br>
            <a:r>
              <a:rPr lang="th-TH" sz="3200" dirty="0">
                <a:solidFill>
                  <a:schemeClr val="tx1"/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ในโรงฆ่าสัตว์ รวมถึงสถานที่จำหน่ายเนื้อสัตว์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CD46993-EB0D-4106-AFB0-A385E9EA9773}"/>
              </a:ext>
            </a:extLst>
          </p:cNvPr>
          <p:cNvSpPr/>
          <p:nvPr/>
        </p:nvSpPr>
        <p:spPr>
          <a:xfrm>
            <a:off x="1201630" y="3444962"/>
            <a:ext cx="2609840" cy="6382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6600" dirty="0">
                <a:solidFill>
                  <a:schemeClr val="tx1">
                    <a:lumMod val="95000"/>
                    <a:lumOff val="5000"/>
                  </a:schemeClr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โรงฆ่าสัตว์</a:t>
            </a:r>
            <a:endParaRPr lang="en-US" sz="6000" dirty="0">
              <a:solidFill>
                <a:schemeClr val="tx1">
                  <a:lumMod val="95000"/>
                  <a:lumOff val="5000"/>
                </a:schemeClr>
              </a:solidFill>
              <a:latin typeface="4711_AtNoon_Regular" panose="02000000000000000000" pitchFamily="2" charset="0"/>
              <a:cs typeface="4711_AtNoon_Regular" panose="02000000000000000000" pitchFamily="2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1EE057C-2A01-4084-9D33-BBD4092505BB}"/>
              </a:ext>
            </a:extLst>
          </p:cNvPr>
          <p:cNvSpPr/>
          <p:nvPr/>
        </p:nvSpPr>
        <p:spPr>
          <a:xfrm>
            <a:off x="8640466" y="4708236"/>
            <a:ext cx="3783466" cy="17453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3700"/>
              </a:lnSpc>
            </a:pPr>
            <a:r>
              <a:rPr lang="th-TH" sz="4400" b="1" dirty="0">
                <a:solidFill>
                  <a:srgbClr val="002060"/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สถานที่จำหน่ายเนื้อสัตว์ </a:t>
            </a:r>
          </a:p>
          <a:p>
            <a:pPr>
              <a:lnSpc>
                <a:spcPts val="3700"/>
              </a:lnSpc>
            </a:pPr>
            <a:r>
              <a:rPr lang="th-TH" sz="4400" b="1" dirty="0">
                <a:solidFill>
                  <a:schemeClr val="accent1">
                    <a:lumMod val="50000"/>
                  </a:schemeClr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(ปศุสัตว์ 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OK</a:t>
            </a:r>
            <a:r>
              <a:rPr lang="th-TH" sz="4400" b="1" dirty="0">
                <a:solidFill>
                  <a:schemeClr val="accent1">
                    <a:lumMod val="50000"/>
                  </a:schemeClr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)</a:t>
            </a:r>
            <a:endParaRPr lang="en-US" sz="4400" b="1" dirty="0">
              <a:solidFill>
                <a:schemeClr val="accent1">
                  <a:lumMod val="50000"/>
                </a:schemeClr>
              </a:solidFill>
              <a:latin typeface="4711_AtNoon_Regular" panose="02000000000000000000" pitchFamily="2" charset="0"/>
              <a:cs typeface="4711_AtNoon_Regular" panose="02000000000000000000" pitchFamily="2" charset="0"/>
            </a:endParaRPr>
          </a:p>
        </p:txBody>
      </p:sp>
      <p:sp>
        <p:nvSpPr>
          <p:cNvPr id="35" name="Arrow: Chevron 34">
            <a:extLst>
              <a:ext uri="{FF2B5EF4-FFF2-40B4-BE49-F238E27FC236}">
                <a16:creationId xmlns:a16="http://schemas.microsoft.com/office/drawing/2014/main" id="{4F31C16A-18DA-4903-B019-93C941B0CBBF}"/>
              </a:ext>
            </a:extLst>
          </p:cNvPr>
          <p:cNvSpPr/>
          <p:nvPr/>
        </p:nvSpPr>
        <p:spPr>
          <a:xfrm>
            <a:off x="3637489" y="3534407"/>
            <a:ext cx="347962" cy="459349"/>
          </a:xfrm>
          <a:prstGeom prst="chevron">
            <a:avLst/>
          </a:prstGeom>
          <a:solidFill>
            <a:schemeClr val="accent5">
              <a:lumMod val="75000"/>
              <a:alpha val="74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Arrow: Chevron 35">
            <a:extLst>
              <a:ext uri="{FF2B5EF4-FFF2-40B4-BE49-F238E27FC236}">
                <a16:creationId xmlns:a16="http://schemas.microsoft.com/office/drawing/2014/main" id="{58CF8FBE-A223-4FAF-ABD8-9A936A0644D3}"/>
              </a:ext>
            </a:extLst>
          </p:cNvPr>
          <p:cNvSpPr/>
          <p:nvPr/>
        </p:nvSpPr>
        <p:spPr>
          <a:xfrm rot="10594815">
            <a:off x="6229553" y="5255865"/>
            <a:ext cx="347962" cy="459349"/>
          </a:xfrm>
          <a:prstGeom prst="chevron">
            <a:avLst/>
          </a:prstGeom>
          <a:solidFill>
            <a:srgbClr val="002060">
              <a:alpha val="74000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Arrow: Chevron 36">
            <a:extLst>
              <a:ext uri="{FF2B5EF4-FFF2-40B4-BE49-F238E27FC236}">
                <a16:creationId xmlns:a16="http://schemas.microsoft.com/office/drawing/2014/main" id="{A1ED9F24-AC89-4623-A1C8-3CBA137F67EF}"/>
              </a:ext>
            </a:extLst>
          </p:cNvPr>
          <p:cNvSpPr/>
          <p:nvPr/>
        </p:nvSpPr>
        <p:spPr>
          <a:xfrm rot="10594815">
            <a:off x="6484927" y="5255865"/>
            <a:ext cx="347962" cy="459349"/>
          </a:xfrm>
          <a:prstGeom prst="chevron">
            <a:avLst/>
          </a:prstGeom>
          <a:solidFill>
            <a:srgbClr val="002060">
              <a:alpha val="74000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EDA4EC4-6DBA-478B-8858-76C9C656E465}"/>
              </a:ext>
            </a:extLst>
          </p:cNvPr>
          <p:cNvSpPr/>
          <p:nvPr/>
        </p:nvSpPr>
        <p:spPr>
          <a:xfrm>
            <a:off x="2065402" y="1372460"/>
            <a:ext cx="8401050" cy="0"/>
          </a:xfrm>
          <a:custGeom>
            <a:avLst/>
            <a:gdLst>
              <a:gd name="connsiteX0" fmla="*/ 0 w 8401050"/>
              <a:gd name="connsiteY0" fmla="*/ 0 h 0"/>
              <a:gd name="connsiteX1" fmla="*/ 8401050 w 840105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401050">
                <a:moveTo>
                  <a:pt x="0" y="0"/>
                </a:moveTo>
                <a:lnTo>
                  <a:pt x="8401050" y="0"/>
                </a:lnTo>
              </a:path>
            </a:pathLst>
          </a:custGeom>
          <a:noFill/>
          <a:ln w="793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F48D230-D85E-494A-B117-C074CD826A57}"/>
              </a:ext>
            </a:extLst>
          </p:cNvPr>
          <p:cNvSpPr/>
          <p:nvPr/>
        </p:nvSpPr>
        <p:spPr>
          <a:xfrm>
            <a:off x="275771" y="1749523"/>
            <a:ext cx="1034225" cy="1034225"/>
          </a:xfrm>
          <a:prstGeom prst="ellipse">
            <a:avLst/>
          </a:prstGeom>
          <a:gradFill>
            <a:gsLst>
              <a:gs pos="0">
                <a:srgbClr val="0070C0">
                  <a:alpha val="70000"/>
                </a:srgbClr>
              </a:gs>
              <a:gs pos="100000">
                <a:srgbClr val="002060">
                  <a:alpha val="9000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E5E3E5-6AD3-4547-8A36-9A97FE1A9C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2651" y="1956539"/>
            <a:ext cx="620192" cy="62019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6539EEF-E602-49DE-88AF-92034D20B7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1654" y="4663062"/>
            <a:ext cx="1538812" cy="174530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925A7DB-7235-4137-B324-EE82E2B3D915}"/>
              </a:ext>
            </a:extLst>
          </p:cNvPr>
          <p:cNvSpPr/>
          <p:nvPr/>
        </p:nvSpPr>
        <p:spPr>
          <a:xfrm>
            <a:off x="0" y="6858000"/>
            <a:ext cx="12192000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628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F006E5F-8386-4369-9304-AE8E4FD12E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24059" r="-8353" b="34276"/>
          <a:stretch/>
        </p:blipFill>
        <p:spPr>
          <a:xfrm>
            <a:off x="5107626" y="1596574"/>
            <a:ext cx="7708488" cy="1978276"/>
          </a:xfrm>
          <a:prstGeom prst="parallelogram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2D1185A-D3DE-4761-B2B6-025CF695FA2B}"/>
              </a:ext>
            </a:extLst>
          </p:cNvPr>
          <p:cNvSpPr/>
          <p:nvPr/>
        </p:nvSpPr>
        <p:spPr>
          <a:xfrm>
            <a:off x="6063208" y="6167710"/>
            <a:ext cx="4978716" cy="42328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263EA74-F218-459F-9DAA-9A3CF0BBFDB2}"/>
              </a:ext>
            </a:extLst>
          </p:cNvPr>
          <p:cNvSpPr/>
          <p:nvPr/>
        </p:nvSpPr>
        <p:spPr>
          <a:xfrm>
            <a:off x="6063208" y="4097995"/>
            <a:ext cx="4978716" cy="42328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FBB97F0-C052-4C70-849A-2C33ED5B6733}"/>
              </a:ext>
            </a:extLst>
          </p:cNvPr>
          <p:cNvSpPr/>
          <p:nvPr/>
        </p:nvSpPr>
        <p:spPr>
          <a:xfrm>
            <a:off x="101284" y="2698949"/>
            <a:ext cx="4978716" cy="42328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DADEDE5-0684-448D-8F02-856C0F8F7C42}"/>
              </a:ext>
            </a:extLst>
          </p:cNvPr>
          <p:cNvSpPr/>
          <p:nvPr/>
        </p:nvSpPr>
        <p:spPr>
          <a:xfrm>
            <a:off x="362857" y="1895606"/>
            <a:ext cx="2946400" cy="65840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2060"/>
              </a:gs>
              <a:gs pos="100000">
                <a:srgbClr val="0070C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9055BB-63F0-435C-B87F-5E19D083B0D2}"/>
              </a:ext>
            </a:extLst>
          </p:cNvPr>
          <p:cNvSpPr txBox="1"/>
          <p:nvPr/>
        </p:nvSpPr>
        <p:spPr>
          <a:xfrm>
            <a:off x="2917145" y="210345"/>
            <a:ext cx="6577442" cy="144655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th-TH" sz="8800" b="1" dirty="0">
                <a:ln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การตรวจวิเคราะห์เนื้อสัตว์</a:t>
            </a:r>
            <a:endParaRPr lang="en-US" sz="8800" b="1" dirty="0">
              <a:ln>
                <a:solidFill>
                  <a:schemeClr val="bg1"/>
                </a:solidFill>
              </a:ln>
              <a:solidFill>
                <a:sysClr val="windowText" lastClr="000000"/>
              </a:solidFill>
              <a:latin typeface="4711_AtNoon_Regular" panose="02000000000000000000" pitchFamily="2" charset="0"/>
              <a:cs typeface="4711_AtNoon_Regular" panose="020000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A3AE2A-A798-442A-9B4C-379399A4A956}"/>
              </a:ext>
            </a:extLst>
          </p:cNvPr>
          <p:cNvSpPr txBox="1"/>
          <p:nvPr/>
        </p:nvSpPr>
        <p:spPr>
          <a:xfrm>
            <a:off x="10083435" y="6440193"/>
            <a:ext cx="2007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dirty="0">
                <a:latin typeface="4711_AtNoon_Regular" panose="02000000000000000000" pitchFamily="2" charset="0"/>
                <a:cs typeface="4711_AtNoon_Regular" panose="02000000000000000000" pitchFamily="2" charset="0"/>
              </a:rPr>
              <a:t>*ตรวจวิเคราะห์ในเนื้อหมูและเนื้อโค</a:t>
            </a:r>
            <a:endParaRPr lang="en-US" dirty="0">
              <a:latin typeface="4711_AtNoon_Regular" panose="02000000000000000000" pitchFamily="2" charset="0"/>
              <a:cs typeface="4711_AtNoon_Regular" panose="02000000000000000000" pitchFamily="2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CF0BE5B-1472-44F8-8424-3F1198DF2ECA}"/>
              </a:ext>
            </a:extLst>
          </p:cNvPr>
          <p:cNvSpPr/>
          <p:nvPr/>
        </p:nvSpPr>
        <p:spPr>
          <a:xfrm>
            <a:off x="875342" y="1950459"/>
            <a:ext cx="2030284" cy="6382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711_AtNoon_Regular" panose="02000000000000000000" pitchFamily="2" charset="0"/>
                <a:cs typeface="4711_AtNoon_Regular" panose="02000000000000000000" pitchFamily="2" charset="0"/>
              </a:rPr>
              <a:t>โรงฆ่าสัตว์</a:t>
            </a:r>
            <a:endParaRPr lang="en-US" sz="48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4711_AtNoon_Regular" panose="02000000000000000000" pitchFamily="2" charset="0"/>
              <a:cs typeface="4711_AtNoon_Regular" panose="02000000000000000000" pitchFamily="2" charset="0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E8AF7D3-86D6-41E2-8FCA-69403E5F84A9}"/>
              </a:ext>
            </a:extLst>
          </p:cNvPr>
          <p:cNvSpPr/>
          <p:nvPr/>
        </p:nvSpPr>
        <p:spPr>
          <a:xfrm>
            <a:off x="2065402" y="1372460"/>
            <a:ext cx="8401050" cy="0"/>
          </a:xfrm>
          <a:custGeom>
            <a:avLst/>
            <a:gdLst>
              <a:gd name="connsiteX0" fmla="*/ 0 w 8401050"/>
              <a:gd name="connsiteY0" fmla="*/ 0 h 0"/>
              <a:gd name="connsiteX1" fmla="*/ 8401050 w 840105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401050">
                <a:moveTo>
                  <a:pt x="0" y="0"/>
                </a:moveTo>
                <a:lnTo>
                  <a:pt x="8401050" y="0"/>
                </a:lnTo>
              </a:path>
            </a:pathLst>
          </a:custGeom>
          <a:noFill/>
          <a:ln w="793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6ABC762-09B6-436A-B3EE-6A2031013852}"/>
              </a:ext>
            </a:extLst>
          </p:cNvPr>
          <p:cNvSpPr/>
          <p:nvPr/>
        </p:nvSpPr>
        <p:spPr>
          <a:xfrm>
            <a:off x="6063208" y="3277256"/>
            <a:ext cx="6027508" cy="65840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2060"/>
              </a:gs>
              <a:gs pos="100000">
                <a:srgbClr val="0070C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09F1A0C-1542-49E7-B296-320F2788C751}"/>
              </a:ext>
            </a:extLst>
          </p:cNvPr>
          <p:cNvSpPr/>
          <p:nvPr/>
        </p:nvSpPr>
        <p:spPr>
          <a:xfrm>
            <a:off x="6410724" y="3232486"/>
            <a:ext cx="6577442" cy="7479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4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711_AtNoon_Regular" panose="02000000000000000000" pitchFamily="2" charset="0"/>
                <a:cs typeface="4711_AtNoon_Regular" panose="02000000000000000000" pitchFamily="2" charset="0"/>
              </a:rPr>
              <a:t>สถานที่จำหน่ายเนื้อสัตว์ (ปศุสัตว์ </a:t>
            </a:r>
            <a:r>
              <a:rPr lang="en-US" sz="4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711_AtNoon_Regular" panose="02000000000000000000" pitchFamily="2" charset="0"/>
                <a:cs typeface="4711_AtNoon_Regular" panose="02000000000000000000" pitchFamily="2" charset="0"/>
              </a:rPr>
              <a:t>OK</a:t>
            </a:r>
            <a:r>
              <a:rPr lang="th-TH" sz="4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711_AtNoon_Regular" panose="02000000000000000000" pitchFamily="2" charset="0"/>
                <a:cs typeface="4711_AtNoon_Regular" panose="02000000000000000000" pitchFamily="2" charset="0"/>
              </a:rPr>
              <a:t>)</a:t>
            </a:r>
            <a:endParaRPr lang="en-US" sz="48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4711_AtNoon_Regular" panose="02000000000000000000" pitchFamily="2" charset="0"/>
              <a:cs typeface="4711_AtNoon_Regular" panose="02000000000000000000" pitchFamily="2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D0E766A-3F50-4298-BBF7-4A316CC42641}"/>
              </a:ext>
            </a:extLst>
          </p:cNvPr>
          <p:cNvSpPr/>
          <p:nvPr/>
        </p:nvSpPr>
        <p:spPr>
          <a:xfrm>
            <a:off x="4995530" y="2038286"/>
            <a:ext cx="1031454" cy="1031454"/>
          </a:xfrm>
          <a:prstGeom prst="ellipse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F3BC566-52A9-43A3-BE59-7B4A7D2B12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66770" y="2194567"/>
            <a:ext cx="652838" cy="652838"/>
          </a:xfrm>
          <a:prstGeom prst="rect">
            <a:avLst/>
          </a:pr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42B3D48-9319-4824-AF3E-9BCCBCF1EA8D}"/>
              </a:ext>
            </a:extLst>
          </p:cNvPr>
          <p:cNvSpPr/>
          <p:nvPr/>
        </p:nvSpPr>
        <p:spPr>
          <a:xfrm>
            <a:off x="5689600" y="3759200"/>
            <a:ext cx="0" cy="2772229"/>
          </a:xfrm>
          <a:custGeom>
            <a:avLst/>
            <a:gdLst>
              <a:gd name="connsiteX0" fmla="*/ 0 w 0"/>
              <a:gd name="connsiteY0" fmla="*/ 0 h 2772229"/>
              <a:gd name="connsiteX1" fmla="*/ 0 w 0"/>
              <a:gd name="connsiteY1" fmla="*/ 2772229 h 2772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772229">
                <a:moveTo>
                  <a:pt x="0" y="0"/>
                </a:moveTo>
                <a:lnTo>
                  <a:pt x="0" y="2772229"/>
                </a:lnTo>
              </a:path>
            </a:pathLst>
          </a:custGeom>
          <a:noFill/>
          <a:ln w="57150" cap="rnd">
            <a:solidFill>
              <a:srgbClr val="002060">
                <a:alpha val="52000"/>
              </a:srgb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AB624EB-0B9C-433F-9AC0-C7E60F00E525}"/>
              </a:ext>
            </a:extLst>
          </p:cNvPr>
          <p:cNvSpPr/>
          <p:nvPr/>
        </p:nvSpPr>
        <p:spPr>
          <a:xfrm>
            <a:off x="101284" y="3232486"/>
            <a:ext cx="4978716" cy="44994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Delay 10">
            <a:extLst>
              <a:ext uri="{FF2B5EF4-FFF2-40B4-BE49-F238E27FC236}">
                <a16:creationId xmlns:a16="http://schemas.microsoft.com/office/drawing/2014/main" id="{9334A729-4892-4D2E-983A-8FF1B070DD4A}"/>
              </a:ext>
            </a:extLst>
          </p:cNvPr>
          <p:cNvSpPr/>
          <p:nvPr/>
        </p:nvSpPr>
        <p:spPr>
          <a:xfrm>
            <a:off x="0" y="2269582"/>
            <a:ext cx="6773779" cy="4588418"/>
          </a:xfrm>
          <a:prstGeom prst="flowChartDelay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  </a:t>
            </a:r>
            <a:r>
              <a:rPr lang="th-TH" sz="3600" dirty="0">
                <a:solidFill>
                  <a:schemeClr val="tx2">
                    <a:lumMod val="50000"/>
                  </a:schemeClr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1.ยาปฏิชีวนะตกค้าง (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MA</a:t>
            </a:r>
            <a:r>
              <a:rPr lang="th-TH" sz="3600" dirty="0">
                <a:solidFill>
                  <a:schemeClr val="tx2">
                    <a:lumMod val="50000"/>
                  </a:schemeClr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) </a:t>
            </a:r>
          </a:p>
          <a:p>
            <a:r>
              <a:rPr lang="th-TH" sz="3600" dirty="0">
                <a:solidFill>
                  <a:schemeClr val="tx2">
                    <a:lumMod val="50000"/>
                  </a:schemeClr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  2.เชื้อจุลินทรีย์ปนเปื้อน ประกอบด้วย </a:t>
            </a:r>
          </a:p>
          <a:p>
            <a:r>
              <a:rPr lang="th-TH" sz="3600" dirty="0">
                <a:solidFill>
                  <a:schemeClr val="tx2">
                    <a:lumMod val="50000"/>
                  </a:schemeClr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    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	</a:t>
            </a:r>
            <a:r>
              <a:rPr lang="th-TH" sz="2800" dirty="0">
                <a:solidFill>
                  <a:schemeClr val="tx2">
                    <a:lumMod val="50000"/>
                  </a:schemeClr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2.1</a:t>
            </a:r>
            <a:r>
              <a:rPr lang="th-TH" sz="3200" dirty="0">
                <a:solidFill>
                  <a:schemeClr val="tx2">
                    <a:lumMod val="50000"/>
                  </a:schemeClr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 </a:t>
            </a:r>
            <a:r>
              <a:rPr lang="th-TH" sz="2800" dirty="0">
                <a:solidFill>
                  <a:schemeClr val="tx2">
                    <a:lumMod val="50000"/>
                  </a:schemeClr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จำนวนเชื้อแบคทีเรียรวม (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Total Bacteria</a:t>
            </a:r>
            <a:r>
              <a:rPr lang="th-TH" sz="2800" dirty="0">
                <a:solidFill>
                  <a:schemeClr val="tx2">
                    <a:lumMod val="50000"/>
                  </a:schemeClr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 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Count</a:t>
            </a:r>
            <a:r>
              <a:rPr lang="th-TH" sz="2800" dirty="0">
                <a:solidFill>
                  <a:schemeClr val="tx2">
                    <a:lumMod val="50000"/>
                  </a:schemeClr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)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 </a:t>
            </a:r>
            <a:endParaRPr lang="th-TH" sz="2800" dirty="0">
              <a:solidFill>
                <a:schemeClr val="tx2">
                  <a:lumMod val="50000"/>
                </a:schemeClr>
              </a:solidFill>
              <a:latin typeface="4711_AtNoon_Regular" panose="02000000000000000000" pitchFamily="2" charset="0"/>
              <a:cs typeface="4711_AtNoon_Regular" panose="02000000000000000000" pitchFamily="2" charset="0"/>
            </a:endParaRPr>
          </a:p>
          <a:p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	</a:t>
            </a:r>
            <a:r>
              <a:rPr lang="th-TH" sz="2800" dirty="0">
                <a:solidFill>
                  <a:schemeClr val="tx2">
                    <a:lumMod val="50000"/>
                  </a:schemeClr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2.2 </a:t>
            </a:r>
            <a:r>
              <a:rPr lang="en-US" sz="2800" i="1" dirty="0">
                <a:solidFill>
                  <a:schemeClr val="tx2">
                    <a:lumMod val="50000"/>
                  </a:schemeClr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Salmonella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spp</a:t>
            </a:r>
            <a:r>
              <a:rPr lang="th-TH" sz="2800" dirty="0">
                <a:solidFill>
                  <a:schemeClr val="tx2">
                    <a:lumMod val="50000"/>
                  </a:schemeClr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.</a:t>
            </a:r>
          </a:p>
          <a:p>
            <a:r>
              <a:rPr lang="th-TH" sz="2800" i="1" dirty="0">
                <a:solidFill>
                  <a:schemeClr val="tx2">
                    <a:lumMod val="50000"/>
                  </a:schemeClr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	</a:t>
            </a:r>
            <a:r>
              <a:rPr lang="th-TH" sz="2800" dirty="0">
                <a:solidFill>
                  <a:schemeClr val="tx2">
                    <a:lumMod val="50000"/>
                  </a:schemeClr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2.3</a:t>
            </a:r>
            <a:r>
              <a:rPr lang="th-TH" sz="2800" i="1" dirty="0">
                <a:solidFill>
                  <a:schemeClr val="tx2">
                    <a:lumMod val="50000"/>
                  </a:schemeClr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 </a:t>
            </a:r>
            <a:r>
              <a:rPr lang="en-US" sz="2800" i="1" dirty="0">
                <a:solidFill>
                  <a:schemeClr val="tx2">
                    <a:lumMod val="50000"/>
                  </a:schemeClr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Staphylococcus</a:t>
            </a:r>
            <a:r>
              <a:rPr lang="th-TH" sz="2800" i="1" dirty="0">
                <a:solidFill>
                  <a:schemeClr val="tx2">
                    <a:lumMod val="50000"/>
                  </a:schemeClr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 </a:t>
            </a:r>
            <a:r>
              <a:rPr lang="en-US" sz="2800" i="1" dirty="0">
                <a:solidFill>
                  <a:schemeClr val="tx2">
                    <a:lumMod val="50000"/>
                  </a:schemeClr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aureus</a:t>
            </a:r>
            <a:endParaRPr lang="th-TH" sz="2800" i="1" dirty="0">
              <a:solidFill>
                <a:schemeClr val="tx2">
                  <a:lumMod val="50000"/>
                </a:schemeClr>
              </a:solidFill>
              <a:latin typeface="4711_AtNoon_Regular" panose="02000000000000000000" pitchFamily="2" charset="0"/>
              <a:cs typeface="4711_AtNoon_Regular" panose="02000000000000000000" pitchFamily="2" charset="0"/>
            </a:endParaRPr>
          </a:p>
          <a:p>
            <a:r>
              <a:rPr lang="th-TH" sz="2800" i="1" dirty="0">
                <a:solidFill>
                  <a:schemeClr val="tx2">
                    <a:lumMod val="50000"/>
                  </a:schemeClr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	</a:t>
            </a:r>
            <a:r>
              <a:rPr lang="th-TH" sz="2800" dirty="0">
                <a:solidFill>
                  <a:schemeClr val="tx2">
                    <a:lumMod val="50000"/>
                  </a:schemeClr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2.4</a:t>
            </a:r>
            <a:r>
              <a:rPr lang="th-TH" sz="2800" i="1" dirty="0">
                <a:solidFill>
                  <a:schemeClr val="tx2">
                    <a:lumMod val="50000"/>
                  </a:schemeClr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 </a:t>
            </a:r>
            <a:r>
              <a:rPr lang="en-US" sz="2800" i="1" dirty="0">
                <a:solidFill>
                  <a:schemeClr val="tx2">
                    <a:lumMod val="50000"/>
                  </a:schemeClr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Enterococcus </a:t>
            </a:r>
            <a:r>
              <a:rPr lang="en-US" sz="2800" i="1" dirty="0" err="1">
                <a:solidFill>
                  <a:schemeClr val="tx2">
                    <a:lumMod val="50000"/>
                  </a:schemeClr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spp</a:t>
            </a:r>
            <a:r>
              <a:rPr lang="th-TH" sz="2800" i="1" dirty="0">
                <a:solidFill>
                  <a:schemeClr val="tx2">
                    <a:lumMod val="50000"/>
                  </a:schemeClr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.</a:t>
            </a:r>
          </a:p>
          <a:p>
            <a:r>
              <a:rPr lang="th-TH" sz="2800" i="1" dirty="0">
                <a:solidFill>
                  <a:schemeClr val="tx2">
                    <a:lumMod val="50000"/>
                  </a:schemeClr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	</a:t>
            </a:r>
            <a:r>
              <a:rPr lang="th-TH" sz="2800" dirty="0">
                <a:solidFill>
                  <a:schemeClr val="tx2">
                    <a:lumMod val="50000"/>
                  </a:schemeClr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2.5</a:t>
            </a:r>
            <a:r>
              <a:rPr lang="th-TH" sz="2800" i="1" dirty="0">
                <a:solidFill>
                  <a:schemeClr val="tx2">
                    <a:lumMod val="50000"/>
                  </a:schemeClr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 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Coliform bacteria</a:t>
            </a:r>
            <a:endParaRPr lang="th-TH" sz="2800" i="1" dirty="0">
              <a:solidFill>
                <a:schemeClr val="tx2">
                  <a:lumMod val="50000"/>
                </a:schemeClr>
              </a:solidFill>
              <a:latin typeface="4711_AtNoon_Regular" panose="02000000000000000000" pitchFamily="2" charset="0"/>
              <a:cs typeface="4711_AtNoon_Regular" panose="02000000000000000000" pitchFamily="2" charset="0"/>
            </a:endParaRPr>
          </a:p>
          <a:p>
            <a:r>
              <a:rPr lang="th-TH" sz="2800" i="1" dirty="0">
                <a:solidFill>
                  <a:schemeClr val="tx2">
                    <a:lumMod val="50000"/>
                  </a:schemeClr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	</a:t>
            </a:r>
            <a:r>
              <a:rPr lang="th-TH" sz="2800" dirty="0">
                <a:solidFill>
                  <a:schemeClr val="tx2">
                    <a:lumMod val="50000"/>
                  </a:schemeClr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2.6</a:t>
            </a:r>
            <a:r>
              <a:rPr lang="th-TH" sz="2800" i="1" dirty="0">
                <a:solidFill>
                  <a:schemeClr val="tx2">
                    <a:lumMod val="50000"/>
                  </a:schemeClr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 </a:t>
            </a:r>
            <a:r>
              <a:rPr lang="en-US" sz="2800" i="1" dirty="0">
                <a:solidFill>
                  <a:schemeClr val="tx2">
                    <a:lumMod val="50000"/>
                  </a:schemeClr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Escherichia coli</a:t>
            </a:r>
            <a:r>
              <a:rPr lang="th-TH" sz="2800" dirty="0">
                <a:solidFill>
                  <a:schemeClr val="tx2">
                    <a:lumMod val="50000"/>
                  </a:schemeClr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 </a:t>
            </a:r>
            <a:endParaRPr lang="en-US" sz="3600" dirty="0">
              <a:solidFill>
                <a:schemeClr val="tx2">
                  <a:lumMod val="50000"/>
                </a:schemeClr>
              </a:solidFill>
              <a:latin typeface="4711_AtNoon_Regular" panose="02000000000000000000" pitchFamily="2" charset="0"/>
              <a:cs typeface="4711_AtNoon_Regular" panose="02000000000000000000" pitchFamily="2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09B8DC5-E147-40FA-8E9D-F8E2EFF9AB91}"/>
              </a:ext>
            </a:extLst>
          </p:cNvPr>
          <p:cNvSpPr/>
          <p:nvPr/>
        </p:nvSpPr>
        <p:spPr>
          <a:xfrm>
            <a:off x="6096000" y="4582122"/>
            <a:ext cx="4945918" cy="423288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Delay 12">
            <a:extLst>
              <a:ext uri="{FF2B5EF4-FFF2-40B4-BE49-F238E27FC236}">
                <a16:creationId xmlns:a16="http://schemas.microsoft.com/office/drawing/2014/main" id="{9D642DF3-4EEF-42C0-B6E7-2F47AB2224A7}"/>
              </a:ext>
            </a:extLst>
          </p:cNvPr>
          <p:cNvSpPr/>
          <p:nvPr/>
        </p:nvSpPr>
        <p:spPr>
          <a:xfrm flipH="1">
            <a:off x="5316937" y="3266347"/>
            <a:ext cx="5149515" cy="4114799"/>
          </a:xfrm>
          <a:prstGeom prst="flowChartDelay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600" dirty="0">
                <a:solidFill>
                  <a:schemeClr val="bg2">
                    <a:lumMod val="10000"/>
                  </a:schemeClr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1.ยาปฏิชีวนะตกค้าง (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MA</a:t>
            </a:r>
            <a:r>
              <a:rPr lang="th-TH" sz="3600" dirty="0">
                <a:solidFill>
                  <a:schemeClr val="bg2">
                    <a:lumMod val="10000"/>
                  </a:schemeClr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) </a:t>
            </a:r>
          </a:p>
          <a:p>
            <a:r>
              <a:rPr lang="th-TH" sz="3600" dirty="0">
                <a:solidFill>
                  <a:schemeClr val="bg2">
                    <a:lumMod val="10000"/>
                  </a:schemeClr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2.เชื้อจุลินทรีย์ปนเปื้อน ประกอบด้วย 	</a:t>
            </a:r>
            <a:r>
              <a:rPr lang="th-TH" sz="2800" dirty="0">
                <a:solidFill>
                  <a:schemeClr val="bg2">
                    <a:lumMod val="10000"/>
                  </a:schemeClr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2.1 </a:t>
            </a:r>
            <a:r>
              <a:rPr lang="en-US" sz="2800" i="1" dirty="0">
                <a:solidFill>
                  <a:schemeClr val="bg2">
                    <a:lumMod val="10000"/>
                  </a:schemeClr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Salmonella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 serogroup </a:t>
            </a:r>
            <a:r>
              <a:rPr lang="th-TH" sz="2800" dirty="0">
                <a:solidFill>
                  <a:schemeClr val="bg2">
                    <a:lumMod val="10000"/>
                  </a:schemeClr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	</a:t>
            </a:r>
          </a:p>
          <a:p>
            <a:r>
              <a:rPr lang="th-TH" sz="2800" dirty="0">
                <a:solidFill>
                  <a:schemeClr val="bg2">
                    <a:lumMod val="10000"/>
                  </a:schemeClr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	2.2 </a:t>
            </a:r>
            <a:r>
              <a:rPr lang="en-US" sz="2800" i="1" dirty="0">
                <a:solidFill>
                  <a:schemeClr val="bg2">
                    <a:lumMod val="10000"/>
                  </a:schemeClr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Staphylococcus</a:t>
            </a:r>
            <a:r>
              <a:rPr lang="th-TH" sz="2800" i="1" dirty="0">
                <a:solidFill>
                  <a:schemeClr val="bg2">
                    <a:lumMod val="10000"/>
                  </a:schemeClr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 </a:t>
            </a:r>
            <a:r>
              <a:rPr lang="en-US" sz="2800" i="1" dirty="0">
                <a:solidFill>
                  <a:schemeClr val="bg2">
                    <a:lumMod val="10000"/>
                  </a:schemeClr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aureus</a:t>
            </a:r>
            <a:endParaRPr lang="th-TH" sz="2800" i="1" dirty="0">
              <a:solidFill>
                <a:schemeClr val="bg2">
                  <a:lumMod val="10000"/>
                </a:schemeClr>
              </a:solidFill>
              <a:latin typeface="4711_AtNoon_Regular" panose="02000000000000000000" pitchFamily="2" charset="0"/>
              <a:cs typeface="4711_AtNoon_Regular" panose="02000000000000000000" pitchFamily="2" charset="0"/>
            </a:endParaRPr>
          </a:p>
          <a:p>
            <a:r>
              <a:rPr lang="th-TH" sz="3200" dirty="0">
                <a:solidFill>
                  <a:schemeClr val="bg2">
                    <a:lumMod val="10000"/>
                  </a:schemeClr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3.สารเร่งเนื้อแดง (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Beta-agonist</a:t>
            </a:r>
            <a:r>
              <a:rPr lang="th-TH" sz="3200" dirty="0">
                <a:solidFill>
                  <a:schemeClr val="bg2">
                    <a:lumMod val="10000"/>
                  </a:schemeClr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)*</a:t>
            </a:r>
          </a:p>
        </p:txBody>
      </p:sp>
    </p:spTree>
    <p:extLst>
      <p:ext uri="{BB962C8B-B14F-4D97-AF65-F5344CB8AC3E}">
        <p14:creationId xmlns:p14="http://schemas.microsoft.com/office/powerpoint/2010/main" val="16404301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65C0FB-66CF-4FB1-9CB4-0A5963EA15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8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5F07350-FA9D-4FEC-8A9C-889C2DA8358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BCAB8F0-13F5-47F7-A0C8-3A355113D9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9128560"/>
              </p:ext>
            </p:extLst>
          </p:nvPr>
        </p:nvGraphicFramePr>
        <p:xfrm>
          <a:off x="462857" y="2333261"/>
          <a:ext cx="11406960" cy="3833613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2675997">
                  <a:extLst>
                    <a:ext uri="{9D8B030D-6E8A-4147-A177-3AD203B41FA5}">
                      <a16:colId xmlns:a16="http://schemas.microsoft.com/office/drawing/2014/main" val="2899230564"/>
                    </a:ext>
                  </a:extLst>
                </a:gridCol>
                <a:gridCol w="1842840">
                  <a:extLst>
                    <a:ext uri="{9D8B030D-6E8A-4147-A177-3AD203B41FA5}">
                      <a16:colId xmlns:a16="http://schemas.microsoft.com/office/drawing/2014/main" val="872807552"/>
                    </a:ext>
                  </a:extLst>
                </a:gridCol>
                <a:gridCol w="1924493">
                  <a:extLst>
                    <a:ext uri="{9D8B030D-6E8A-4147-A177-3AD203B41FA5}">
                      <a16:colId xmlns:a16="http://schemas.microsoft.com/office/drawing/2014/main" val="1834592781"/>
                    </a:ext>
                  </a:extLst>
                </a:gridCol>
                <a:gridCol w="2509284">
                  <a:extLst>
                    <a:ext uri="{9D8B030D-6E8A-4147-A177-3AD203B41FA5}">
                      <a16:colId xmlns:a16="http://schemas.microsoft.com/office/drawing/2014/main" val="2108310868"/>
                    </a:ext>
                  </a:extLst>
                </a:gridCol>
                <a:gridCol w="2454346">
                  <a:extLst>
                    <a:ext uri="{9D8B030D-6E8A-4147-A177-3AD203B41FA5}">
                      <a16:colId xmlns:a16="http://schemas.microsoft.com/office/drawing/2014/main" val="3096166859"/>
                    </a:ext>
                  </a:extLst>
                </a:gridCol>
              </a:tblGrid>
              <a:tr h="496186">
                <a:tc rowSpan="2">
                  <a:txBody>
                    <a:bodyPr/>
                    <a:lstStyle/>
                    <a:p>
                      <a:pPr algn="ctr" fontAlgn="b"/>
                      <a:endParaRPr lang="en-US" sz="3200" b="1" i="0" u="none" strike="noStrike" dirty="0">
                        <a:solidFill>
                          <a:schemeClr val="bg1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002060">
                        <a:alpha val="8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th-TH" sz="3200" b="1" u="none" strike="noStrike" dirty="0">
                          <a:solidFill>
                            <a:schemeClr val="bg1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ยาปฏิชีวนะตกค้างและเชื้อจุลินทรีย์</a:t>
                      </a:r>
                      <a:endParaRPr lang="th-TH" sz="3200" b="1" i="0" u="none" strike="noStrike" dirty="0">
                        <a:solidFill>
                          <a:schemeClr val="bg1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002060">
                        <a:alpha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th-TH" sz="3200" b="1" u="none" strike="noStrike" dirty="0">
                          <a:solidFill>
                            <a:schemeClr val="bg1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สารเร่งเนื้อแดง</a:t>
                      </a:r>
                    </a:p>
                    <a:p>
                      <a:pPr algn="ctr" fontAlgn="b"/>
                      <a:r>
                        <a:rPr lang="th-TH" sz="3200" b="1" u="none" strike="noStrike" dirty="0">
                          <a:solidFill>
                            <a:schemeClr val="bg1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 (สถานที่จำหน่ายเนื้อสัตว์</a:t>
                      </a:r>
                      <a:br>
                        <a:rPr lang="th-TH" sz="3200" b="1" u="none" strike="noStrike" dirty="0">
                          <a:solidFill>
                            <a:schemeClr val="bg1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</a:br>
                      <a:r>
                        <a:rPr lang="th-TH" sz="3200" b="1" u="none" strike="noStrike" dirty="0">
                          <a:solidFill>
                            <a:schemeClr val="bg1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ปศุสัตว์ </a:t>
                      </a:r>
                      <a:r>
                        <a:rPr lang="en-US" sz="3200" b="1" u="none" strike="noStrike" dirty="0">
                          <a:solidFill>
                            <a:schemeClr val="bg1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OK)</a:t>
                      </a:r>
                      <a:endParaRPr lang="en-US" sz="3200" b="1" i="0" u="none" strike="noStrike" dirty="0">
                        <a:solidFill>
                          <a:schemeClr val="bg1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002060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8071159"/>
                  </a:ext>
                </a:extLst>
              </a:tr>
              <a:tr h="4961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200" b="1" u="none" strike="noStrike" dirty="0">
                          <a:solidFill>
                            <a:schemeClr val="bg1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โรงฆ่าสัตว์ (</a:t>
                      </a:r>
                      <a:r>
                        <a:rPr lang="th-TH" sz="3200" b="1" u="none" strike="noStrike" dirty="0" err="1">
                          <a:solidFill>
                            <a:schemeClr val="bg1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กฆ</a:t>
                      </a:r>
                      <a:r>
                        <a:rPr lang="th-TH" sz="3200" b="1" u="none" strike="noStrike" dirty="0">
                          <a:solidFill>
                            <a:schemeClr val="bg1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.1)</a:t>
                      </a:r>
                      <a:endParaRPr lang="th-TH" sz="3200" b="1" i="0" u="none" strike="noStrike" dirty="0">
                        <a:solidFill>
                          <a:schemeClr val="bg1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00206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200" b="1" u="none" strike="noStrike" dirty="0">
                          <a:solidFill>
                            <a:schemeClr val="bg1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โรงฆ่าสัตว์ </a:t>
                      </a:r>
                      <a:r>
                        <a:rPr lang="en-US" sz="3200" b="1" u="none" strike="noStrike" dirty="0">
                          <a:solidFill>
                            <a:schemeClr val="bg1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GMP</a:t>
                      </a:r>
                      <a:endParaRPr lang="en-US" sz="3200" b="1" i="0" u="none" strike="noStrike" dirty="0">
                        <a:solidFill>
                          <a:schemeClr val="bg1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304B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200" b="1" u="none" strike="noStrike" dirty="0">
                          <a:solidFill>
                            <a:schemeClr val="bg1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สถานที่จำหน่ายเนื้อสัตว์</a:t>
                      </a:r>
                    </a:p>
                    <a:p>
                      <a:pPr algn="ctr" fontAlgn="b"/>
                      <a:r>
                        <a:rPr lang="th-TH" sz="3200" b="1" u="none" strike="noStrike" dirty="0">
                          <a:solidFill>
                            <a:schemeClr val="bg1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(ปศุสัตว์ </a:t>
                      </a:r>
                      <a:r>
                        <a:rPr lang="en-US" sz="3200" b="1" u="none" strike="noStrike" dirty="0">
                          <a:solidFill>
                            <a:schemeClr val="bg1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OK</a:t>
                      </a:r>
                      <a:r>
                        <a:rPr lang="th-TH" sz="3200" b="1" u="none" strike="noStrike" dirty="0">
                          <a:solidFill>
                            <a:schemeClr val="bg1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)</a:t>
                      </a:r>
                      <a:endParaRPr lang="en-US" sz="3200" b="1" i="0" u="none" strike="noStrike" dirty="0">
                        <a:solidFill>
                          <a:schemeClr val="bg1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002060">
                        <a:alpha val="8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7927376"/>
                  </a:ext>
                </a:extLst>
              </a:tr>
              <a:tr h="496186">
                <a:tc>
                  <a:txBody>
                    <a:bodyPr/>
                    <a:lstStyle/>
                    <a:p>
                      <a:pPr marL="0" indent="0" algn="l" fontAlgn="b">
                        <a:buFontTx/>
                        <a:buNone/>
                      </a:pPr>
                      <a:r>
                        <a:rPr lang="th-TH" sz="28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- จำนวนตัวอย่าง</a:t>
                      </a:r>
                    </a:p>
                    <a:p>
                      <a:pPr marL="0" indent="0" algn="l" fontAlgn="b">
                        <a:buFontTx/>
                        <a:buNone/>
                      </a:pPr>
                      <a:r>
                        <a:rPr lang="th-TH" sz="28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  ที่ได้รับการตรวจวิเคราะห์</a:t>
                      </a:r>
                      <a:endParaRPr lang="th-TH" sz="28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tint val="20000"/>
                        <a:alpha val="8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133</a:t>
                      </a:r>
                      <a:endParaRPr lang="en-US" sz="28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tint val="20000"/>
                        <a:alpha val="8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8</a:t>
                      </a:r>
                      <a:endParaRPr lang="en-US" sz="28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tint val="20000"/>
                        <a:alpha val="8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232</a:t>
                      </a:r>
                      <a:endParaRPr lang="en-US" sz="28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tint val="20000"/>
                        <a:alpha val="8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24</a:t>
                      </a:r>
                      <a:endParaRPr lang="en-US" sz="28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tint val="20000"/>
                        <a:alpha val="8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0003389"/>
                  </a:ext>
                </a:extLst>
              </a:tr>
              <a:tr h="496186">
                <a:tc>
                  <a:txBody>
                    <a:bodyPr/>
                    <a:lstStyle/>
                    <a:p>
                      <a:pPr marL="0" indent="0" algn="l" fontAlgn="b">
                        <a:buFontTx/>
                        <a:buNone/>
                      </a:pPr>
                      <a:r>
                        <a:rPr lang="th-TH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- ไม่พบยาปฏิชีวนะตกค้าง</a:t>
                      </a:r>
                      <a:endParaRPr lang="th-TH" sz="2800" b="0" i="0" u="none" strike="noStrike" dirty="0">
                        <a:solidFill>
                          <a:schemeClr val="tx1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  <a:alpha val="8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131 (98.50%)</a:t>
                      </a:r>
                      <a:endParaRPr lang="en-US" sz="2800" b="0" i="0" u="none" strike="noStrike" dirty="0">
                        <a:solidFill>
                          <a:schemeClr val="tx1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  <a:alpha val="8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8 (100%)</a:t>
                      </a:r>
                      <a:endParaRPr lang="en-US" sz="2800" b="0" i="0" u="none" strike="noStrike" dirty="0">
                        <a:solidFill>
                          <a:schemeClr val="tx1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  <a:alpha val="8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229 (98.71%)</a:t>
                      </a:r>
                      <a:endParaRPr lang="en-US" sz="2800" b="0" i="0" u="none" strike="noStrike" dirty="0">
                        <a:solidFill>
                          <a:schemeClr val="tx1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  <a:alpha val="8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-</a:t>
                      </a:r>
                      <a:endParaRPr lang="en-US" sz="2800" b="0" i="0" u="none" strike="noStrike" dirty="0">
                        <a:solidFill>
                          <a:schemeClr val="tx1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  <a:alpha val="8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5988460"/>
                  </a:ext>
                </a:extLst>
              </a:tr>
              <a:tr h="496186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- ผ่านเกณฑ์จุลินทรีย์ทุกรายการ</a:t>
                      </a:r>
                      <a:endParaRPr lang="th-TH" sz="2800" b="0" i="0" u="none" strike="noStrike" dirty="0">
                        <a:solidFill>
                          <a:schemeClr val="tx1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tint val="20000"/>
                        <a:alpha val="8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73 (54.89%)</a:t>
                      </a:r>
                      <a:endParaRPr lang="en-US" sz="2800" b="0" i="0" u="none" strike="noStrike" dirty="0">
                        <a:solidFill>
                          <a:schemeClr val="tx1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tint val="20000"/>
                        <a:alpha val="8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6 (75%)</a:t>
                      </a:r>
                      <a:endParaRPr lang="en-US" sz="2800" b="0" i="0" u="none" strike="noStrike" dirty="0">
                        <a:solidFill>
                          <a:schemeClr val="tx1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tint val="20000"/>
                        <a:alpha val="8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173 (74.57%)</a:t>
                      </a:r>
                      <a:endParaRPr lang="en-US" sz="2800" b="0" i="0" u="none" strike="noStrike" dirty="0">
                        <a:solidFill>
                          <a:schemeClr val="tx1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tint val="20000"/>
                        <a:alpha val="8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-</a:t>
                      </a:r>
                      <a:endParaRPr lang="en-US" sz="2800" b="0" i="0" u="none" strike="noStrike" dirty="0">
                        <a:solidFill>
                          <a:schemeClr val="tx1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tint val="20000"/>
                        <a:alpha val="8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8316944"/>
                  </a:ext>
                </a:extLst>
              </a:tr>
              <a:tr h="496186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- ผ่านเกณฑ์สารเร่งเนื้อแดง</a:t>
                      </a:r>
                      <a:endParaRPr lang="th-TH" sz="2800" b="0" i="0" u="none" strike="noStrike" dirty="0">
                        <a:solidFill>
                          <a:schemeClr val="tx1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  <a:alpha val="8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-</a:t>
                      </a:r>
                      <a:endParaRPr lang="en-US" sz="2800" b="0" i="0" u="none" strike="noStrike" dirty="0">
                        <a:solidFill>
                          <a:schemeClr val="tx1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  <a:alpha val="8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-</a:t>
                      </a:r>
                      <a:endParaRPr lang="en-US" sz="2800" b="0" i="0" u="none" strike="noStrike" dirty="0">
                        <a:solidFill>
                          <a:schemeClr val="tx1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  <a:alpha val="8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-</a:t>
                      </a:r>
                      <a:endParaRPr lang="en-US" sz="2800" b="0" i="0" u="none" strike="noStrike" dirty="0">
                        <a:solidFill>
                          <a:schemeClr val="tx1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  <a:alpha val="8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24 (100%)</a:t>
                      </a:r>
                      <a:endParaRPr lang="en-US" sz="2800" b="0" i="0" u="none" strike="noStrike" dirty="0">
                        <a:solidFill>
                          <a:schemeClr val="tx1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  <a:alpha val="8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0615447"/>
                  </a:ext>
                </a:extLst>
              </a:tr>
            </a:tbl>
          </a:graphicData>
        </a:graphic>
      </p:graphicFrame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A0CF3147-3746-4377-A584-C0BB7B9CCCE4}"/>
              </a:ext>
            </a:extLst>
          </p:cNvPr>
          <p:cNvSpPr/>
          <p:nvPr/>
        </p:nvSpPr>
        <p:spPr>
          <a:xfrm>
            <a:off x="670476" y="547584"/>
            <a:ext cx="1085104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9600" b="1" dirty="0">
                <a:ln w="19050">
                  <a:solidFill>
                    <a:schemeClr val="bg1"/>
                  </a:solidFill>
                </a:ln>
                <a:solidFill>
                  <a:schemeClr val="tx2">
                    <a:lumMod val="50000"/>
                  </a:schemeClr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ผลการตรวจวิเคราะห์ทางห้องปฏิบัติการ</a:t>
            </a:r>
            <a:endParaRPr lang="en-US" sz="9600" b="1" dirty="0">
              <a:ln w="19050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latin typeface="4711_AtNoon_Regular" panose="02000000000000000000" pitchFamily="2" charset="0"/>
              <a:cs typeface="4711_AtNoon_Regular" panose="02000000000000000000" pitchFamily="2" charset="0"/>
            </a:endParaRP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A59AB41C-896D-4E61-A493-ABEB1D7FCB1C}"/>
              </a:ext>
            </a:extLst>
          </p:cNvPr>
          <p:cNvSpPr txBox="1"/>
          <p:nvPr/>
        </p:nvSpPr>
        <p:spPr>
          <a:xfrm>
            <a:off x="9476213" y="6464855"/>
            <a:ext cx="23936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000" dirty="0">
                <a:latin typeface="4711_AtNoon_Regular" panose="02000000000000000000" pitchFamily="2" charset="0"/>
                <a:cs typeface="4711_AtNoon_Regular" panose="02000000000000000000" pitchFamily="2" charset="0"/>
              </a:rPr>
              <a:t>*ข้อมูล ณ วันที่ 19 กันยายน 2563</a:t>
            </a:r>
            <a:endParaRPr lang="en-US" sz="2000" dirty="0">
              <a:latin typeface="4711_AtNoon_Regular" panose="02000000000000000000" pitchFamily="2" charset="0"/>
              <a:cs typeface="4711_AtNoon_Regular" panose="02000000000000000000" pitchFamily="2" charset="0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1050C367-676B-45F4-9B3D-E75B78A0852B}"/>
              </a:ext>
            </a:extLst>
          </p:cNvPr>
          <p:cNvSpPr/>
          <p:nvPr/>
        </p:nvSpPr>
        <p:spPr>
          <a:xfrm>
            <a:off x="4978400" y="4005943"/>
            <a:ext cx="0" cy="1944914"/>
          </a:xfrm>
          <a:custGeom>
            <a:avLst/>
            <a:gdLst>
              <a:gd name="connsiteX0" fmla="*/ 0 w 0"/>
              <a:gd name="connsiteY0" fmla="*/ 0 h 1944914"/>
              <a:gd name="connsiteX1" fmla="*/ 0 w 0"/>
              <a:gd name="connsiteY1" fmla="*/ 1944914 h 1944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944914">
                <a:moveTo>
                  <a:pt x="0" y="0"/>
                </a:moveTo>
                <a:lnTo>
                  <a:pt x="0" y="1944914"/>
                </a:lnTo>
              </a:path>
            </a:pathLst>
          </a:custGeom>
          <a:noFill/>
          <a:ln w="222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B395216-8057-4CA8-8F17-92BA8C4F99DF}"/>
              </a:ext>
            </a:extLst>
          </p:cNvPr>
          <p:cNvSpPr/>
          <p:nvPr/>
        </p:nvSpPr>
        <p:spPr>
          <a:xfrm>
            <a:off x="6887029" y="4005943"/>
            <a:ext cx="0" cy="1944914"/>
          </a:xfrm>
          <a:custGeom>
            <a:avLst/>
            <a:gdLst>
              <a:gd name="connsiteX0" fmla="*/ 0 w 0"/>
              <a:gd name="connsiteY0" fmla="*/ 0 h 1944914"/>
              <a:gd name="connsiteX1" fmla="*/ 0 w 0"/>
              <a:gd name="connsiteY1" fmla="*/ 1944914 h 1944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944914">
                <a:moveTo>
                  <a:pt x="0" y="0"/>
                </a:moveTo>
                <a:lnTo>
                  <a:pt x="0" y="1944914"/>
                </a:lnTo>
              </a:path>
            </a:pathLst>
          </a:custGeom>
          <a:noFill/>
          <a:ln w="222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0028CB3-2701-422B-94A3-C10D7981C400}"/>
              </a:ext>
            </a:extLst>
          </p:cNvPr>
          <p:cNvSpPr/>
          <p:nvPr/>
        </p:nvSpPr>
        <p:spPr>
          <a:xfrm>
            <a:off x="9405257" y="4005943"/>
            <a:ext cx="0" cy="1944914"/>
          </a:xfrm>
          <a:custGeom>
            <a:avLst/>
            <a:gdLst>
              <a:gd name="connsiteX0" fmla="*/ 0 w 0"/>
              <a:gd name="connsiteY0" fmla="*/ 0 h 1944914"/>
              <a:gd name="connsiteX1" fmla="*/ 0 w 0"/>
              <a:gd name="connsiteY1" fmla="*/ 1944914 h 1944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944914">
                <a:moveTo>
                  <a:pt x="0" y="0"/>
                </a:moveTo>
                <a:lnTo>
                  <a:pt x="0" y="1944914"/>
                </a:lnTo>
              </a:path>
            </a:pathLst>
          </a:custGeom>
          <a:noFill/>
          <a:ln w="222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6450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AE7BB92E-2537-4829-8FE6-2F35CAA4D5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258675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2" name="สามเหลี่ยมมุมฉาก 21">
            <a:extLst>
              <a:ext uri="{FF2B5EF4-FFF2-40B4-BE49-F238E27FC236}">
                <a16:creationId xmlns:a16="http://schemas.microsoft.com/office/drawing/2014/main" id="{9CB39292-5555-42DA-A2F8-92C514518D59}"/>
              </a:ext>
            </a:extLst>
          </p:cNvPr>
          <p:cNvSpPr/>
          <p:nvPr/>
        </p:nvSpPr>
        <p:spPr>
          <a:xfrm rot="10800000" flipV="1">
            <a:off x="-1" y="14029"/>
            <a:ext cx="12258675" cy="6858000"/>
          </a:xfrm>
          <a:prstGeom prst="rtTriangle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752F63CE-EFB8-4F5A-BAC6-85D38BB3FA3C}"/>
              </a:ext>
            </a:extLst>
          </p:cNvPr>
          <p:cNvSpPr txBox="1"/>
          <p:nvPr/>
        </p:nvSpPr>
        <p:spPr>
          <a:xfrm>
            <a:off x="10016403" y="6474640"/>
            <a:ext cx="2175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dirty="0">
                <a:latin typeface="4711_AtNoon_Regular" panose="02000000000000000000" pitchFamily="2" charset="0"/>
                <a:cs typeface="4711_AtNoon_Regular" panose="02000000000000000000" pitchFamily="2" charset="0"/>
              </a:rPr>
              <a:t>*ข้อมูล ณ วันที่ 19 กันยายน 2563</a:t>
            </a:r>
            <a:endParaRPr lang="en-US" dirty="0">
              <a:latin typeface="4711_AtNoon_Regular" panose="02000000000000000000" pitchFamily="2" charset="0"/>
              <a:cs typeface="4711_AtNoon_Regular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22C425-89A1-4840-872B-C6B7A3A7BD43}"/>
              </a:ext>
            </a:extLst>
          </p:cNvPr>
          <p:cNvSpPr txBox="1"/>
          <p:nvPr/>
        </p:nvSpPr>
        <p:spPr>
          <a:xfrm>
            <a:off x="919685" y="6243808"/>
            <a:ext cx="4344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latin typeface="4711_AtNoon_Regular" panose="02000000000000000000" pitchFamily="2" charset="0"/>
                <a:cs typeface="4711_AtNoon_Regular" panose="02000000000000000000" pitchFamily="2" charset="0"/>
              </a:rPr>
              <a:t>หมายเหตุ</a:t>
            </a:r>
            <a:r>
              <a:rPr lang="en-US" sz="1600" dirty="0">
                <a:latin typeface="4711_AtNoon_Regular" panose="02000000000000000000" pitchFamily="2" charset="0"/>
                <a:cs typeface="4711_AtNoon_Regular" panose="02000000000000000000" pitchFamily="2" charset="0"/>
              </a:rPr>
              <a:t>: 1.</a:t>
            </a:r>
            <a:r>
              <a:rPr lang="th-TH" sz="1600" dirty="0">
                <a:latin typeface="4711_AtNoon_Regular" panose="02000000000000000000" pitchFamily="2" charset="0"/>
                <a:cs typeface="4711_AtNoon_Regular" panose="02000000000000000000" pitchFamily="2" charset="0"/>
              </a:rPr>
              <a:t>( </a:t>
            </a:r>
            <a:r>
              <a:rPr lang="th-TH" sz="2000" b="1" dirty="0">
                <a:latin typeface="4711_AtNoon_Regular" panose="02000000000000000000" pitchFamily="2" charset="0"/>
                <a:cs typeface="4711_AtNoon_Regular" panose="02000000000000000000" pitchFamily="2" charset="0"/>
              </a:rPr>
              <a:t>-</a:t>
            </a:r>
            <a:r>
              <a:rPr lang="th-TH" sz="1600" dirty="0">
                <a:latin typeface="4711_AtNoon_Regular" panose="02000000000000000000" pitchFamily="2" charset="0"/>
                <a:cs typeface="4711_AtNoon_Regular" panose="02000000000000000000" pitchFamily="2" charset="0"/>
              </a:rPr>
              <a:t> ) คือไม่มีโรงฆ่าสัตว์</a:t>
            </a:r>
            <a:endParaRPr lang="en-US" sz="1600" dirty="0">
              <a:latin typeface="4711_AtNoon_Regular" panose="02000000000000000000" pitchFamily="2" charset="0"/>
              <a:cs typeface="4711_AtNoon_Regular" panose="02000000000000000000" pitchFamily="2" charset="0"/>
            </a:endParaRPr>
          </a:p>
          <a:p>
            <a:r>
              <a:rPr lang="en-US" sz="1600" dirty="0">
                <a:latin typeface="4711_AtNoon_Regular" panose="02000000000000000000" pitchFamily="2" charset="0"/>
                <a:cs typeface="4711_AtNoon_Regular" panose="02000000000000000000" pitchFamily="2" charset="0"/>
              </a:rPr>
              <a:t>       2.</a:t>
            </a:r>
            <a:r>
              <a:rPr lang="th-TH" sz="1600" dirty="0">
                <a:latin typeface="4711_AtNoon_Regular" panose="02000000000000000000" pitchFamily="2" charset="0"/>
                <a:cs typeface="4711_AtNoon_Regular" panose="02000000000000000000" pitchFamily="2" charset="0"/>
              </a:rPr>
              <a:t>ยังไม่ได้รับรายงานคือยังไม่ได้รับรายงานผลการตรวจวิเคราะห์จากห้องปฏิบัติการ</a:t>
            </a:r>
            <a:endParaRPr lang="th-TH" sz="1600" dirty="0">
              <a:solidFill>
                <a:srgbClr val="000000"/>
              </a:solidFill>
              <a:latin typeface="4711_AtNoon_Regular" panose="02000000000000000000" pitchFamily="2" charset="0"/>
              <a:cs typeface="4711_AtNoon_Regular" panose="02000000000000000000" pitchFamily="2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BF1A1A0-1A24-475F-AE8C-3EF386DF41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1136347"/>
              </p:ext>
            </p:extLst>
          </p:nvPr>
        </p:nvGraphicFramePr>
        <p:xfrm>
          <a:off x="919685" y="1584303"/>
          <a:ext cx="10529366" cy="47116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70484">
                  <a:extLst>
                    <a:ext uri="{9D8B030D-6E8A-4147-A177-3AD203B41FA5}">
                      <a16:colId xmlns:a16="http://schemas.microsoft.com/office/drawing/2014/main" val="1578787770"/>
                    </a:ext>
                  </a:extLst>
                </a:gridCol>
                <a:gridCol w="2257144">
                  <a:extLst>
                    <a:ext uri="{9D8B030D-6E8A-4147-A177-3AD203B41FA5}">
                      <a16:colId xmlns:a16="http://schemas.microsoft.com/office/drawing/2014/main" val="3945314334"/>
                    </a:ext>
                  </a:extLst>
                </a:gridCol>
                <a:gridCol w="1952712">
                  <a:extLst>
                    <a:ext uri="{9D8B030D-6E8A-4147-A177-3AD203B41FA5}">
                      <a16:colId xmlns:a16="http://schemas.microsoft.com/office/drawing/2014/main" val="1398031602"/>
                    </a:ext>
                  </a:extLst>
                </a:gridCol>
                <a:gridCol w="2185329">
                  <a:extLst>
                    <a:ext uri="{9D8B030D-6E8A-4147-A177-3AD203B41FA5}">
                      <a16:colId xmlns:a16="http://schemas.microsoft.com/office/drawing/2014/main" val="1829736970"/>
                    </a:ext>
                  </a:extLst>
                </a:gridCol>
                <a:gridCol w="1863697">
                  <a:extLst>
                    <a:ext uri="{9D8B030D-6E8A-4147-A177-3AD203B41FA5}">
                      <a16:colId xmlns:a16="http://schemas.microsoft.com/office/drawing/2014/main" val="3773399370"/>
                    </a:ext>
                  </a:extLst>
                </a:gridCol>
              </a:tblGrid>
              <a:tr h="536055">
                <a:tc>
                  <a:txBody>
                    <a:bodyPr/>
                    <a:lstStyle/>
                    <a:p>
                      <a:pPr algn="ctr" fontAlgn="b"/>
                      <a:r>
                        <a:rPr lang="th-TH" sz="3400" b="1" u="none" strike="noStrike" dirty="0">
                          <a:solidFill>
                            <a:schemeClr val="bg1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จังหวัด</a:t>
                      </a:r>
                      <a:endParaRPr lang="th-TH" sz="3400" b="1" i="0" u="none" strike="noStrike" dirty="0">
                        <a:solidFill>
                          <a:schemeClr val="bg1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400" b="1" u="none" strike="noStrike" dirty="0">
                          <a:solidFill>
                            <a:schemeClr val="bg1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สัตว์ปีก</a:t>
                      </a:r>
                      <a:endParaRPr lang="th-TH" sz="3400" b="1" i="0" u="none" strike="noStrike" dirty="0">
                        <a:solidFill>
                          <a:schemeClr val="bg1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400" b="1" u="none" strike="noStrike" dirty="0">
                          <a:solidFill>
                            <a:schemeClr val="bg1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สุกร</a:t>
                      </a:r>
                      <a:endParaRPr lang="th-TH" sz="3400" b="1" i="0" u="none" strike="noStrike" dirty="0">
                        <a:solidFill>
                          <a:schemeClr val="bg1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400" b="1" u="none" strike="noStrike" dirty="0">
                          <a:solidFill>
                            <a:schemeClr val="bg1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โค - กระบือ</a:t>
                      </a:r>
                      <a:endParaRPr lang="th-TH" sz="3400" b="1" i="0" u="none" strike="noStrike" dirty="0">
                        <a:solidFill>
                          <a:schemeClr val="bg1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400" b="1" u="none" strike="noStrike" dirty="0">
                          <a:solidFill>
                            <a:schemeClr val="bg1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แพะ - แกะ</a:t>
                      </a:r>
                      <a:endParaRPr lang="th-TH" sz="3400" b="1" i="0" u="none" strike="noStrike" dirty="0">
                        <a:solidFill>
                          <a:schemeClr val="bg1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45302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กรุงเทพมหานคร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3 (100%)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4 (100%)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7 (100%)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1 (100%)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10967377"/>
                  </a:ext>
                </a:extLst>
              </a:tr>
              <a:tr h="467416"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ชัยนาท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1 (100%)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3 (100%)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-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-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1150556"/>
                  </a:ext>
                </a:extLst>
              </a:tr>
              <a:tr h="467416"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นนทบุรี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2 (100%)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-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3 (100%)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GMP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6293364"/>
                  </a:ext>
                </a:extLst>
              </a:tr>
              <a:tr h="467416"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ปทุมธานี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3 (100%)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4 (100%)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12 (100%)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-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5661504"/>
                  </a:ext>
                </a:extLst>
              </a:tr>
              <a:tr h="467416"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พระนครศรีอยุธยา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3 (100%)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1 (100%)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ยังไม่ได้รับรายงาน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-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14888095"/>
                  </a:ext>
                </a:extLst>
              </a:tr>
              <a:tr h="467416"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ลพบุรี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6 (100%)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11 (100%)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4 (100%)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-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0392670"/>
                  </a:ext>
                </a:extLst>
              </a:tr>
              <a:tr h="467416"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สระบุรี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ยังไม่ได้รับรายงาน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8 (100%)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ยังไม่ได้รับรายงาน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-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04954796"/>
                  </a:ext>
                </a:extLst>
              </a:tr>
              <a:tr h="467416"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สิงห์บุรี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-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3 (100%)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1 (100%)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-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2812419"/>
                  </a:ext>
                </a:extLst>
              </a:tr>
              <a:tr h="467416"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อ่างทอง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16 (94.12%)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32 (96.96%)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3 (100%)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-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10562559"/>
                  </a:ext>
                </a:extLst>
              </a:tr>
            </a:tbl>
          </a:graphicData>
        </a:graphic>
      </p:graphicFrame>
      <p:sp>
        <p:nvSpPr>
          <p:cNvPr id="29" name="สี่เหลี่ยมผืนผ้า: มุมมน 28">
            <a:extLst>
              <a:ext uri="{FF2B5EF4-FFF2-40B4-BE49-F238E27FC236}">
                <a16:creationId xmlns:a16="http://schemas.microsoft.com/office/drawing/2014/main" id="{790A2171-99DB-452B-B3E8-5E7165200CBA}"/>
              </a:ext>
            </a:extLst>
          </p:cNvPr>
          <p:cNvSpPr/>
          <p:nvPr/>
        </p:nvSpPr>
        <p:spPr>
          <a:xfrm>
            <a:off x="809625" y="438926"/>
            <a:ext cx="7136032" cy="959965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000" dirty="0">
                <a:solidFill>
                  <a:schemeClr val="bg1"/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ผลการตรวจวิเคราะห์</a:t>
            </a:r>
            <a:r>
              <a:rPr lang="th-TH" sz="6000" b="1" dirty="0">
                <a:solidFill>
                  <a:schemeClr val="bg1"/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ยาปฏิชีวนะตกค้าง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30" name="สี่เหลี่ยมผืนผ้า: มุมมน 29">
            <a:extLst>
              <a:ext uri="{FF2B5EF4-FFF2-40B4-BE49-F238E27FC236}">
                <a16:creationId xmlns:a16="http://schemas.microsoft.com/office/drawing/2014/main" id="{525D93AA-A696-4A65-9F85-0FACAC303D62}"/>
              </a:ext>
            </a:extLst>
          </p:cNvPr>
          <p:cNvSpPr/>
          <p:nvPr/>
        </p:nvSpPr>
        <p:spPr>
          <a:xfrm>
            <a:off x="8072534" y="438925"/>
            <a:ext cx="3571778" cy="95996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000" b="1" dirty="0">
                <a:solidFill>
                  <a:schemeClr val="bg1"/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โรงฆ่าสัตว์ (</a:t>
            </a:r>
            <a:r>
              <a:rPr lang="th-TH" sz="6000" b="1" dirty="0" err="1">
                <a:solidFill>
                  <a:schemeClr val="bg1"/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กฆ</a:t>
            </a:r>
            <a:r>
              <a:rPr lang="th-TH" sz="6000" b="1" dirty="0">
                <a:solidFill>
                  <a:schemeClr val="bg1"/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.1)</a:t>
            </a:r>
            <a:endParaRPr lang="en-US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9377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91DEEE4D-5C23-406D-AA7B-91AFD6D4D2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สามเหลี่ยมมุมฉาก 19">
            <a:extLst>
              <a:ext uri="{FF2B5EF4-FFF2-40B4-BE49-F238E27FC236}">
                <a16:creationId xmlns:a16="http://schemas.microsoft.com/office/drawing/2014/main" id="{F41C290E-849C-48CE-BF4C-98F391D9140D}"/>
              </a:ext>
            </a:extLst>
          </p:cNvPr>
          <p:cNvSpPr/>
          <p:nvPr/>
        </p:nvSpPr>
        <p:spPr>
          <a:xfrm rot="10800000" flipV="1">
            <a:off x="-314327" y="-85725"/>
            <a:ext cx="12668251" cy="7096253"/>
          </a:xfrm>
          <a:prstGeom prst="rtTriangle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159D8E0F-BD3C-4FD8-990B-8534F72E976B}"/>
              </a:ext>
            </a:extLst>
          </p:cNvPr>
          <p:cNvSpPr txBox="1"/>
          <p:nvPr/>
        </p:nvSpPr>
        <p:spPr>
          <a:xfrm>
            <a:off x="10016403" y="6474640"/>
            <a:ext cx="2175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dirty="0">
                <a:latin typeface="4711_AtNoon_Regular" panose="02000000000000000000" pitchFamily="2" charset="0"/>
                <a:cs typeface="4711_AtNoon_Regular" panose="02000000000000000000" pitchFamily="2" charset="0"/>
              </a:rPr>
              <a:t>*ข้อมูล ณ วันที่ 19 กันยายน 2563</a:t>
            </a:r>
            <a:endParaRPr lang="en-US" dirty="0">
              <a:latin typeface="4711_AtNoon_Regular" panose="02000000000000000000" pitchFamily="2" charset="0"/>
              <a:cs typeface="4711_AtNoon_Regular" panose="02000000000000000000" pitchFamily="2" charset="0"/>
            </a:endParaRPr>
          </a:p>
        </p:txBody>
      </p:sp>
      <p:graphicFrame>
        <p:nvGraphicFramePr>
          <p:cNvPr id="18" name="Table 3">
            <a:extLst>
              <a:ext uri="{FF2B5EF4-FFF2-40B4-BE49-F238E27FC236}">
                <a16:creationId xmlns:a16="http://schemas.microsoft.com/office/drawing/2014/main" id="{4F65C83D-4F52-476E-995A-BA1ED82DFB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7740585"/>
              </p:ext>
            </p:extLst>
          </p:nvPr>
        </p:nvGraphicFramePr>
        <p:xfrm>
          <a:off x="1009058" y="1584303"/>
          <a:ext cx="10439992" cy="47116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51212">
                  <a:extLst>
                    <a:ext uri="{9D8B030D-6E8A-4147-A177-3AD203B41FA5}">
                      <a16:colId xmlns:a16="http://schemas.microsoft.com/office/drawing/2014/main" val="1578787770"/>
                    </a:ext>
                  </a:extLst>
                </a:gridCol>
                <a:gridCol w="2237985">
                  <a:extLst>
                    <a:ext uri="{9D8B030D-6E8A-4147-A177-3AD203B41FA5}">
                      <a16:colId xmlns:a16="http://schemas.microsoft.com/office/drawing/2014/main" val="3945314334"/>
                    </a:ext>
                  </a:extLst>
                </a:gridCol>
                <a:gridCol w="1936137">
                  <a:extLst>
                    <a:ext uri="{9D8B030D-6E8A-4147-A177-3AD203B41FA5}">
                      <a16:colId xmlns:a16="http://schemas.microsoft.com/office/drawing/2014/main" val="1398031602"/>
                    </a:ext>
                  </a:extLst>
                </a:gridCol>
                <a:gridCol w="2166780">
                  <a:extLst>
                    <a:ext uri="{9D8B030D-6E8A-4147-A177-3AD203B41FA5}">
                      <a16:colId xmlns:a16="http://schemas.microsoft.com/office/drawing/2014/main" val="1829736970"/>
                    </a:ext>
                  </a:extLst>
                </a:gridCol>
                <a:gridCol w="1847878">
                  <a:extLst>
                    <a:ext uri="{9D8B030D-6E8A-4147-A177-3AD203B41FA5}">
                      <a16:colId xmlns:a16="http://schemas.microsoft.com/office/drawing/2014/main" val="3773399370"/>
                    </a:ext>
                  </a:extLst>
                </a:gridCol>
              </a:tblGrid>
              <a:tr h="536055">
                <a:tc>
                  <a:txBody>
                    <a:bodyPr/>
                    <a:lstStyle/>
                    <a:p>
                      <a:pPr algn="ctr" fontAlgn="b"/>
                      <a:r>
                        <a:rPr lang="th-TH" sz="3400" b="1" u="none" strike="noStrike" dirty="0">
                          <a:solidFill>
                            <a:schemeClr val="bg1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จังหวัด</a:t>
                      </a:r>
                      <a:endParaRPr lang="th-TH" sz="3400" b="1" i="0" u="none" strike="noStrike" dirty="0">
                        <a:solidFill>
                          <a:schemeClr val="bg1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400" b="1" u="none" strike="noStrike" dirty="0">
                          <a:solidFill>
                            <a:schemeClr val="bg1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สัตว์ปีก</a:t>
                      </a:r>
                      <a:endParaRPr lang="th-TH" sz="3400" b="1" i="0" u="none" strike="noStrike" dirty="0">
                        <a:solidFill>
                          <a:schemeClr val="bg1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400" b="1" u="none" strike="noStrike" dirty="0">
                          <a:solidFill>
                            <a:schemeClr val="bg1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สุกร</a:t>
                      </a:r>
                      <a:endParaRPr lang="th-TH" sz="3400" b="1" i="0" u="none" strike="noStrike" dirty="0">
                        <a:solidFill>
                          <a:schemeClr val="bg1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400" b="1" u="none" strike="noStrike" dirty="0">
                          <a:solidFill>
                            <a:schemeClr val="bg1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โค - กระบือ</a:t>
                      </a:r>
                      <a:endParaRPr lang="th-TH" sz="3400" b="1" i="0" u="none" strike="noStrike" dirty="0">
                        <a:solidFill>
                          <a:schemeClr val="bg1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400" b="1" u="none" strike="noStrike" dirty="0">
                          <a:solidFill>
                            <a:schemeClr val="bg1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แพะ - แกะ</a:t>
                      </a:r>
                      <a:endParaRPr lang="th-TH" sz="3400" b="1" i="0" u="none" strike="noStrike" dirty="0">
                        <a:solidFill>
                          <a:schemeClr val="bg1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45302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กรุงเทพมหานคร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2 (66.67%)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2 (50%)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6 (85.71%)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0</a:t>
                      </a:r>
                      <a:r>
                        <a:rPr lang="th-TH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 (0</a:t>
                      </a:r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%</a:t>
                      </a:r>
                      <a:r>
                        <a:rPr lang="th-TH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)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10967377"/>
                  </a:ext>
                </a:extLst>
              </a:tr>
              <a:tr h="467416"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ชัยนาท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0</a:t>
                      </a:r>
                      <a:r>
                        <a:rPr lang="th-TH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 (0</a:t>
                      </a:r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%</a:t>
                      </a:r>
                      <a:r>
                        <a:rPr lang="th-TH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)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0</a:t>
                      </a:r>
                      <a:r>
                        <a:rPr lang="th-TH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 (0</a:t>
                      </a:r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%</a:t>
                      </a:r>
                      <a:r>
                        <a:rPr lang="th-TH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)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-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-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1150556"/>
                  </a:ext>
                </a:extLst>
              </a:tr>
              <a:tr h="467416"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นนทบุรี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1 (50%)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-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3 (100%)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GMP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6293364"/>
                  </a:ext>
                </a:extLst>
              </a:tr>
              <a:tr h="467416"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ปทุมธานี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3 (100%)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3 (75%)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1 (8.33%)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-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5661504"/>
                  </a:ext>
                </a:extLst>
              </a:tr>
              <a:tr h="467416"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พระนครศรีอยุธยา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3 (100%)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1 (100%)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ยังไม่ได้รับรายงาน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-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14888095"/>
                  </a:ext>
                </a:extLst>
              </a:tr>
              <a:tr h="467416"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ลพบุรี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4 (66.67%)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6 (54.54%)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3 (75%)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-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0392670"/>
                  </a:ext>
                </a:extLst>
              </a:tr>
              <a:tr h="467416"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สระบุรี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ยังไม่ได้รับรายงาน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6 (75%)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ยังไม่ได้รับรายงาน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-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04954796"/>
                  </a:ext>
                </a:extLst>
              </a:tr>
              <a:tr h="467416"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สิงห์บุรี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-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1 (33.33%)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1 (100%)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-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2812419"/>
                  </a:ext>
                </a:extLst>
              </a:tr>
              <a:tr h="467416"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อ่างทอง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4 (23.53%)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21 (63.64%)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2 (66.67%)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-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10562559"/>
                  </a:ext>
                </a:extLst>
              </a:tr>
            </a:tbl>
          </a:graphicData>
        </a:graphic>
      </p:graphicFrame>
      <p:sp>
        <p:nvSpPr>
          <p:cNvPr id="15" name="สี่เหลี่ยมผืนผ้า: มุมมน 14">
            <a:extLst>
              <a:ext uri="{FF2B5EF4-FFF2-40B4-BE49-F238E27FC236}">
                <a16:creationId xmlns:a16="http://schemas.microsoft.com/office/drawing/2014/main" id="{0323F9DD-9005-4C00-8E01-FAA443CA723C}"/>
              </a:ext>
            </a:extLst>
          </p:cNvPr>
          <p:cNvSpPr/>
          <p:nvPr/>
        </p:nvSpPr>
        <p:spPr>
          <a:xfrm>
            <a:off x="809625" y="438926"/>
            <a:ext cx="7136032" cy="959965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000" dirty="0">
                <a:solidFill>
                  <a:schemeClr val="bg1"/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ผลการตรวจวิเคราะห์</a:t>
            </a:r>
            <a:r>
              <a:rPr lang="th-TH" sz="6000" b="1" dirty="0">
                <a:solidFill>
                  <a:schemeClr val="bg1"/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เชื้อจุลินทรีย์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16" name="สี่เหลี่ยมผืนผ้า: มุมมน 15">
            <a:extLst>
              <a:ext uri="{FF2B5EF4-FFF2-40B4-BE49-F238E27FC236}">
                <a16:creationId xmlns:a16="http://schemas.microsoft.com/office/drawing/2014/main" id="{4C0E1CB6-F4B1-4A05-A872-99D06C23AF8E}"/>
              </a:ext>
            </a:extLst>
          </p:cNvPr>
          <p:cNvSpPr/>
          <p:nvPr/>
        </p:nvSpPr>
        <p:spPr>
          <a:xfrm>
            <a:off x="8072534" y="342869"/>
            <a:ext cx="3571778" cy="115208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000" b="1" dirty="0">
                <a:solidFill>
                  <a:schemeClr val="bg1"/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โรงฆ่าสัตว์ (</a:t>
            </a:r>
            <a:r>
              <a:rPr lang="th-TH" sz="6000" b="1" dirty="0" err="1">
                <a:solidFill>
                  <a:schemeClr val="bg1"/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กฆ</a:t>
            </a:r>
            <a:r>
              <a:rPr lang="th-TH" sz="6000" b="1" dirty="0">
                <a:solidFill>
                  <a:schemeClr val="bg1"/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.1)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46254D-6A39-4C2A-95B4-16CD9622E708}"/>
              </a:ext>
            </a:extLst>
          </p:cNvPr>
          <p:cNvSpPr txBox="1"/>
          <p:nvPr/>
        </p:nvSpPr>
        <p:spPr>
          <a:xfrm>
            <a:off x="919685" y="6243808"/>
            <a:ext cx="4344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latin typeface="4711_AtNoon_Regular" panose="02000000000000000000" pitchFamily="2" charset="0"/>
                <a:cs typeface="4711_AtNoon_Regular" panose="02000000000000000000" pitchFamily="2" charset="0"/>
              </a:rPr>
              <a:t>หมายเหตุ</a:t>
            </a:r>
            <a:r>
              <a:rPr lang="en-US" sz="1600" dirty="0">
                <a:latin typeface="4711_AtNoon_Regular" panose="02000000000000000000" pitchFamily="2" charset="0"/>
                <a:cs typeface="4711_AtNoon_Regular" panose="02000000000000000000" pitchFamily="2" charset="0"/>
              </a:rPr>
              <a:t>: 1.</a:t>
            </a:r>
            <a:r>
              <a:rPr lang="th-TH" sz="1600" dirty="0">
                <a:latin typeface="4711_AtNoon_Regular" panose="02000000000000000000" pitchFamily="2" charset="0"/>
                <a:cs typeface="4711_AtNoon_Regular" panose="02000000000000000000" pitchFamily="2" charset="0"/>
              </a:rPr>
              <a:t>( </a:t>
            </a:r>
            <a:r>
              <a:rPr lang="th-TH" sz="2000" b="1" dirty="0">
                <a:latin typeface="4711_AtNoon_Regular" panose="02000000000000000000" pitchFamily="2" charset="0"/>
                <a:cs typeface="4711_AtNoon_Regular" panose="02000000000000000000" pitchFamily="2" charset="0"/>
              </a:rPr>
              <a:t>-</a:t>
            </a:r>
            <a:r>
              <a:rPr lang="th-TH" sz="1600" dirty="0">
                <a:latin typeface="4711_AtNoon_Regular" panose="02000000000000000000" pitchFamily="2" charset="0"/>
                <a:cs typeface="4711_AtNoon_Regular" panose="02000000000000000000" pitchFamily="2" charset="0"/>
              </a:rPr>
              <a:t> ) คือไม่มีโรงฆ่าสัตว์</a:t>
            </a:r>
            <a:endParaRPr lang="en-US" sz="1600" dirty="0">
              <a:latin typeface="4711_AtNoon_Regular" panose="02000000000000000000" pitchFamily="2" charset="0"/>
              <a:cs typeface="4711_AtNoon_Regular" panose="02000000000000000000" pitchFamily="2" charset="0"/>
            </a:endParaRPr>
          </a:p>
          <a:p>
            <a:r>
              <a:rPr lang="en-US" sz="1600" dirty="0">
                <a:latin typeface="4711_AtNoon_Regular" panose="02000000000000000000" pitchFamily="2" charset="0"/>
                <a:cs typeface="4711_AtNoon_Regular" panose="02000000000000000000" pitchFamily="2" charset="0"/>
              </a:rPr>
              <a:t>       2.</a:t>
            </a:r>
            <a:r>
              <a:rPr lang="th-TH" sz="1600" dirty="0">
                <a:latin typeface="4711_AtNoon_Regular" panose="02000000000000000000" pitchFamily="2" charset="0"/>
                <a:cs typeface="4711_AtNoon_Regular" panose="02000000000000000000" pitchFamily="2" charset="0"/>
              </a:rPr>
              <a:t>ยังไม่ได้รับรายงานคือยังไม่ได้รับรายงานผลการตรวจวิเคราะห์จากห้องปฏิบัติการ</a:t>
            </a:r>
            <a:endParaRPr lang="th-TH" sz="1600" dirty="0">
              <a:solidFill>
                <a:srgbClr val="000000"/>
              </a:solidFill>
              <a:latin typeface="4711_AtNoon_Regular" panose="02000000000000000000" pitchFamily="2" charset="0"/>
              <a:cs typeface="4711_AtNoon_Regular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8503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D206FD5C-091F-463C-8844-084C2621E8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7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8021"/>
            <a:ext cx="12192000" cy="6866021"/>
          </a:xfrm>
          <a:prstGeom prst="rect">
            <a:avLst/>
          </a:prstGeom>
        </p:spPr>
      </p:pic>
      <p:sp>
        <p:nvSpPr>
          <p:cNvPr id="13" name="สามเหลี่ยมมุมฉาก 12">
            <a:extLst>
              <a:ext uri="{FF2B5EF4-FFF2-40B4-BE49-F238E27FC236}">
                <a16:creationId xmlns:a16="http://schemas.microsoft.com/office/drawing/2014/main" id="{7311E649-612A-4918-B016-B70FCD38964C}"/>
              </a:ext>
            </a:extLst>
          </p:cNvPr>
          <p:cNvSpPr/>
          <p:nvPr/>
        </p:nvSpPr>
        <p:spPr>
          <a:xfrm rot="10800000" flipV="1">
            <a:off x="-314327" y="-85725"/>
            <a:ext cx="12668251" cy="7096253"/>
          </a:xfrm>
          <a:prstGeom prst="rtTriangle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Table 3">
            <a:extLst>
              <a:ext uri="{FF2B5EF4-FFF2-40B4-BE49-F238E27FC236}">
                <a16:creationId xmlns:a16="http://schemas.microsoft.com/office/drawing/2014/main" id="{67D9E8F7-CC90-4C38-8AF3-7623BF3DA1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0547008"/>
              </p:ext>
            </p:extLst>
          </p:nvPr>
        </p:nvGraphicFramePr>
        <p:xfrm>
          <a:off x="733377" y="1584303"/>
          <a:ext cx="10715674" cy="47116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10658">
                  <a:extLst>
                    <a:ext uri="{9D8B030D-6E8A-4147-A177-3AD203B41FA5}">
                      <a16:colId xmlns:a16="http://schemas.microsoft.com/office/drawing/2014/main" val="1578787770"/>
                    </a:ext>
                  </a:extLst>
                </a:gridCol>
                <a:gridCol w="2297082">
                  <a:extLst>
                    <a:ext uri="{9D8B030D-6E8A-4147-A177-3AD203B41FA5}">
                      <a16:colId xmlns:a16="http://schemas.microsoft.com/office/drawing/2014/main" val="3945314334"/>
                    </a:ext>
                  </a:extLst>
                </a:gridCol>
                <a:gridCol w="1987263">
                  <a:extLst>
                    <a:ext uri="{9D8B030D-6E8A-4147-A177-3AD203B41FA5}">
                      <a16:colId xmlns:a16="http://schemas.microsoft.com/office/drawing/2014/main" val="1398031602"/>
                    </a:ext>
                  </a:extLst>
                </a:gridCol>
                <a:gridCol w="2223997">
                  <a:extLst>
                    <a:ext uri="{9D8B030D-6E8A-4147-A177-3AD203B41FA5}">
                      <a16:colId xmlns:a16="http://schemas.microsoft.com/office/drawing/2014/main" val="1829736970"/>
                    </a:ext>
                  </a:extLst>
                </a:gridCol>
                <a:gridCol w="1896674">
                  <a:extLst>
                    <a:ext uri="{9D8B030D-6E8A-4147-A177-3AD203B41FA5}">
                      <a16:colId xmlns:a16="http://schemas.microsoft.com/office/drawing/2014/main" val="3773399370"/>
                    </a:ext>
                  </a:extLst>
                </a:gridCol>
              </a:tblGrid>
              <a:tr h="536055">
                <a:tc>
                  <a:txBody>
                    <a:bodyPr/>
                    <a:lstStyle/>
                    <a:p>
                      <a:pPr algn="ctr" fontAlgn="b"/>
                      <a:r>
                        <a:rPr lang="th-TH" sz="3400" b="1" u="none" strike="noStrike" dirty="0">
                          <a:solidFill>
                            <a:schemeClr val="bg1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จังหวัด</a:t>
                      </a:r>
                      <a:endParaRPr lang="th-TH" sz="3400" b="1" i="0" u="none" strike="noStrike" dirty="0">
                        <a:solidFill>
                          <a:schemeClr val="bg1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400" b="1" u="none" strike="noStrike" dirty="0">
                          <a:solidFill>
                            <a:schemeClr val="bg1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สัตว์ปีก</a:t>
                      </a:r>
                      <a:endParaRPr lang="th-TH" sz="3400" b="1" i="0" u="none" strike="noStrike" dirty="0">
                        <a:solidFill>
                          <a:schemeClr val="bg1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400" b="1" u="none" strike="noStrike" dirty="0">
                          <a:solidFill>
                            <a:schemeClr val="bg1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สุกร</a:t>
                      </a:r>
                      <a:endParaRPr lang="th-TH" sz="3400" b="1" i="0" u="none" strike="noStrike" dirty="0">
                        <a:solidFill>
                          <a:schemeClr val="bg1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400" b="1" u="none" strike="noStrike" dirty="0">
                          <a:solidFill>
                            <a:schemeClr val="bg1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โค - กระบือ</a:t>
                      </a:r>
                      <a:endParaRPr lang="th-TH" sz="3400" b="1" i="0" u="none" strike="noStrike" dirty="0">
                        <a:solidFill>
                          <a:schemeClr val="bg1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400" b="1" u="none" strike="noStrike" dirty="0">
                          <a:solidFill>
                            <a:schemeClr val="bg1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แพะ - แกะ</a:t>
                      </a:r>
                      <a:endParaRPr lang="th-TH" sz="3400" b="1" i="0" u="none" strike="noStrike" dirty="0">
                        <a:solidFill>
                          <a:schemeClr val="bg1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45302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กรุงเทพมหานคร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-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-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1 (100%)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-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10967377"/>
                  </a:ext>
                </a:extLst>
              </a:tr>
              <a:tr h="467416"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ชัยนาท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-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-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-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-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1150556"/>
                  </a:ext>
                </a:extLst>
              </a:tr>
              <a:tr h="467416"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นนทบุรี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-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-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-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1 (100%)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6293364"/>
                  </a:ext>
                </a:extLst>
              </a:tr>
              <a:tr h="467416"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ปทุมธานี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1 (100%)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-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1 (100%)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-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5661504"/>
                  </a:ext>
                </a:extLst>
              </a:tr>
              <a:tr h="467416"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พระนครศรีอยุธยา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-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-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2 (100%)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-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14888095"/>
                  </a:ext>
                </a:extLst>
              </a:tr>
              <a:tr h="467416"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ลพบุรี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-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-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-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-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0392670"/>
                  </a:ext>
                </a:extLst>
              </a:tr>
              <a:tr h="467416"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สระบุรี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-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u="none" strike="noStrike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ยังไม่ได้รับรายงาน</a:t>
                      </a:r>
                      <a:endParaRPr lang="th-TH" sz="2800" b="0" i="0" u="none" strike="noStrike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ยังไม่ได้รับรายงาน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-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04954796"/>
                  </a:ext>
                </a:extLst>
              </a:tr>
              <a:tr h="467416"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สิงห์บุรี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-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-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1 (100%)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-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2812419"/>
                  </a:ext>
                </a:extLst>
              </a:tr>
              <a:tr h="467416"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อ่างทอง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-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-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1 (100%)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-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10562559"/>
                  </a:ext>
                </a:extLst>
              </a:tr>
            </a:tbl>
          </a:graphicData>
        </a:graphic>
      </p:graphicFrame>
      <p:sp>
        <p:nvSpPr>
          <p:cNvPr id="11" name="สี่เหลี่ยมผืนผ้า: มุมมน 10">
            <a:extLst>
              <a:ext uri="{FF2B5EF4-FFF2-40B4-BE49-F238E27FC236}">
                <a16:creationId xmlns:a16="http://schemas.microsoft.com/office/drawing/2014/main" id="{70148122-490E-46F3-BDC2-0E901CB46D49}"/>
              </a:ext>
            </a:extLst>
          </p:cNvPr>
          <p:cNvSpPr/>
          <p:nvPr/>
        </p:nvSpPr>
        <p:spPr>
          <a:xfrm>
            <a:off x="733377" y="431123"/>
            <a:ext cx="7559235" cy="95996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000" dirty="0">
                <a:solidFill>
                  <a:schemeClr val="accent6">
                    <a:lumMod val="50000"/>
                  </a:schemeClr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ผลการตรวจวิเคราะห์</a:t>
            </a:r>
            <a:r>
              <a:rPr lang="th-TH" sz="6000" b="1" dirty="0">
                <a:solidFill>
                  <a:schemeClr val="accent6">
                    <a:lumMod val="50000"/>
                  </a:schemeClr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ยาปฏิชีวนะตกค้าง</a:t>
            </a:r>
            <a:endParaRPr lang="en-US" sz="6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กล่องข้อความ 14">
            <a:extLst>
              <a:ext uri="{FF2B5EF4-FFF2-40B4-BE49-F238E27FC236}">
                <a16:creationId xmlns:a16="http://schemas.microsoft.com/office/drawing/2014/main" id="{202B1924-B84B-4143-A7BA-70527FCAB63C}"/>
              </a:ext>
            </a:extLst>
          </p:cNvPr>
          <p:cNvSpPr txBox="1"/>
          <p:nvPr/>
        </p:nvSpPr>
        <p:spPr>
          <a:xfrm>
            <a:off x="10016403" y="6474640"/>
            <a:ext cx="2175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dirty="0">
                <a:latin typeface="4711_AtNoon_Regular" panose="02000000000000000000" pitchFamily="2" charset="0"/>
                <a:cs typeface="4711_AtNoon_Regular" panose="02000000000000000000" pitchFamily="2" charset="0"/>
              </a:rPr>
              <a:t>*ข้อมูล ณ วันที่ 19 กันยายน 2563</a:t>
            </a:r>
            <a:endParaRPr lang="en-US" dirty="0">
              <a:latin typeface="4711_AtNoon_Regular" panose="02000000000000000000" pitchFamily="2" charset="0"/>
              <a:cs typeface="4711_AtNoon_Regular" panose="02000000000000000000" pitchFamily="2" charset="0"/>
            </a:endParaRPr>
          </a:p>
        </p:txBody>
      </p:sp>
      <p:sp>
        <p:nvSpPr>
          <p:cNvPr id="9" name="สี่เหลี่ยมผืนผ้า: มุมมน 8">
            <a:extLst>
              <a:ext uri="{FF2B5EF4-FFF2-40B4-BE49-F238E27FC236}">
                <a16:creationId xmlns:a16="http://schemas.microsoft.com/office/drawing/2014/main" id="{4808B8D4-A20D-4746-BEB4-F88A15A94306}"/>
              </a:ext>
            </a:extLst>
          </p:cNvPr>
          <p:cNvSpPr/>
          <p:nvPr/>
        </p:nvSpPr>
        <p:spPr>
          <a:xfrm>
            <a:off x="8456417" y="342869"/>
            <a:ext cx="3326008" cy="115208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000" b="1" dirty="0">
                <a:solidFill>
                  <a:schemeClr val="bg1"/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โรงฆ่าสัตว์ </a:t>
            </a:r>
            <a:r>
              <a:rPr lang="en-US" sz="6000" b="1" dirty="0">
                <a:solidFill>
                  <a:schemeClr val="bg1"/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GMP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321211-84B4-4A7E-9319-FC8888340BEB}"/>
              </a:ext>
            </a:extLst>
          </p:cNvPr>
          <p:cNvSpPr txBox="1"/>
          <p:nvPr/>
        </p:nvSpPr>
        <p:spPr>
          <a:xfrm>
            <a:off x="919685" y="6243808"/>
            <a:ext cx="4344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latin typeface="4711_AtNoon_Regular" panose="02000000000000000000" pitchFamily="2" charset="0"/>
                <a:cs typeface="4711_AtNoon_Regular" panose="02000000000000000000" pitchFamily="2" charset="0"/>
              </a:rPr>
              <a:t>หมายเหตุ</a:t>
            </a:r>
            <a:r>
              <a:rPr lang="en-US" sz="1600" dirty="0">
                <a:latin typeface="4711_AtNoon_Regular" panose="02000000000000000000" pitchFamily="2" charset="0"/>
                <a:cs typeface="4711_AtNoon_Regular" panose="02000000000000000000" pitchFamily="2" charset="0"/>
              </a:rPr>
              <a:t>: 1.</a:t>
            </a:r>
            <a:r>
              <a:rPr lang="th-TH" sz="1600" dirty="0">
                <a:latin typeface="4711_AtNoon_Regular" panose="02000000000000000000" pitchFamily="2" charset="0"/>
                <a:cs typeface="4711_AtNoon_Regular" panose="02000000000000000000" pitchFamily="2" charset="0"/>
              </a:rPr>
              <a:t>( </a:t>
            </a:r>
            <a:r>
              <a:rPr lang="th-TH" sz="2000" b="1" dirty="0">
                <a:latin typeface="4711_AtNoon_Regular" panose="02000000000000000000" pitchFamily="2" charset="0"/>
                <a:cs typeface="4711_AtNoon_Regular" panose="02000000000000000000" pitchFamily="2" charset="0"/>
              </a:rPr>
              <a:t>-</a:t>
            </a:r>
            <a:r>
              <a:rPr lang="th-TH" sz="1600" dirty="0">
                <a:latin typeface="4711_AtNoon_Regular" panose="02000000000000000000" pitchFamily="2" charset="0"/>
                <a:cs typeface="4711_AtNoon_Regular" panose="02000000000000000000" pitchFamily="2" charset="0"/>
              </a:rPr>
              <a:t> ) คือไม่มีโรงฆ่าสัตว์</a:t>
            </a:r>
            <a:r>
              <a:rPr lang="en-US" sz="1600" dirty="0">
                <a:latin typeface="4711_AtNoon_Regular" panose="02000000000000000000" pitchFamily="2" charset="0"/>
                <a:cs typeface="4711_AtNoon_Regular" panose="02000000000000000000" pitchFamily="2" charset="0"/>
              </a:rPr>
              <a:t> GMP</a:t>
            </a:r>
          </a:p>
          <a:p>
            <a:r>
              <a:rPr lang="en-US" sz="1600" dirty="0">
                <a:latin typeface="4711_AtNoon_Regular" panose="02000000000000000000" pitchFamily="2" charset="0"/>
                <a:cs typeface="4711_AtNoon_Regular" panose="02000000000000000000" pitchFamily="2" charset="0"/>
              </a:rPr>
              <a:t>       2.</a:t>
            </a:r>
            <a:r>
              <a:rPr lang="th-TH" sz="1600" dirty="0">
                <a:latin typeface="4711_AtNoon_Regular" panose="02000000000000000000" pitchFamily="2" charset="0"/>
                <a:cs typeface="4711_AtNoon_Regular" panose="02000000000000000000" pitchFamily="2" charset="0"/>
              </a:rPr>
              <a:t>ยังไม่ได้รับรายงานคือยังไม่ได้รับรายงานผลการตรวจวิเคราะห์จากห้องปฏิบัติการ</a:t>
            </a:r>
            <a:endParaRPr lang="th-TH" sz="1600" dirty="0">
              <a:solidFill>
                <a:srgbClr val="000000"/>
              </a:solidFill>
              <a:latin typeface="4711_AtNoon_Regular" panose="02000000000000000000" pitchFamily="2" charset="0"/>
              <a:cs typeface="4711_AtNoon_Regular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0608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2BB6E9C0-288A-41B4-AB84-24AB0455B4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7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8021"/>
            <a:ext cx="12192000" cy="6866021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4" name="สามเหลี่ยมมุมฉาก 13">
            <a:extLst>
              <a:ext uri="{FF2B5EF4-FFF2-40B4-BE49-F238E27FC236}">
                <a16:creationId xmlns:a16="http://schemas.microsoft.com/office/drawing/2014/main" id="{402695B0-B638-4333-8CE4-46652A2D81E2}"/>
              </a:ext>
            </a:extLst>
          </p:cNvPr>
          <p:cNvSpPr/>
          <p:nvPr/>
        </p:nvSpPr>
        <p:spPr>
          <a:xfrm rot="10800000" flipV="1">
            <a:off x="-314327" y="-85725"/>
            <a:ext cx="12668251" cy="7096253"/>
          </a:xfrm>
          <a:prstGeom prst="rtTriangle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Table 3">
            <a:extLst>
              <a:ext uri="{FF2B5EF4-FFF2-40B4-BE49-F238E27FC236}">
                <a16:creationId xmlns:a16="http://schemas.microsoft.com/office/drawing/2014/main" id="{FEFF2104-8F90-4A58-8598-3BA4A02EEA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1762547"/>
              </p:ext>
            </p:extLst>
          </p:nvPr>
        </p:nvGraphicFramePr>
        <p:xfrm>
          <a:off x="733377" y="1584303"/>
          <a:ext cx="10715674" cy="47116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10658">
                  <a:extLst>
                    <a:ext uri="{9D8B030D-6E8A-4147-A177-3AD203B41FA5}">
                      <a16:colId xmlns:a16="http://schemas.microsoft.com/office/drawing/2014/main" val="1578787770"/>
                    </a:ext>
                  </a:extLst>
                </a:gridCol>
                <a:gridCol w="2297082">
                  <a:extLst>
                    <a:ext uri="{9D8B030D-6E8A-4147-A177-3AD203B41FA5}">
                      <a16:colId xmlns:a16="http://schemas.microsoft.com/office/drawing/2014/main" val="3945314334"/>
                    </a:ext>
                  </a:extLst>
                </a:gridCol>
                <a:gridCol w="1987263">
                  <a:extLst>
                    <a:ext uri="{9D8B030D-6E8A-4147-A177-3AD203B41FA5}">
                      <a16:colId xmlns:a16="http://schemas.microsoft.com/office/drawing/2014/main" val="1398031602"/>
                    </a:ext>
                  </a:extLst>
                </a:gridCol>
                <a:gridCol w="2223997">
                  <a:extLst>
                    <a:ext uri="{9D8B030D-6E8A-4147-A177-3AD203B41FA5}">
                      <a16:colId xmlns:a16="http://schemas.microsoft.com/office/drawing/2014/main" val="1829736970"/>
                    </a:ext>
                  </a:extLst>
                </a:gridCol>
                <a:gridCol w="1896674">
                  <a:extLst>
                    <a:ext uri="{9D8B030D-6E8A-4147-A177-3AD203B41FA5}">
                      <a16:colId xmlns:a16="http://schemas.microsoft.com/office/drawing/2014/main" val="3773399370"/>
                    </a:ext>
                  </a:extLst>
                </a:gridCol>
              </a:tblGrid>
              <a:tr h="536055">
                <a:tc>
                  <a:txBody>
                    <a:bodyPr/>
                    <a:lstStyle/>
                    <a:p>
                      <a:pPr algn="ctr" fontAlgn="b"/>
                      <a:r>
                        <a:rPr lang="th-TH" sz="3400" b="1" u="none" strike="noStrike" dirty="0">
                          <a:solidFill>
                            <a:schemeClr val="bg1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จังหวัด</a:t>
                      </a:r>
                      <a:endParaRPr lang="th-TH" sz="3400" b="1" i="0" u="none" strike="noStrike" dirty="0">
                        <a:solidFill>
                          <a:schemeClr val="bg1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400" b="1" u="none" strike="noStrike" dirty="0">
                          <a:solidFill>
                            <a:schemeClr val="bg1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สัตว์ปีก</a:t>
                      </a:r>
                      <a:endParaRPr lang="th-TH" sz="3400" b="1" i="0" u="none" strike="noStrike" dirty="0">
                        <a:solidFill>
                          <a:schemeClr val="bg1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400" b="1" u="none" strike="noStrike" dirty="0">
                          <a:solidFill>
                            <a:schemeClr val="bg1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สุกร</a:t>
                      </a:r>
                      <a:endParaRPr lang="th-TH" sz="3400" b="1" i="0" u="none" strike="noStrike" dirty="0">
                        <a:solidFill>
                          <a:schemeClr val="bg1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400" b="1" u="none" strike="noStrike" dirty="0">
                          <a:solidFill>
                            <a:schemeClr val="bg1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โค - กระบือ</a:t>
                      </a:r>
                      <a:endParaRPr lang="th-TH" sz="3400" b="1" i="0" u="none" strike="noStrike" dirty="0">
                        <a:solidFill>
                          <a:schemeClr val="bg1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400" b="1" u="none" strike="noStrike" dirty="0">
                          <a:solidFill>
                            <a:schemeClr val="bg1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แพะ - แกะ</a:t>
                      </a:r>
                      <a:endParaRPr lang="th-TH" sz="3400" b="1" i="0" u="none" strike="noStrike" dirty="0">
                        <a:solidFill>
                          <a:schemeClr val="bg1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45302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กรุงเทพมหานคร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-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-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1 (100%)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-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10967377"/>
                  </a:ext>
                </a:extLst>
              </a:tr>
              <a:tr h="467416"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ชัยนาท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-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-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-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-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1150556"/>
                  </a:ext>
                </a:extLst>
              </a:tr>
              <a:tr h="467416"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นนทบุรี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-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-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-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1 (100%)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6293364"/>
                  </a:ext>
                </a:extLst>
              </a:tr>
              <a:tr h="467416"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ปทุมธานี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0</a:t>
                      </a:r>
                      <a:r>
                        <a:rPr lang="th-TH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 (0</a:t>
                      </a:r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%</a:t>
                      </a:r>
                      <a:r>
                        <a:rPr lang="th-TH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)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-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1 (100%)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-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5661504"/>
                  </a:ext>
                </a:extLst>
              </a:tr>
              <a:tr h="467416"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พระนครศรีอยุธยา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-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-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2 (100%)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-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14888095"/>
                  </a:ext>
                </a:extLst>
              </a:tr>
              <a:tr h="467416"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ลพบุรี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-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-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-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-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0392670"/>
                  </a:ext>
                </a:extLst>
              </a:tr>
              <a:tr h="467416"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สระบุรี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-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ยังไม่ได้รับรายงาน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ยังไม่ได้รับรายงาน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-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04954796"/>
                  </a:ext>
                </a:extLst>
              </a:tr>
              <a:tr h="467416"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สิงห์บุรี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-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-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1 (100%)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-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2812419"/>
                  </a:ext>
                </a:extLst>
              </a:tr>
              <a:tr h="467416"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อ่างทอง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-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-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1 (100%)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-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10562559"/>
                  </a:ext>
                </a:extLst>
              </a:tr>
            </a:tbl>
          </a:graphicData>
        </a:graphic>
      </p:graphicFrame>
      <p:sp>
        <p:nvSpPr>
          <p:cNvPr id="15" name="กล่องข้อความ 14">
            <a:extLst>
              <a:ext uri="{FF2B5EF4-FFF2-40B4-BE49-F238E27FC236}">
                <a16:creationId xmlns:a16="http://schemas.microsoft.com/office/drawing/2014/main" id="{5251D046-3ADD-4CCD-B861-30FFA598F390}"/>
              </a:ext>
            </a:extLst>
          </p:cNvPr>
          <p:cNvSpPr txBox="1"/>
          <p:nvPr/>
        </p:nvSpPr>
        <p:spPr>
          <a:xfrm>
            <a:off x="10016403" y="6474640"/>
            <a:ext cx="2175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dirty="0">
                <a:latin typeface="4711_AtNoon_Regular" panose="02000000000000000000" pitchFamily="2" charset="0"/>
                <a:cs typeface="4711_AtNoon_Regular" panose="02000000000000000000" pitchFamily="2" charset="0"/>
              </a:rPr>
              <a:t>*ข้อมูล ณ วันที่ 19 กันยายน 2563</a:t>
            </a:r>
            <a:endParaRPr lang="en-US" dirty="0">
              <a:latin typeface="4711_AtNoon_Regular" panose="02000000000000000000" pitchFamily="2" charset="0"/>
              <a:cs typeface="4711_AtNoon_Regular" panose="02000000000000000000" pitchFamily="2" charset="0"/>
            </a:endParaRPr>
          </a:p>
        </p:txBody>
      </p:sp>
      <p:sp>
        <p:nvSpPr>
          <p:cNvPr id="17" name="สี่เหลี่ยมผืนผ้า: มุมมน 16">
            <a:extLst>
              <a:ext uri="{FF2B5EF4-FFF2-40B4-BE49-F238E27FC236}">
                <a16:creationId xmlns:a16="http://schemas.microsoft.com/office/drawing/2014/main" id="{C52D93AD-75C5-43F9-8840-03DAEF0F869A}"/>
              </a:ext>
            </a:extLst>
          </p:cNvPr>
          <p:cNvSpPr/>
          <p:nvPr/>
        </p:nvSpPr>
        <p:spPr>
          <a:xfrm>
            <a:off x="733377" y="431123"/>
            <a:ext cx="7559235" cy="95996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000" dirty="0">
                <a:solidFill>
                  <a:schemeClr val="accent6">
                    <a:lumMod val="50000"/>
                  </a:schemeClr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ผลการตรวจวิเคราะห์</a:t>
            </a:r>
            <a:r>
              <a:rPr lang="th-TH" sz="6000" b="1" dirty="0">
                <a:solidFill>
                  <a:schemeClr val="accent6">
                    <a:lumMod val="50000"/>
                  </a:schemeClr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เชื้อจุลินทรีย์</a:t>
            </a:r>
            <a:endParaRPr lang="en-US" sz="6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8" name="สี่เหลี่ยมผืนผ้า: มุมมน 17">
            <a:extLst>
              <a:ext uri="{FF2B5EF4-FFF2-40B4-BE49-F238E27FC236}">
                <a16:creationId xmlns:a16="http://schemas.microsoft.com/office/drawing/2014/main" id="{D44BADB0-220A-49BB-B788-49A8E14F1B7C}"/>
              </a:ext>
            </a:extLst>
          </p:cNvPr>
          <p:cNvSpPr/>
          <p:nvPr/>
        </p:nvSpPr>
        <p:spPr>
          <a:xfrm>
            <a:off x="8456417" y="342869"/>
            <a:ext cx="3326008" cy="115208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000" b="1" dirty="0">
                <a:solidFill>
                  <a:schemeClr val="bg1"/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โรงฆ่าสัตว์ </a:t>
            </a:r>
            <a:r>
              <a:rPr lang="en-US" sz="6000" b="1" dirty="0">
                <a:solidFill>
                  <a:schemeClr val="bg1"/>
                </a:solidFill>
                <a:latin typeface="4711_AtNoon_Regular" panose="02000000000000000000" pitchFamily="2" charset="0"/>
                <a:cs typeface="4711_AtNoon_Regular" panose="02000000000000000000" pitchFamily="2" charset="0"/>
              </a:rPr>
              <a:t>GMP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D8F27A-F6DC-45BE-9181-F81F3A4E081F}"/>
              </a:ext>
            </a:extLst>
          </p:cNvPr>
          <p:cNvSpPr txBox="1"/>
          <p:nvPr/>
        </p:nvSpPr>
        <p:spPr>
          <a:xfrm>
            <a:off x="919685" y="6243808"/>
            <a:ext cx="4344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latin typeface="4711_AtNoon_Regular" panose="02000000000000000000" pitchFamily="2" charset="0"/>
                <a:cs typeface="4711_AtNoon_Regular" panose="02000000000000000000" pitchFamily="2" charset="0"/>
              </a:rPr>
              <a:t>หมายเหตุ</a:t>
            </a:r>
            <a:r>
              <a:rPr lang="en-US" sz="1600" dirty="0">
                <a:latin typeface="4711_AtNoon_Regular" panose="02000000000000000000" pitchFamily="2" charset="0"/>
                <a:cs typeface="4711_AtNoon_Regular" panose="02000000000000000000" pitchFamily="2" charset="0"/>
              </a:rPr>
              <a:t>: 1.</a:t>
            </a:r>
            <a:r>
              <a:rPr lang="th-TH" sz="1600" dirty="0">
                <a:latin typeface="4711_AtNoon_Regular" panose="02000000000000000000" pitchFamily="2" charset="0"/>
                <a:cs typeface="4711_AtNoon_Regular" panose="02000000000000000000" pitchFamily="2" charset="0"/>
              </a:rPr>
              <a:t>( </a:t>
            </a:r>
            <a:r>
              <a:rPr lang="th-TH" sz="2000" b="1" dirty="0">
                <a:latin typeface="4711_AtNoon_Regular" panose="02000000000000000000" pitchFamily="2" charset="0"/>
                <a:cs typeface="4711_AtNoon_Regular" panose="02000000000000000000" pitchFamily="2" charset="0"/>
              </a:rPr>
              <a:t>-</a:t>
            </a:r>
            <a:r>
              <a:rPr lang="th-TH" sz="1600" dirty="0">
                <a:latin typeface="4711_AtNoon_Regular" panose="02000000000000000000" pitchFamily="2" charset="0"/>
                <a:cs typeface="4711_AtNoon_Regular" panose="02000000000000000000" pitchFamily="2" charset="0"/>
              </a:rPr>
              <a:t> ) คือไม่มีโรงฆ่าสัตว์ </a:t>
            </a:r>
            <a:r>
              <a:rPr lang="en-US" sz="1600" dirty="0">
                <a:latin typeface="4711_AtNoon_Regular" panose="02000000000000000000" pitchFamily="2" charset="0"/>
                <a:cs typeface="4711_AtNoon_Regular" panose="02000000000000000000" pitchFamily="2" charset="0"/>
              </a:rPr>
              <a:t>GMP</a:t>
            </a:r>
          </a:p>
          <a:p>
            <a:r>
              <a:rPr lang="en-US" sz="1600" dirty="0">
                <a:latin typeface="4711_AtNoon_Regular" panose="02000000000000000000" pitchFamily="2" charset="0"/>
                <a:cs typeface="4711_AtNoon_Regular" panose="02000000000000000000" pitchFamily="2" charset="0"/>
              </a:rPr>
              <a:t>       2.</a:t>
            </a:r>
            <a:r>
              <a:rPr lang="th-TH" sz="1600" dirty="0">
                <a:latin typeface="4711_AtNoon_Regular" panose="02000000000000000000" pitchFamily="2" charset="0"/>
                <a:cs typeface="4711_AtNoon_Regular" panose="02000000000000000000" pitchFamily="2" charset="0"/>
              </a:rPr>
              <a:t>ยังไม่ได้รับรายงานคือยังไม่ได้รับรายงานผลการตรวจวิเคราะห์จากห้องปฏิบัติการ</a:t>
            </a:r>
            <a:endParaRPr lang="th-TH" sz="1600" dirty="0">
              <a:solidFill>
                <a:srgbClr val="000000"/>
              </a:solidFill>
              <a:latin typeface="4711_AtNoon_Regular" panose="02000000000000000000" pitchFamily="2" charset="0"/>
              <a:cs typeface="4711_AtNoon_Regular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6779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0A185D8B-B266-460F-A0BE-F754AB34C6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2192000" cy="6859563"/>
          </a:xfrm>
          <a:prstGeom prst="rect">
            <a:avLst/>
          </a:prstGeom>
        </p:spPr>
      </p:pic>
      <p:sp>
        <p:nvSpPr>
          <p:cNvPr id="15" name="สี่เหลี่ยมผืนผ้า: มุมมน 14">
            <a:extLst>
              <a:ext uri="{FF2B5EF4-FFF2-40B4-BE49-F238E27FC236}">
                <a16:creationId xmlns:a16="http://schemas.microsoft.com/office/drawing/2014/main" id="{570872D8-A652-4685-A435-CB8D9A9676C5}"/>
              </a:ext>
            </a:extLst>
          </p:cNvPr>
          <p:cNvSpPr/>
          <p:nvPr/>
        </p:nvSpPr>
        <p:spPr>
          <a:xfrm>
            <a:off x="495300" y="275560"/>
            <a:ext cx="7353300" cy="1263375"/>
          </a:xfrm>
          <a:prstGeom prst="roundRect">
            <a:avLst/>
          </a:prstGeom>
          <a:solidFill>
            <a:srgbClr val="056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711_AtNoon_Regular" panose="02000000000000000000" pitchFamily="2" charset="0"/>
                <a:cs typeface="4711_AtNoon_Regular" panose="02000000000000000000" pitchFamily="2" charset="0"/>
              </a:rPr>
              <a:t>ผลการตรวจวิเคราะห์</a:t>
            </a:r>
            <a:r>
              <a:rPr lang="th-TH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711_AtNoon_Regular" panose="02000000000000000000" pitchFamily="2" charset="0"/>
                <a:cs typeface="4711_AtNoon_Regular" panose="02000000000000000000" pitchFamily="2" charset="0"/>
              </a:rPr>
              <a:t>ยาปฏิชีวนะตกค้าง</a:t>
            </a:r>
            <a:endParaRPr lang="en-US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สามเหลี่ยมมุมฉาก 15">
            <a:extLst>
              <a:ext uri="{FF2B5EF4-FFF2-40B4-BE49-F238E27FC236}">
                <a16:creationId xmlns:a16="http://schemas.microsoft.com/office/drawing/2014/main" id="{CFF54024-4424-468A-89B5-98FCF987A537}"/>
              </a:ext>
            </a:extLst>
          </p:cNvPr>
          <p:cNvSpPr/>
          <p:nvPr/>
        </p:nvSpPr>
        <p:spPr>
          <a:xfrm rot="10800000" flipV="1">
            <a:off x="-476252" y="1"/>
            <a:ext cx="12668251" cy="6877510"/>
          </a:xfrm>
          <a:prstGeom prst="rtTriangle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สี่เหลี่ยมผืนผ้า: มุมมน 10">
            <a:extLst>
              <a:ext uri="{FF2B5EF4-FFF2-40B4-BE49-F238E27FC236}">
                <a16:creationId xmlns:a16="http://schemas.microsoft.com/office/drawing/2014/main" id="{77D404BB-9BA8-4E04-A122-3BD6FAC1AC72}"/>
              </a:ext>
            </a:extLst>
          </p:cNvPr>
          <p:cNvSpPr/>
          <p:nvPr/>
        </p:nvSpPr>
        <p:spPr>
          <a:xfrm>
            <a:off x="8030479" y="123855"/>
            <a:ext cx="3666221" cy="1566786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711_AtNoon_Regular" panose="02000000000000000000" pitchFamily="2" charset="0"/>
                <a:cs typeface="4711_AtNoon_Regular" panose="02000000000000000000" pitchFamily="2" charset="0"/>
              </a:rPr>
              <a:t>สถานที่จำหน่ายเนื้อสัตว์</a:t>
            </a:r>
          </a:p>
          <a:p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711_AtNoon_Regular" panose="02000000000000000000" pitchFamily="2" charset="0"/>
                <a:cs typeface="4711_AtNoon_Regular" panose="02000000000000000000" pitchFamily="2" charset="0"/>
              </a:rPr>
              <a:t> </a:t>
            </a:r>
            <a:r>
              <a:rPr lang="th-TH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711_AtNoon_Regular" panose="02000000000000000000" pitchFamily="2" charset="0"/>
                <a:cs typeface="4711_AtNoon_Regular" panose="02000000000000000000" pitchFamily="2" charset="0"/>
              </a:rPr>
              <a:t>(ปศุสัตว์ 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711_AtNoon_Regular" panose="02000000000000000000" pitchFamily="2" charset="0"/>
                <a:cs typeface="4711_AtNoon_Regular" panose="02000000000000000000" pitchFamily="2" charset="0"/>
              </a:rPr>
              <a:t>OK</a:t>
            </a:r>
            <a:r>
              <a:rPr lang="th-TH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711_AtNoon_Regular" panose="02000000000000000000" pitchFamily="2" charset="0"/>
                <a:cs typeface="4711_AtNoon_Regular" panose="02000000000000000000" pitchFamily="2" charset="0"/>
              </a:rPr>
              <a:t>)</a:t>
            </a: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4711_AtNoon_Regular" panose="02000000000000000000" pitchFamily="2" charset="0"/>
              <a:cs typeface="4711_AtNoon_Regular" panose="02000000000000000000" pitchFamily="2" charset="0"/>
            </a:endParaRPr>
          </a:p>
        </p:txBody>
      </p:sp>
      <p:graphicFrame>
        <p:nvGraphicFramePr>
          <p:cNvPr id="14" name="Table 3">
            <a:extLst>
              <a:ext uri="{FF2B5EF4-FFF2-40B4-BE49-F238E27FC236}">
                <a16:creationId xmlns:a16="http://schemas.microsoft.com/office/drawing/2014/main" id="{93540172-EADC-4D76-ADBA-2A1795F12A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4288171"/>
              </p:ext>
            </p:extLst>
          </p:nvPr>
        </p:nvGraphicFramePr>
        <p:xfrm>
          <a:off x="495300" y="1814497"/>
          <a:ext cx="10820697" cy="47137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33305">
                  <a:extLst>
                    <a:ext uri="{9D8B030D-6E8A-4147-A177-3AD203B41FA5}">
                      <a16:colId xmlns:a16="http://schemas.microsoft.com/office/drawing/2014/main" val="1578787770"/>
                    </a:ext>
                  </a:extLst>
                </a:gridCol>
                <a:gridCol w="2319595">
                  <a:extLst>
                    <a:ext uri="{9D8B030D-6E8A-4147-A177-3AD203B41FA5}">
                      <a16:colId xmlns:a16="http://schemas.microsoft.com/office/drawing/2014/main" val="3945314334"/>
                    </a:ext>
                  </a:extLst>
                </a:gridCol>
                <a:gridCol w="2006740">
                  <a:extLst>
                    <a:ext uri="{9D8B030D-6E8A-4147-A177-3AD203B41FA5}">
                      <a16:colId xmlns:a16="http://schemas.microsoft.com/office/drawing/2014/main" val="1398031602"/>
                    </a:ext>
                  </a:extLst>
                </a:gridCol>
                <a:gridCol w="2245794">
                  <a:extLst>
                    <a:ext uri="{9D8B030D-6E8A-4147-A177-3AD203B41FA5}">
                      <a16:colId xmlns:a16="http://schemas.microsoft.com/office/drawing/2014/main" val="1829736970"/>
                    </a:ext>
                  </a:extLst>
                </a:gridCol>
                <a:gridCol w="1915263">
                  <a:extLst>
                    <a:ext uri="{9D8B030D-6E8A-4147-A177-3AD203B41FA5}">
                      <a16:colId xmlns:a16="http://schemas.microsoft.com/office/drawing/2014/main" val="3773399370"/>
                    </a:ext>
                  </a:extLst>
                </a:gridCol>
              </a:tblGrid>
              <a:tr h="538178">
                <a:tc>
                  <a:txBody>
                    <a:bodyPr/>
                    <a:lstStyle/>
                    <a:p>
                      <a:pPr algn="ctr" fontAlgn="b"/>
                      <a:r>
                        <a:rPr lang="th-TH" sz="3400" b="1" u="none" strike="noStrike" dirty="0">
                          <a:solidFill>
                            <a:srgbClr val="EBD485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จังหวัด</a:t>
                      </a:r>
                      <a:endParaRPr lang="th-TH" sz="3400" b="1" i="0" u="none" strike="noStrike" dirty="0">
                        <a:solidFill>
                          <a:srgbClr val="EBD485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400" b="1" i="0" u="none" strike="noStrike" dirty="0">
                          <a:solidFill>
                            <a:srgbClr val="EBD485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ไก่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400" b="1" i="0" u="none" strike="noStrike" dirty="0">
                          <a:solidFill>
                            <a:srgbClr val="EBD485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หมู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400" b="1" i="0" u="none" strike="noStrike" dirty="0">
                          <a:solidFill>
                            <a:srgbClr val="EBD485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เป็ด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400" b="1" i="0" u="none" strike="noStrike" dirty="0">
                          <a:solidFill>
                            <a:srgbClr val="EBD485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โค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45302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กรุงเทพมหานคร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65 (100%)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8913" marR="8913" marT="89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70 (95.71%)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8913" marR="8913" marT="89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ยังไม่ได้รับรายงาน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8913" marR="8913" marT="89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1 (100%)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8913" marR="8913" marT="8913" marB="0" anchor="ctr"/>
                </a:tc>
                <a:extLst>
                  <a:ext uri="{0D108BD9-81ED-4DB2-BD59-A6C34878D82A}">
                    <a16:rowId xmlns:a16="http://schemas.microsoft.com/office/drawing/2014/main" val="2510967377"/>
                  </a:ext>
                </a:extLst>
              </a:tr>
              <a:tr h="467416"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ชัยนาท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ยังไม่ได้รับรายงาน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8913" marR="8913" marT="891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6 (100%)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8913" marR="8913" marT="891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ยังไม่ได้รับรายงาน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8913" marR="8913" marT="891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ยังไม่ได้รับรายงาน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8913" marR="8913" marT="8913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1150556"/>
                  </a:ext>
                </a:extLst>
              </a:tr>
              <a:tr h="467416"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นนทบุรี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19 (100%)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8913" marR="8913" marT="89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11 (100%)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8913" marR="8913" marT="89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ยังไม่ได้รับรายงาน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8913" marR="8913" marT="89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ยังไม่ได้รับรายงาน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8913" marR="8913" marT="8913" marB="0" anchor="ctr"/>
                </a:tc>
                <a:extLst>
                  <a:ext uri="{0D108BD9-81ED-4DB2-BD59-A6C34878D82A}">
                    <a16:rowId xmlns:a16="http://schemas.microsoft.com/office/drawing/2014/main" val="246293364"/>
                  </a:ext>
                </a:extLst>
              </a:tr>
              <a:tr h="467416"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ปทุมธานี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17 (100%)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8913" marR="8913" marT="891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6 (100%)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8913" marR="8913" marT="891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ยังไม่ได้รับรายงาน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8913" marR="8913" marT="891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ยังไม่ได้รับรายงาน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8913" marR="8913" marT="8913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5661504"/>
                  </a:ext>
                </a:extLst>
              </a:tr>
              <a:tr h="467416"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พระนครศรีอยุธยา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ยังไม่ได้รับรายงาน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8913" marR="8913" marT="89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10 (100%)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8913" marR="8913" marT="89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ยังไม่ได้รับรายงาน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8913" marR="8913" marT="89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ยังไม่ได้รับรายงาน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8913" marR="8913" marT="8913" marB="0" anchor="ctr"/>
                </a:tc>
                <a:extLst>
                  <a:ext uri="{0D108BD9-81ED-4DB2-BD59-A6C34878D82A}">
                    <a16:rowId xmlns:a16="http://schemas.microsoft.com/office/drawing/2014/main" val="3414888095"/>
                  </a:ext>
                </a:extLst>
              </a:tr>
              <a:tr h="467416"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ลพบุรี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ยังไม่ได้รับรายงาน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8913" marR="8913" marT="891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9 (100%)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8913" marR="8913" marT="891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ยังไม่ได้รับรายงาน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8913" marR="8913" marT="891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1 (100%)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8913" marR="8913" marT="8913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0392670"/>
                  </a:ext>
                </a:extLst>
              </a:tr>
              <a:tr h="467416"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สระบุรี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4 (100%)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8913" marR="8913" marT="89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5 (100%)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8913" marR="8913" marT="89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ยังไม่ได้รับรายงาน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8913" marR="8913" marT="89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ยังไม่ได้รับรายงาน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8913" marR="8913" marT="8913" marB="0" anchor="ctr"/>
                </a:tc>
                <a:extLst>
                  <a:ext uri="{0D108BD9-81ED-4DB2-BD59-A6C34878D82A}">
                    <a16:rowId xmlns:a16="http://schemas.microsoft.com/office/drawing/2014/main" val="1904954796"/>
                  </a:ext>
                </a:extLst>
              </a:tr>
              <a:tr h="467416"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สิงห์บุรี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2 (100%)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8913" marR="8913" marT="891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1 (100%)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8913" marR="8913" marT="891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ยังไม่ได้รับรายงาน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8913" marR="8913" marT="891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1 (100%)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8913" marR="8913" marT="8913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2812419"/>
                  </a:ext>
                </a:extLst>
              </a:tr>
              <a:tr h="467416"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อ่างทอง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ยังไม่ได้รับรายงาน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8913" marR="8913" marT="89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4 (100%)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8913" marR="8913" marT="89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ยังไม่ได้รับรายงาน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8913" marR="8913" marT="89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4711_AtNoon_Regular" panose="02000000000000000000" pitchFamily="2" charset="0"/>
                          <a:cs typeface="4711_AtNoon_Regular" panose="02000000000000000000" pitchFamily="2" charset="0"/>
                        </a:rPr>
                        <a:t>4 (100%)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4711_AtNoon_Regular" panose="02000000000000000000" pitchFamily="2" charset="0"/>
                        <a:cs typeface="4711_AtNoon_Regular" panose="02000000000000000000" pitchFamily="2" charset="0"/>
                      </a:endParaRPr>
                    </a:p>
                  </a:txBody>
                  <a:tcPr marL="8913" marR="8913" marT="8913" marB="0" anchor="ctr"/>
                </a:tc>
                <a:extLst>
                  <a:ext uri="{0D108BD9-81ED-4DB2-BD59-A6C34878D82A}">
                    <a16:rowId xmlns:a16="http://schemas.microsoft.com/office/drawing/2014/main" val="2610562559"/>
                  </a:ext>
                </a:extLst>
              </a:tr>
            </a:tbl>
          </a:graphicData>
        </a:graphic>
      </p:graphicFrame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id="{42B9C520-E5F2-4D3E-B574-80150BDA2E9A}"/>
              </a:ext>
            </a:extLst>
          </p:cNvPr>
          <p:cNvSpPr txBox="1"/>
          <p:nvPr/>
        </p:nvSpPr>
        <p:spPr>
          <a:xfrm>
            <a:off x="10016404" y="6508178"/>
            <a:ext cx="2175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dirty="0">
                <a:latin typeface="4711_AtNoon_Regular" panose="02000000000000000000" pitchFamily="2" charset="0"/>
                <a:cs typeface="4711_AtNoon_Regular" panose="02000000000000000000" pitchFamily="2" charset="0"/>
              </a:rPr>
              <a:t>*ข้อมูล ณ วันที่ 19 กันยายน 2563</a:t>
            </a:r>
            <a:endParaRPr lang="en-US" dirty="0">
              <a:latin typeface="4711_AtNoon_Regular" panose="02000000000000000000" pitchFamily="2" charset="0"/>
              <a:cs typeface="4711_AtNoon_Regular" panose="020000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3CBB0B-C338-428D-A093-F92F185908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8239" y="763049"/>
            <a:ext cx="826282" cy="8213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F5D45D2-1F54-4C30-9131-25DC8BB9BB03}"/>
              </a:ext>
            </a:extLst>
          </p:cNvPr>
          <p:cNvSpPr txBox="1"/>
          <p:nvPr/>
        </p:nvSpPr>
        <p:spPr>
          <a:xfrm>
            <a:off x="495300" y="6533730"/>
            <a:ext cx="3836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400" dirty="0">
                <a:latin typeface="4711_AtNoon_Regular" panose="02000000000000000000" pitchFamily="2" charset="0"/>
                <a:cs typeface="4711_AtNoon_Regular" panose="02000000000000000000" pitchFamily="2" charset="0"/>
              </a:rPr>
              <a:t>หมายเหตุ</a:t>
            </a:r>
            <a:r>
              <a:rPr lang="en-US" sz="1400" dirty="0">
                <a:latin typeface="4711_AtNoon_Regular" panose="02000000000000000000" pitchFamily="2" charset="0"/>
                <a:cs typeface="4711_AtNoon_Regular" panose="02000000000000000000" pitchFamily="2" charset="0"/>
              </a:rPr>
              <a:t>: </a:t>
            </a:r>
            <a:r>
              <a:rPr lang="th-TH" sz="1400" dirty="0">
                <a:latin typeface="4711_AtNoon_Regular" panose="02000000000000000000" pitchFamily="2" charset="0"/>
                <a:cs typeface="4711_AtNoon_Regular" panose="02000000000000000000" pitchFamily="2" charset="0"/>
              </a:rPr>
              <a:t>ยังไม่ได้รับรายงานคือยังไม่ได้รับรายงานผลการตรวจวิเคราะห์จากห้องปฏิบัติการ</a:t>
            </a:r>
            <a:endParaRPr lang="th-TH" sz="1400" dirty="0">
              <a:solidFill>
                <a:srgbClr val="000000"/>
              </a:solidFill>
              <a:latin typeface="4711_AtNoon_Regular" panose="02000000000000000000" pitchFamily="2" charset="0"/>
              <a:cs typeface="4711_AtNoon_Regular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66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1074</TotalTime>
  <Words>1491</Words>
  <Application>Microsoft Office PowerPoint</Application>
  <PresentationFormat>Widescreen</PresentationFormat>
  <Paragraphs>417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4711_AtNoon_Regular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การเฝ้าระวังสินค้าในเนื้อสัตว์</dc:title>
  <dc:creator>New</dc:creator>
  <cp:lastModifiedBy>New</cp:lastModifiedBy>
  <cp:revision>114</cp:revision>
  <cp:lastPrinted>2020-09-23T08:30:17Z</cp:lastPrinted>
  <dcterms:created xsi:type="dcterms:W3CDTF">2020-09-21T07:11:11Z</dcterms:created>
  <dcterms:modified xsi:type="dcterms:W3CDTF">2020-09-25T02:07:12Z</dcterms:modified>
</cp:coreProperties>
</file>