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1" r:id="rId3"/>
    <p:sldId id="302" r:id="rId4"/>
    <p:sldId id="304" r:id="rId5"/>
    <p:sldId id="305" r:id="rId6"/>
    <p:sldId id="306" r:id="rId7"/>
    <p:sldId id="307" r:id="rId8"/>
    <p:sldId id="308" r:id="rId9"/>
    <p:sldId id="309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1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33" r:id="rId26"/>
    <p:sldId id="334" r:id="rId27"/>
    <p:sldId id="337" r:id="rId28"/>
    <p:sldId id="338" r:id="rId29"/>
    <p:sldId id="339" r:id="rId30"/>
    <p:sldId id="340" r:id="rId31"/>
    <p:sldId id="257" r:id="rId32"/>
    <p:sldId id="258" r:id="rId33"/>
    <p:sldId id="260" r:id="rId34"/>
    <p:sldId id="261" r:id="rId35"/>
    <p:sldId id="262" r:id="rId36"/>
    <p:sldId id="291" r:id="rId37"/>
    <p:sldId id="289" r:id="rId38"/>
    <p:sldId id="341" r:id="rId39"/>
    <p:sldId id="290" r:id="rId4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92;&#3635;&#3609;&#3623;&#3609;&#3650;&#3619;&#3591;&#3590;&#3656;&#3634;&#3626;&#3633;&#3605;&#3623;&#366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กฆ.1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สัตว์ปีก</c:v>
                </c:pt>
                <c:pt idx="1">
                  <c:v>สุกร</c:v>
                </c:pt>
                <c:pt idx="2">
                  <c:v>โค กระบือ</c:v>
                </c:pt>
                <c:pt idx="3">
                  <c:v>แพะ แกะ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547</c:v>
                </c:pt>
                <c:pt idx="1">
                  <c:v>1522</c:v>
                </c:pt>
                <c:pt idx="2">
                  <c:v>456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GMP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สัตว์ปีก</c:v>
                </c:pt>
                <c:pt idx="1">
                  <c:v>สุกร</c:v>
                </c:pt>
                <c:pt idx="2">
                  <c:v>โค กระบือ</c:v>
                </c:pt>
                <c:pt idx="3">
                  <c:v>แพะ แกะ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</c:v>
                </c:pt>
                <c:pt idx="1">
                  <c:v>26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EST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สัตว์ปีก</c:v>
                </c:pt>
                <c:pt idx="1">
                  <c:v>สุกร</c:v>
                </c:pt>
                <c:pt idx="2">
                  <c:v>โค กระบือ</c:v>
                </c:pt>
                <c:pt idx="3">
                  <c:v>แพะ แกะ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31</c:v>
                </c:pt>
                <c:pt idx="1">
                  <c:v>13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047360"/>
        <c:axId val="130196608"/>
      </c:barChart>
      <c:catAx>
        <c:axId val="130047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th-TH"/>
          </a:p>
        </c:txPr>
        <c:crossAx val="130196608"/>
        <c:crosses val="autoZero"/>
        <c:auto val="1"/>
        <c:lblAlgn val="ctr"/>
        <c:lblOffset val="100"/>
        <c:noMultiLvlLbl val="0"/>
      </c:catAx>
      <c:valAx>
        <c:axId val="13019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0473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 b="1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Angsana New" pitchFamily="18" charset="-34"/>
          <a:cs typeface="Angsana New" pitchFamily="18" charset="-34"/>
        </a:defRPr>
      </a:pPr>
      <a:endParaRPr lang="th-TH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12AF2-732D-478C-B866-EB5F42070D51}" type="datetimeFigureOut">
              <a:rPr lang="th-TH" smtClean="0"/>
              <a:t>23/09/63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37653-6862-438B-BF9B-A11A0A288D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473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หลักเกณฑ์และเงื่อนไขของ </a:t>
            </a:r>
            <a:r>
              <a:rPr lang="en-US" dirty="0"/>
              <a:t>GMP </a:t>
            </a:r>
            <a:r>
              <a:rPr lang="th-TH" dirty="0"/>
              <a:t>โรงฆ่าสัตว์อาจจะมีบางส่วนที่ไม่เหมือนกับ </a:t>
            </a:r>
            <a:r>
              <a:rPr lang="en-US" dirty="0"/>
              <a:t>GMP </a:t>
            </a:r>
            <a:r>
              <a:rPr lang="th-TH" dirty="0" err="1"/>
              <a:t>อื่นๆ</a:t>
            </a:r>
            <a:r>
              <a:rPr lang="th-TH" dirty="0"/>
              <a:t> เนื่องจากมีส่วนที่เกี่ยวข้องตามกฎหมายเพิ่มมาด้วย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37653-6862-438B-BF9B-A11A0A288DAF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875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ต้องมีระบบระบายอากาศ เพื่อกำจัดกลิ่นเหม็น ควัน</a:t>
            </a:r>
            <a:r>
              <a:rPr lang="th-TH" baseline="0" dirty="0"/>
              <a:t> ไอน้ำต่างๆที่เกิดขึ้นในระหว่างการผลิตได้</a:t>
            </a:r>
          </a:p>
          <a:p>
            <a:r>
              <a:rPr lang="th-TH" dirty="0"/>
              <a:t>ไม่จำเป็นต้องติด</a:t>
            </a:r>
            <a:r>
              <a:rPr lang="th-TH" dirty="0" err="1"/>
              <a:t>แอร์</a:t>
            </a:r>
            <a:r>
              <a:rPr lang="th-TH" dirty="0"/>
              <a:t>ทุกห้อง</a:t>
            </a:r>
            <a:r>
              <a:rPr lang="th-TH" baseline="0" dirty="0"/>
              <a:t> แต่ต้องมีการจัดการที่สามารถป้องกันฝุ่นป้องกันการปนเปื้อน และให้คนสามารถทำงานได้สะดวก</a:t>
            </a:r>
          </a:p>
          <a:p>
            <a:r>
              <a:rPr lang="th-TH" baseline="0" dirty="0"/>
              <a:t>และ</a:t>
            </a:r>
            <a:r>
              <a:rPr lang="th-TH" dirty="0"/>
              <a:t> ต้องระวังไม่ให้มีการถ่ายเทอากาศจากส่วนสกปรกไหลเข้าไปในส่วนสะอาด และอากาศในห้องล้างอุปกรณ์ก็ต้องไม่ไหลย้อนเข้าไปในส่วนผลิต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47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- ต้องมีแสงสว่างเพียงพอที่สามารถจะปฏิบัติงานได้</a:t>
            </a:r>
            <a:r>
              <a:rPr lang="th-TH" baseline="0" dirty="0"/>
              <a:t> </a:t>
            </a:r>
          </a:p>
          <a:p>
            <a:r>
              <a:rPr lang="th-TH" baseline="0" dirty="0"/>
              <a:t>- ใน</a:t>
            </a:r>
            <a:r>
              <a:rPr lang="th-TH" baseline="0" dirty="0" err="1"/>
              <a:t>มกษ</a:t>
            </a:r>
            <a:r>
              <a:rPr lang="th-TH" baseline="0" dirty="0"/>
              <a:t>.ยังกำหนดให้มีฝาครอบหลอดไฟอยู่ เพื่อป้องกันไม่ให้หลอดไฟแตกแล้วตกลงมาใส่เนื้อ แต่ในปัจจุบันมีหลอดไฟ</a:t>
            </a:r>
            <a:r>
              <a:rPr lang="th-TH" baseline="0" dirty="0" err="1"/>
              <a:t>ที่เค</a:t>
            </a:r>
            <a:r>
              <a:rPr lang="th-TH" baseline="0" dirty="0"/>
              <a:t>ลมว่าไม่แตก ซึ่งถ้าเรามีหลักฐานเอกสารยืนยันว่าหลอดไฟที่ใช้เป็นชนิดที่ไม่แตกก็สามารถชี้แจงกับผู้ตรวจประเมินได้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16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การป้องกันแมลงและสัตว์พาหะ</a:t>
            </a:r>
            <a:r>
              <a:rPr lang="th-TH" baseline="0" dirty="0"/>
              <a:t> อาจจะทำเองหรือจ้างบริษัทภายนอกก็ได้ แต่สิ่งสำคัญคือต้องสามารถป้องกันและกำจัดแมลงและสัตว์พาหะได้อย่างมีประสิทธิภาพ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58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ต้องแยกให้ได้ตั้งแต่การออกแบบแผนผังกระบวนการผลิตว่าบริเวณใดบ้างที่อยู่ส่วนสะอาดและสกปรก จุดตัดอยู่ที่บริเวณใด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37653-6862-438B-BF9B-A11A0A288DAF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229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baseline="0" dirty="0"/>
              <a:t>โครงสร้างแข็งแรงทนทาน มีหลังคากันแดดกันฝน 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มีพื้นที่เพียงพอกับจำนวนสัตว์ที่จะเข้าโรงฆ่า 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สะดวกในการตรวจสัตว์ก่อนการฆ่าสัตว์ของพนักงานตรวจโรคสัตว์ 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มีแสงสว่างเพียงพอที่จะตรวจสุขภาพสัตว์ก่อนฆ่าได้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บริเวณรับสัตว์พื้นต้องไม่ลื่นหรือลาดชันจนเกินไป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มีคอกพักสำหรับสัตว์ป่วย แยกออกมา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มีน้ำสะอาดให้กิน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การระบายอากาศได้ดี สัตว์ไม่ร้อน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9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9E48ABCE-842F-43CE-89BB-910C67BD7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ต้องทำสลบก่อนฆ่าสัตว์</a:t>
            </a:r>
            <a:r>
              <a:rPr lang="th-TH" baseline="0" dirty="0"/>
              <a:t>ตามหลักสวัสดิภาพสัตว์ เพื่อไม่ให้เกิดความทรมาน หรือฆ่าตามหลักศาสนา</a:t>
            </a:r>
          </a:p>
          <a:p>
            <a:r>
              <a:rPr lang="th-TH" baseline="0" dirty="0"/>
              <a:t>โดยวิธีการทำสลบในโคที่นิยม คือ การใช้ปืนยิงสลบ</a:t>
            </a:r>
          </a:p>
          <a:p>
            <a:r>
              <a:rPr lang="th-TH" baseline="0" dirty="0"/>
              <a:t>ปืนยิงสลบ มี 2 แบบ ได้แก่ 1. แบบไม่แทงทะลุกะโหลก หลักการคือใช้แรงดันทำให้สมองเกิดการสลบ </a:t>
            </a:r>
          </a:p>
          <a:p>
            <a:r>
              <a:rPr lang="th-TH" baseline="0" dirty="0"/>
              <a:t>2. แบบแทงทะลุกะโหลก คือ ปืนจะยิงทะลุผ่านกะโหลกไปที่สมองโดยตรงเลย</a:t>
            </a:r>
          </a:p>
          <a:p>
            <a:r>
              <a:rPr lang="th-TH" baseline="0" dirty="0"/>
              <a:t>ซึ่งไม่ว่าจะทำสลบหรือเชือดตามหลักศาสนา ก็ควรจะต้องมีซองบังคับ เพื่อให้สามารถทำงานได้สะดวกและปลอดภัย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th-TH" dirty="0"/>
              <a:t>ต้องมีพื้นที่ให้พนักงานตรวจโรคสัตว์ตรวจซากและเครื่องในได้อย่างสะดวก </a:t>
            </a:r>
          </a:p>
          <a:p>
            <a:pPr marL="171450" indent="-171450">
              <a:buFontTx/>
              <a:buChar char="-"/>
            </a:pPr>
            <a:r>
              <a:rPr lang="th-TH" dirty="0"/>
              <a:t>มีถังที่มีกุญแจปิดล็อคสำหรับเก็บซากที่ไม่เหมาะสมต่อการบริโภค และมีห้องเก็บซากที่คัดทิ้งหรือไม่เหมาะสมต่อการบริโภค</a:t>
            </a:r>
          </a:p>
          <a:p>
            <a:pPr marL="171450" indent="-171450">
              <a:buFontTx/>
              <a:buChar char="-"/>
            </a:pPr>
            <a:r>
              <a:rPr lang="th-TH" dirty="0"/>
              <a:t>เครื่องในต้องแยกระหว่างเครื่องในขาวกับเครื่องในแดง</a:t>
            </a:r>
            <a:r>
              <a:rPr lang="th-TH" baseline="0" dirty="0"/>
              <a:t> แยกออกไปล้างคนละทาง ล้างคนละห้องกัน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เครื่องในแดง </a:t>
            </a:r>
            <a:r>
              <a:rPr lang="en-US" baseline="0" dirty="0"/>
              <a:t>vs </a:t>
            </a:r>
            <a:r>
              <a:rPr lang="th-TH" baseline="0" dirty="0"/>
              <a:t>ขาว อันไหนสะอาดสกปรก</a:t>
            </a:r>
            <a:endParaRPr lang="th-TH" dirty="0"/>
          </a:p>
          <a:p>
            <a:r>
              <a:rPr lang="th-TH" dirty="0"/>
              <a:t>- อย่าลืมหลังจากผ่าซีกซากแล้วต้องเอาไขสันหลังออกด้วย (</a:t>
            </a:r>
            <a:r>
              <a:rPr lang="th-TH" dirty="0" err="1"/>
              <a:t>มกษ</a:t>
            </a:r>
            <a:r>
              <a:rPr lang="th-TH" dirty="0"/>
              <a:t>.กำหนดไว้) แล้วจึงล้าง</a:t>
            </a:r>
            <a:r>
              <a:rPr lang="th-TH" baseline="0" dirty="0"/>
              <a:t> </a:t>
            </a:r>
            <a:r>
              <a:rPr lang="en-US" baseline="0" dirty="0"/>
              <a:t>final wash </a:t>
            </a:r>
            <a:r>
              <a:rPr lang="th-TH" baseline="0" dirty="0"/>
              <a:t>ก่อนเข้าห้องเย็นเพื่อลดอุณหภูมิซากต่อไป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18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th-TH" dirty="0"/>
              <a:t>หลังจากล้างซากแล้วซากก็จะเข้าสู้ห้องเย็นเพื่อลดอุณหภูมิซาก</a:t>
            </a:r>
            <a:r>
              <a:rPr lang="th-TH" baseline="0" dirty="0"/>
              <a:t> โดย </a:t>
            </a:r>
            <a:r>
              <a:rPr lang="th-TH" baseline="0" dirty="0" err="1"/>
              <a:t>มกษ</a:t>
            </a:r>
            <a:r>
              <a:rPr lang="th-TH" baseline="0" dirty="0"/>
              <a:t>. กำหนดให้ต้องลดอุณหภูมิใจกลางซากโคให้ไม่เกิน 7 องศาเซลเซียส ภายใน 24 ชม.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ภายในห้องเย็นต้องควบคุมไม่ให้เกิดหยดน้ำปนเปื้อนซาก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ประตูห้องควรมีกลไกที่สามารถเปิดประตูได้ทั้งด้านในและด้านนอก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การจัดเรียงซากให้จัดเรียงตามระบบ </a:t>
            </a:r>
            <a:r>
              <a:rPr lang="en-US" baseline="0" dirty="0"/>
              <a:t>first in first out</a:t>
            </a:r>
            <a:endParaRPr lang="th-TH" baseline="0" dirty="0"/>
          </a:p>
          <a:p>
            <a:pPr marL="171450" indent="-171450">
              <a:buFontTx/>
              <a:buChar char="-"/>
            </a:pPr>
            <a:r>
              <a:rPr lang="th-TH" baseline="0" dirty="0"/>
              <a:t>ส่วนล่างสุดของซากต้องสูงกว่าพื้นไม่ต่ำกว่า 30</a:t>
            </a:r>
            <a:r>
              <a:rPr lang="en-US" baseline="0" dirty="0"/>
              <a:t> cm</a:t>
            </a:r>
            <a:r>
              <a:rPr lang="th-TH" baseline="0" dirty="0"/>
              <a:t> และซากไม่สัมผัสกับผนังห้อง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th-TH" baseline="0" dirty="0"/>
              <a:t>ต้องมีการควบคุมการเข้าออกของพนักงานในห้องนี้อย่างเข้มงวด เนื่องจากเป็นส่วนที่สะอาดมากที่สุดแล้ว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ต้องมีการตรวจสอบอุณหภูมิซากและอุณหภูมิห้องเย็น และมีการจดบันทึกไว้เป็นหลักฐาน ซึ่งแนะนำว่าควรมีการติดตั้งเทอร์โมมิเตอร์ไว้หน้าห้องเย็นด้วย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41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- ห้องตัดแต่งต้องมีขนาดเพียงพอกับกำลังการผลิตและต้องกั้นแยกจากห้องผลิตส่วน</a:t>
            </a:r>
            <a:r>
              <a:rPr lang="th-TH" dirty="0" err="1"/>
              <a:t>อื่นๆ</a:t>
            </a:r>
            <a:r>
              <a:rPr lang="th-TH" baseline="0" dirty="0"/>
              <a:t> </a:t>
            </a:r>
          </a:p>
          <a:p>
            <a:r>
              <a:rPr lang="th-TH" baseline="0" dirty="0"/>
              <a:t>ควบคุมการเข้าออกของพนักงานอย่างเข้มงวด เพราะถือเป็นส่วนสะอาดที่สุด</a:t>
            </a:r>
          </a:p>
          <a:p>
            <a:r>
              <a:rPr lang="th-TH" dirty="0"/>
              <a:t>- ใน</a:t>
            </a:r>
            <a:r>
              <a:rPr lang="th-TH" dirty="0" err="1"/>
              <a:t>มกษ</a:t>
            </a:r>
            <a:r>
              <a:rPr lang="th-TH" dirty="0"/>
              <a:t>.</a:t>
            </a:r>
            <a:r>
              <a:rPr lang="th-TH" baseline="0" dirty="0"/>
              <a:t> กำหนดอุณหภูมิห้องตัดแต่งอยู่ที่ไม่เกิน 18 องศาเซลเซียส ตลอดเวลา เพื่อไม่ให้อุณหภูมิใจกลางเนื้อเกิน 7 องศาเซลเซียส ดังนั้นห้องนี้ต้องติดแอร์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50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th-TH" dirty="0"/>
              <a:t>ต้องมีห้องล้างและห้องเก็บอุปกรณ์</a:t>
            </a:r>
            <a:r>
              <a:rPr lang="th-TH" baseline="0" dirty="0"/>
              <a:t> แยกกันทั้งในส่วนสกปรกและส่วนสะอาด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ห้องไหนสกปรกกว่ากันระหว่างห้องล้างกับห้องเก็บ </a:t>
            </a:r>
            <a:r>
              <a:rPr lang="en-US" baseline="0" dirty="0"/>
              <a:t>: </a:t>
            </a:r>
            <a:r>
              <a:rPr lang="th-TH" baseline="0" dirty="0"/>
              <a:t>ห้องล้างสกปรกกว่าห้องเก็บ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การระบายอากาศ อากาศต้องไหลจากห้องเก็บไปห้องล้าง แล้วออกไปสู่ภายนอกอาคาร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ระบบระบายน้ำจากห้องล้างต้องไม่ไหลย้อนเข้าไปในบริเวณพื้นที่ผลิต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7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การผลิตขั้นต้น</a:t>
            </a:r>
            <a:r>
              <a:rPr lang="th-TH" baseline="0" dirty="0"/>
              <a:t> ในที่นี้ก็หมายถึงสัตว์มีชีวิตที่มาจากฟาร์มซึ่งนำมาฆ่าที่โรงสัตว์ของเรา สิ่งที่ต้องคำนึงถึงก็คือ </a:t>
            </a:r>
          </a:p>
          <a:p>
            <a:r>
              <a:rPr lang="th-TH" baseline="0" dirty="0"/>
              <a:t>1.สุขภาพของสัตว์ เราก็ต้องเลือกสัตว์ที่สุขภาพดี เราจะรู้ได้ยังไงว่าสัตว์นั้นสุขภาพดีก็ต้องผ่านการตรวจสุขภาพจาก</a:t>
            </a:r>
            <a:r>
              <a:rPr lang="th-TH" baseline="0" dirty="0" err="1"/>
              <a:t>สัตว</a:t>
            </a:r>
            <a:r>
              <a:rPr lang="th-TH" baseline="0" dirty="0"/>
              <a:t>แพทย์ผู้ควบคุมฟาร์มก่อน แล้วสัตว์นั้นก็ควรมาจากฟาร์มที่น่าเชื่อถือ รู้แหล่งที่มาของสัตว์นั้นๆว่ามาจากที่ไหน ถ้าเป็นฟาร์มมาตรฐานได้ก็ยิ่งดี</a:t>
            </a:r>
          </a:p>
          <a:p>
            <a:r>
              <a:rPr lang="th-TH" baseline="0" dirty="0"/>
              <a:t>2.การขนส่ง พาหนะในการขนส่งต้องเหมาะสม มีพื้นที่เพียงพอ แข็งแรง พื้นไม่ลื่น ระบายอากาศได้</a:t>
            </a:r>
          </a:p>
          <a:p>
            <a:r>
              <a:rPr lang="th-TH" baseline="0" dirty="0"/>
              <a:t>ส่วนวิธีการในการขนส่งต้องได้รับการอนุญาตให้เคลื่อนย้ายจากกรมปศุสัตว์ ระยะเวลาในการขนส่งควรจะสั้นที่สุด เพื่อให้สัตว์เกิดความเครียดน้อยที่สุด และต้องคำนึงถึง</a:t>
            </a:r>
            <a:r>
              <a:rPr lang="th-TH" baseline="0" dirty="0" err="1"/>
              <a:t>หลักสวัสดิ</a:t>
            </a:r>
            <a:r>
              <a:rPr lang="th-TH" baseline="0" dirty="0"/>
              <a:t>ภาพสัตว์ด้วย</a:t>
            </a:r>
          </a:p>
          <a:p>
            <a:r>
              <a:rPr lang="th-TH" baseline="0" dirty="0"/>
              <a:t>ควรให้โคมาถึงโรงฆ่าก่อนเวลาฆ่าอย่างน้อย </a:t>
            </a:r>
            <a:r>
              <a:rPr lang="en-US" baseline="0" dirty="0"/>
              <a:t>4</a:t>
            </a:r>
            <a:r>
              <a:rPr lang="th-TH" baseline="0" dirty="0"/>
              <a:t> ชม. เพื่อให้โคได้มีเวลาพักก่อน และต้องไม่ให้โคอดอาหารนานเกิน 2</a:t>
            </a:r>
            <a:r>
              <a:rPr lang="en-US" baseline="0" dirty="0"/>
              <a:t>4</a:t>
            </a:r>
            <a:r>
              <a:rPr lang="th-TH" baseline="0" dirty="0"/>
              <a:t> ชม.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24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เครื่องมือ เครื่องจักร</a:t>
            </a:r>
            <a:r>
              <a:rPr lang="th-TH" baseline="0" dirty="0"/>
              <a:t> และอุปกรณ์ ต้องทำมาจากวัสดุที่ไม่เป็นสนิม พื้นผิวเรียบ ไม่มีรอยแตก สามารถทำความสะอาดได้ง่าย ไม่ได้ทำจากวัสดุที่มีพิษ เช่น แคดเมียม ตะกั่ว ทองแดง ง่ายต่อการบำรุงรักษา</a:t>
            </a:r>
          </a:p>
          <a:p>
            <a:r>
              <a:rPr lang="th-TH" baseline="0" dirty="0"/>
              <a:t> ถ้าเครื่องมือที่ติดอยู่กับที่ต้องสามารถเข้าไปทำความสะอาดได้ทั่วถึง และสามารถตรวจสอบความสะอาดได้ง่าย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51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- ต้องมีสิ่งอำนวยความสะดวกให้แก่พนักงาน ไม่ว่าจะเป็นห้องน้ำ ห้องแต่งตัว </a:t>
            </a:r>
            <a:r>
              <a:rPr lang="th-TH" dirty="0" err="1"/>
              <a:t>ล็อคเกอร์</a:t>
            </a:r>
            <a:r>
              <a:rPr lang="th-TH" dirty="0"/>
              <a:t> แยกพนักงานชายหญิงอย่างเพียงพอ โดยต้องแยกเป็นส่วนสะอาดกับส่วนสกปรก</a:t>
            </a:r>
          </a:p>
          <a:p>
            <a:pPr marL="171450" indent="-171450">
              <a:buFontTx/>
              <a:buChar char="-"/>
            </a:pPr>
            <a:r>
              <a:rPr lang="th-TH" dirty="0"/>
              <a:t>ห้อง</a:t>
            </a:r>
            <a:r>
              <a:rPr lang="th-TH" dirty="0" err="1"/>
              <a:t>ล็อคเกอร์</a:t>
            </a:r>
            <a:r>
              <a:rPr lang="th-TH" baseline="0" dirty="0"/>
              <a:t> ควรจะมีเพื่อให้พนักงานเก็บของ เพื่อป้องกันไม่ให้พนักงานนำของใช้ส่วนตัวและอาหารเข้าไปในพื้นที่ผลิต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อ่างล้างมือ ต้องเป็นแบบที่ไม่ใช้มือเปิด อาจใช้เป็นเซนเซอร์หรือใช้เท้าเหยียบก็ได้ และมีสบู่เหลวล้างมือทุกห้องผลิตและห้องสุขา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20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น้ำใช้ ต้องสะอาด</a:t>
            </a:r>
            <a:r>
              <a:rPr lang="th-TH" baseline="0" dirty="0"/>
              <a:t> มีประมาณเพียงพอ ควรมีการบำบัดก่อนนำมาใช้ โดยน้ำต้องมีการตรวจวิเคราะห์อย่างน้อยปีละ 1 ครั้ง เพื่อตรวจสอบคุณสมบัติว่าเป็นไปตามเกณฑ์ที่กำหนดในประกาศกระทรวงสาธารณสุข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05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การควบคุมการปฏิบัติงาน</a:t>
            </a:r>
            <a:r>
              <a:rPr lang="th-TH" baseline="0" dirty="0"/>
              <a:t> เพื่อควบคุม ออกแบบ และกำหนดวิธีการปฏิบัติที่ดีในทุกขั้นตอนการผลิต ตั้งแต่การรับวัตถุดิบ (สัตว์มีชีวิต) จนถึงการขนส่งเพื่อนำไปจำหน่าย</a:t>
            </a:r>
          </a:p>
          <a:p>
            <a:r>
              <a:rPr lang="th-TH" baseline="0" dirty="0"/>
              <a:t>เพื่อเป็นการเฝ้าระวังและทบทวนประสิทธิภาพของการผลิตด้วย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44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</a:t>
            </a:r>
            <a:r>
              <a:rPr lang="th-TH" dirty="0" smtClean="0"/>
              <a:t> ต้อง</a:t>
            </a:r>
            <a:r>
              <a:rPr lang="th-TH" dirty="0"/>
              <a:t>มีการบำรุงรักษาและทำความสะอาดสถานที่ เครื่องมือ อุปกรณ์ที่ใช้ในการผลิต ให้สะอาดทั้งก่อนและหลังการผลิต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และตรวจสอบความสะอาดก่อนการผลิตและบันทึกลงรายงาน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- </a:t>
            </a:r>
            <a:r>
              <a:rPr lang="th-TH" baseline="0" dirty="0"/>
              <a:t>สารเคมีที่ใช้ต้องผ่านการขึ้นทะเบียนจากกรมปศุสัตว์</a:t>
            </a:r>
          </a:p>
          <a:p>
            <a:pPr marL="171450" indent="-171450">
              <a:buFontTx/>
              <a:buChar char="-"/>
            </a:pPr>
            <a:r>
              <a:rPr lang="th-TH" dirty="0"/>
              <a:t>การจัดเก็บสารเคมี</a:t>
            </a:r>
            <a:r>
              <a:rPr lang="th-TH" baseline="0" dirty="0"/>
              <a:t> ต้องมีพื้นที่จัดเก็บแยกออกจากส่วนผลิตชัดเจน มีป้ายชี้บ่ง และใช้สารเคมีตามคำแนะนำของผู้ผลิต</a:t>
            </a:r>
          </a:p>
          <a:p>
            <a:r>
              <a:rPr lang="en-US" dirty="0" smtClean="0"/>
              <a:t>2.</a:t>
            </a:r>
            <a:r>
              <a:rPr lang="en-US" baseline="0" dirty="0" smtClean="0"/>
              <a:t> </a:t>
            </a:r>
            <a:r>
              <a:rPr lang="th-TH" baseline="0" dirty="0" smtClean="0"/>
              <a:t>การกำจัดสัตว์พาหะ โดยบริษัทอาจจะทำเองหรือจ้างบริษัทภายนอกก็ได้</a:t>
            </a:r>
          </a:p>
          <a:p>
            <a:r>
              <a:rPr lang="th-TH" baseline="0" dirty="0" smtClean="0"/>
              <a:t>แต่ต้องสามารถจัดการป้องกันและกำจัดสัตว์พาหะทั้งภายในและภายนอกอาคารผลิตได้อย่างมีประสิทธิภาพ</a:t>
            </a:r>
          </a:p>
          <a:p>
            <a:r>
              <a:rPr lang="th-TH" baseline="0" dirty="0" smtClean="0"/>
              <a:t>มีบริเวณเก็บสารเคมีซึ่งตั้งอยู่ห่างจากบริเวณผลิตและที่เก็บเนื้อสัตว์ มีป้ายชี้บ่งชัดเจน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th-TH" baseline="0" dirty="0" smtClean="0"/>
              <a:t>การกำจัดขยะและของเสีย มีสถานที่หรือบริเวณที่มีระบบการจัดเก็บของเสียและทำลายขยะมูลฝอยอย่างเหมาะสม</a:t>
            </a:r>
            <a:endParaRPr lang="th-TH" dirty="0" smtClean="0"/>
          </a:p>
          <a:p>
            <a:pPr marL="0" indent="0">
              <a:buFontTx/>
              <a:buNone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88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สุขลักษณะส่วนบุคคลก็เป็นการปฏิบัติ</a:t>
            </a:r>
            <a:r>
              <a:rPr lang="th-TH" sz="1200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เพื่อให้มั่นใจว่าผู้ปฏิบัติงานที่สัมผัสกับอาหารจะไม่ก่อให้เกิดการปนเปื้อนอาหาร</a:t>
            </a:r>
            <a:endParaRPr lang="en-US" sz="1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สุขภาพ การเจ็บป่วย และการบาดเจ็บของผู้ปฏิบัติงาน</a:t>
            </a:r>
          </a:p>
          <a:p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โรงงานต้องมีแผนการตรวจสุขภาพอย่างน้อยปีละ 1 ครั้ง  คนป่วยต้องไม่อนุญาตให้ทำงานใน </a:t>
            </a:r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line process</a:t>
            </a:r>
          </a:p>
          <a:p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โรงงานมีพนักงานตรวจ คนงานก่อนเข้างานหรือไม่ (มี </a:t>
            </a:r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record?) </a:t>
            </a:r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ถ้ามีแผลต้องทำอย่างไร</a:t>
            </a:r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? </a:t>
            </a:r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ทรัพย์สินของมีค่าเก็บไว้ที่ไหน</a:t>
            </a:r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เอาเข้าไปใน </a:t>
            </a:r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line </a:t>
            </a:r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การผลิตได้ไหม</a:t>
            </a:r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th-TH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 ถ้ามีแผลต้องปิดแผลด้วยพลาสเตอร์กันน้ำได้</a:t>
            </a:r>
            <a:endParaRPr lang="en-US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ผู้ปฏิบัติงานในโรงฆ่าสัตว์ต้องรักษาความสะอาดส่วนบุคคล สวนชุดกันเปื้อน ที่คลุมผม รองเท้าที่เหมาะสม</a:t>
            </a:r>
          </a:p>
          <a:p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การแต่งตัว </a:t>
            </a:r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เก็บรองเท้าจากบ้าน </a:t>
            </a:r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ล้างมือ </a:t>
            </a:r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รับชุด </a:t>
            </a:r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หัว-เท้า </a:t>
            </a:r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ล้างมือ</a:t>
            </a:r>
          </a:p>
          <a:p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การล้างมือ ผู้ที่ปฏิบัติงานที่สัมผัสอาหารควรล้างมือบ่อยๆ ก่อนเริ่มงาน หลังจากใช้ห้องน้ำ หลังจากจับกับอาหารดิบหรือสิ่งที่ปนเปื้อน</a:t>
            </a:r>
          </a:p>
          <a:p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ไม่เคี้ยวหมากฝรั่ง ไม่ถ่มน้ำลาย ไม่สูบบุหรี</a:t>
            </a:r>
          </a:p>
          <a:p>
            <a:r>
              <a:rPr lang="en-US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th-TH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ผู้เยี่ยมชม กรอกแบบฟอร์ม และปฏิบัติตามข้อกำหนดทางสุขลักษณะที่โรงงานกำหนด</a:t>
            </a:r>
          </a:p>
          <a:p>
            <a:endParaRPr lang="en-US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21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หลังจากที่เราได้ผลิตภัณฑ์มาแล้วสิ่งสุดท้ายที่ต้องควบคุมก่อนส่งไปให้ลูกค้าก็คือการขนส่ง</a:t>
            </a:r>
            <a:r>
              <a:rPr lang="th-TH" baseline="0" dirty="0"/>
              <a:t> ถ้าเราจัดการเรื่องการขนส่งได้ไม่ดีก็จะส่งผลให้ผลิตภัณฑ์ของเราเสียมูลค่าลงไปได้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พาหนะที่ใช้ขนส่งต้องสามารถควบคุมอุณหภูมิใจกลางเนื้อให้ไม่เกิน 7 องศาเซลเซียส ตลอดเวลาและป้องกันไม่ให้เกิดการปนเปื้อนระหว่างการขนส่ง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พาหนะขนส่งเนื้อกับขนส่งสัตว์มีชีวิตต้องไม่ใช้คันเดียวกัน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ต้องมีการดูแลทำความสะอาดและบำรุงรักษาพาหนะขนส่งอย่างสม่ำเสมอ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27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ข้อมูลเกี่ยวกับผลิตภัณฑ์ต้องมีการแสดงข้อมูลเพื่อให้ผู้บริโภคใช้เป็นข้อมูลในการเลือกผลิตภัณฑ์ รวมถึงรู้ว่าต้องจัดเก็บอย่างไรให้เหมาะสม และช่วยให้สามารถบ่งชี้และเรียกคืนสินค้าได้ง่ายในกรณีที่เกิดปัญหา</a:t>
            </a:r>
          </a:p>
          <a:p>
            <a:r>
              <a:rPr lang="th-TH" dirty="0"/>
              <a:t>ฉลากบนผลิตภัณฑ์ ต้องอ่านได้ชัดเจน ไม่ลอกหลุด แสดงรายละเอียด ดังนี้...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36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วัตถุประสงค์ เพื่อให้ผู้ที่เกี่ยวข้องกับการผลิตอาหารได้มีความรู้ในเรื่องสุขลักษณะอาหาร</a:t>
            </a:r>
            <a:r>
              <a:rPr lang="th-TH" baseline="0" dirty="0"/>
              <a:t> เพื่อให้มีการปฏิบัติงานได้อย่างถูกต้อง</a:t>
            </a:r>
          </a:p>
          <a:p>
            <a:r>
              <a:rPr lang="th-TH" baseline="0" dirty="0"/>
              <a:t>รูปแบบการฝึกอบรม </a:t>
            </a:r>
            <a:r>
              <a:rPr lang="en-US" baseline="0" dirty="0"/>
              <a:t>: </a:t>
            </a:r>
            <a:r>
              <a:rPr lang="th-TH" baseline="0" dirty="0"/>
              <a:t>ปฐมนิเทศพนักงานใหม่ </a:t>
            </a:r>
            <a:r>
              <a:rPr lang="en-US" baseline="0" dirty="0"/>
              <a:t>on the job training </a:t>
            </a:r>
            <a:r>
              <a:rPr lang="th-TH" baseline="0" dirty="0"/>
              <a:t>หลักสูตรการอบรมทั้งภายในภายนอก หรือฝึกอบรมเพื่อฟื้นฟูความรู้</a:t>
            </a:r>
          </a:p>
          <a:p>
            <a:r>
              <a:rPr lang="th-TH" baseline="0" dirty="0"/>
              <a:t>โดยต้องมีการกำหนดโปรแกรมการฝึกอบรมในเนื้อหาที่จำเป็น เช่น กระบวนการฆ่า สุขอนามัยในการผลิตเนื้อสัตว์ สุขลักษณะส่วนบุคคล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03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กรมปศุสัตว์จะตรวจประเมินโดยอ้างอิงจากมาตรฐานสินค้าเกษตร หรือ</a:t>
            </a:r>
            <a:r>
              <a:rPr lang="th-TH" baseline="0" dirty="0"/>
              <a:t> มกษ</a:t>
            </a:r>
            <a:r>
              <a:rPr lang="en-US" baseline="0" dirty="0"/>
              <a:t>. </a:t>
            </a:r>
            <a:r>
              <a:rPr lang="th-TH" baseline="0" dirty="0"/>
              <a:t>ที่สำนักงานมาตรฐานสินค้าเกษตรและอาหารแห่งชาติ (มกอช</a:t>
            </a:r>
            <a:r>
              <a:rPr lang="en-US" baseline="0" dirty="0"/>
              <a:t>.</a:t>
            </a:r>
            <a:r>
              <a:rPr lang="th-TH" baseline="0" dirty="0"/>
              <a:t>) เป็นหน่วยงานที่จัดทำมาตรฐานนี้ขึ้น โดยมาตรฐานสินค้าเกษตรที่เกี่ยวข้องกับโรงฆ่าสัตว์ </a:t>
            </a:r>
            <a:r>
              <a:rPr lang="th-TH" baseline="0" dirty="0" smtClean="0"/>
              <a:t>ได้แก่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aseline="0" dirty="0" smtClean="0"/>
              <a:t>ทุกท่านสามารถเข้าไปอ่าน </a:t>
            </a:r>
            <a:r>
              <a:rPr lang="th-TH" baseline="0" dirty="0" err="1" smtClean="0"/>
              <a:t>มกษ</a:t>
            </a:r>
            <a:r>
              <a:rPr lang="th-TH" baseline="0" dirty="0" smtClean="0"/>
              <a:t> ได้ที่</a:t>
            </a:r>
            <a:r>
              <a:rPr lang="th-TH" baseline="0" dirty="0" err="1" smtClean="0"/>
              <a:t>เวปไซต์</a:t>
            </a:r>
            <a:r>
              <a:rPr lang="th-TH" baseline="0" dirty="0" smtClean="0"/>
              <a:t>ของ มกอช ได้เลยนะคะ เค้าเปิดให้ดาวโหลดไปอ่านได้ค่ะ</a:t>
            </a:r>
            <a:endParaRPr lang="th-TH" dirty="0" smtClean="0"/>
          </a:p>
          <a:p>
            <a:endParaRPr lang="th-T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37653-6862-438B-BF9B-A11A0A288DAF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784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aseline="0" dirty="0"/>
              <a:t>สิ่งที่เราต้องคำนึงในสถานประกอบการ คือ การออกแบบและสิ่งอำนวยความสะดวก โดยต้องคำนึงถึงทุกจุด ตั้งแต่...</a:t>
            </a:r>
          </a:p>
          <a:p>
            <a:r>
              <a:rPr lang="th-TH" baseline="0" dirty="0"/>
              <a:t>โดยหลักการสำคัญในการออกแบบตัวอาคาร เครื่องมือ หรือสิ่งอำนวยความสะดวก คือ</a:t>
            </a:r>
          </a:p>
          <a:p>
            <a:pPr marL="228600" indent="-228600">
              <a:buAutoNum type="arabicPeriod"/>
            </a:pPr>
            <a:r>
              <a:rPr lang="th-TH" baseline="0" dirty="0"/>
              <a:t>ป้องกันการปนเปื้อน</a:t>
            </a:r>
          </a:p>
          <a:p>
            <a:pPr marL="228600" indent="-228600">
              <a:buAutoNum type="arabicPeriod"/>
            </a:pPr>
            <a:r>
              <a:rPr lang="th-TH" dirty="0"/>
              <a:t>ง่ายต่อการทำความสะอาด ฆ่าเชื้อ และซ่อมบำรุง</a:t>
            </a:r>
          </a:p>
          <a:p>
            <a:pPr marL="228600" indent="-228600">
              <a:buAutoNum type="arabicPeriod"/>
            </a:pPr>
            <a:r>
              <a:rPr lang="th-TH" dirty="0"/>
              <a:t>วัสดุที่ใช้แข็งแรงทนทาน</a:t>
            </a:r>
            <a:r>
              <a:rPr lang="th-TH" baseline="0" dirty="0"/>
              <a:t> ไม่ก่อให้เกิดพิษ</a:t>
            </a:r>
          </a:p>
          <a:p>
            <a:pPr marL="228600" indent="-228600">
              <a:buAutoNum type="arabicPeriod"/>
            </a:pPr>
            <a:r>
              <a:rPr lang="th-TH" baseline="0" dirty="0"/>
              <a:t>มีสิ่งอำนวยความสะดวกที่เหมาะสม</a:t>
            </a:r>
          </a:p>
          <a:p>
            <a:pPr marL="228600" indent="-228600">
              <a:buAutoNum type="arabicPeriod"/>
            </a:pPr>
            <a:r>
              <a:rPr lang="th-TH" baseline="0" dirty="0"/>
              <a:t>ป้องกันสัตว์พาหะได้อย่างมีประสิทธิภาพ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78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altLang="th-TH" dirty="0"/>
              <a:t>ซึ่งในปีงบประมาณ</a:t>
            </a:r>
            <a:r>
              <a:rPr lang="th-TH" altLang="th-TH" baseline="0" dirty="0"/>
              <a:t> </a:t>
            </a:r>
            <a:r>
              <a:rPr lang="en-US" altLang="th-TH" baseline="0" dirty="0"/>
              <a:t>2563 </a:t>
            </a:r>
            <a:r>
              <a:rPr lang="th-TH" altLang="th-TH" baseline="0" dirty="0"/>
              <a:t>นี้เราได้มีการปรับเปลี่ยนคณะกรรมการรับรองจากเดิม เขต เป็น </a:t>
            </a:r>
            <a:r>
              <a:rPr lang="th-TH" altLang="th-TH" baseline="0" dirty="0" err="1"/>
              <a:t>สพส</a:t>
            </a:r>
            <a:r>
              <a:rPr lang="en-US" altLang="th-TH" baseline="0" dirty="0"/>
              <a:t>. </a:t>
            </a:r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1626815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874448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91188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en-US" dirty="0"/>
              <a:t>กรณีพบข้อบกพร่อง ผู้ประกอบการสามารถดำเนินการแก้ไขข้อบกพร่องได้ไม่เกิน 2 ครั้ง ภายในระยะเวลา 6 เดือน นับจากวันที่ตรวจประเมินครั้งแรก หากพ้นระยะเวลาที่กำหนดให้ตรวจประเมินใหม่ทุกข้อกำหนด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156870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en-US" dirty="0"/>
              <a:t>กรมปศุสัตว์ลงนามใบรับรอง โดยมีผลตั้งแต่วันที่คณะกรรมการมีมติอนุมัติให้การรับรอง</a:t>
            </a:r>
          </a:p>
        </p:txBody>
      </p:sp>
    </p:spTree>
    <p:extLst>
      <p:ext uri="{BB962C8B-B14F-4D97-AF65-F5344CB8AC3E}">
        <p14:creationId xmlns:p14="http://schemas.microsoft.com/office/powerpoint/2010/main" val="2560803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วันที่ให้การรับรองจะเป็นวันที่คณะกรรมการมีมติให้การรับรอง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37653-6862-438B-BF9B-A11A0A288DAF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64009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เปรียบเทียบข้อมูล</a:t>
            </a:r>
            <a:r>
              <a:rPr lang="th-TH" baseline="0" dirty="0" smtClean="0"/>
              <a:t> </a:t>
            </a:r>
            <a:r>
              <a:rPr lang="en-US" baseline="0" dirty="0" err="1" smtClean="0"/>
              <a:t>gmp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th-TH" baseline="0" dirty="0" smtClean="0"/>
              <a:t>กับโรงฆ่า </a:t>
            </a:r>
            <a:r>
              <a:rPr lang="th-TH" baseline="0" dirty="0" err="1" smtClean="0"/>
              <a:t>กฆ</a:t>
            </a:r>
            <a:r>
              <a:rPr lang="en-US" baseline="0" dirty="0" smtClean="0"/>
              <a:t>.1 </a:t>
            </a:r>
            <a:r>
              <a:rPr lang="th-TH" baseline="0" dirty="0" smtClean="0"/>
              <a:t>จะเห็นได้ว่ามีสัดส่วนน้อยมาก ดังนั้นกรมจึงมีนโยบายเพิ่มจำนวนโรงฆ่าที่ได้รับรองให้เพิ่มขึ้น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37653-6862-438B-BF9B-A11A0A288DAF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080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สถานที่ตั้ง หลีกเลี่ยงบริเวณที่มีโอกาสทำให้เกิดการปนเปื้อนเข้าสู่อาคารผลิต</a:t>
            </a:r>
            <a:r>
              <a:rPr lang="th-TH" baseline="0" dirty="0"/>
              <a:t> เช่น บริเวณที่มีฝุ่นอากาศพิษ มีแหล่งขยะสะสม</a:t>
            </a:r>
          </a:p>
          <a:p>
            <a:r>
              <a:rPr lang="th-TH" baseline="0" dirty="0"/>
              <a:t>รั้วต้องสามารถป้องกันสัตว์พาหะ รวมถึงหมาแมวไม่ให้เข้าไปในโรงฆ่าสัตว์ได้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22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aseline="0" dirty="0"/>
              <a:t>หลักการสำคัญในการออกแบบ คือ</a:t>
            </a:r>
          </a:p>
          <a:p>
            <a:pPr marL="228600" indent="-228600">
              <a:buAutoNum type="arabicPeriod"/>
            </a:pPr>
            <a:r>
              <a:rPr lang="th-TH" baseline="0" dirty="0"/>
              <a:t>ป้องกันการปนเปื้อน</a:t>
            </a:r>
          </a:p>
          <a:p>
            <a:pPr marL="228600" indent="-228600">
              <a:buAutoNum type="arabicPeriod"/>
            </a:pPr>
            <a:r>
              <a:rPr lang="th-TH" dirty="0"/>
              <a:t>ง่ายต่อการทำความสะอาด ฆ่าเชื้อ และซ่อมบำรุง</a:t>
            </a:r>
          </a:p>
          <a:p>
            <a:pPr marL="228600" indent="-228600">
              <a:buAutoNum type="arabicPeriod"/>
            </a:pPr>
            <a:r>
              <a:rPr lang="th-TH" dirty="0"/>
              <a:t>วัสดุที่ใช้แข็งแรงทนทาน</a:t>
            </a:r>
            <a:r>
              <a:rPr lang="th-TH" baseline="0" dirty="0"/>
              <a:t> ไม่ก่อให้เกิดพิษ</a:t>
            </a:r>
          </a:p>
          <a:p>
            <a:pPr marL="228600" indent="-228600">
              <a:buAutoNum type="arabicPeriod"/>
            </a:pPr>
            <a:r>
              <a:rPr lang="th-TH" baseline="0" dirty="0"/>
              <a:t>มีสิ่งอำนวยความสะดวกที่เหมาะสม</a:t>
            </a:r>
          </a:p>
          <a:p>
            <a:pPr marL="228600" indent="-228600">
              <a:buAutoNum type="arabicPeriod"/>
            </a:pPr>
            <a:r>
              <a:rPr lang="th-TH" baseline="0" dirty="0"/>
              <a:t>ป้องกันสัตว์พาหะได้อย่างมีประสิทธิภาพ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การพิจารณาแปลนโรงฆ่าสัตว์ </a:t>
            </a:r>
            <a:r>
              <a:rPr lang="en-US" sz="1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GMP</a:t>
            </a:r>
            <a:r>
              <a:rPr lang="th-TH" sz="1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1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511175" indent="-282575">
              <a:buFontTx/>
              <a:buChar char="-"/>
            </a:pPr>
            <a:r>
              <a:rPr lang="th-TH" sz="12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มีพื้นที่แยกบริเวณสัตว์มีชีวิตออกจากบริเวณส่วนผลิตชัดเจน</a:t>
            </a:r>
          </a:p>
          <a:p>
            <a:pPr marL="511175" indent="-282575">
              <a:buFontTx/>
              <a:buChar char="-"/>
            </a:pPr>
            <a:r>
              <a:rPr lang="th-TH" sz="12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มีพื้นที่แยกส่วนสะอาดออกจากส่วนสกปรก จุดตัดระหว่างส่วนสะอาดกับส่วนสกปรกในโคกระบือ</a:t>
            </a:r>
            <a:r>
              <a:rPr lang="th-TH" sz="1200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 คือ หลังจากเอาหนังออกแล้ว ถือว่าเข้าสู่ส่วนสะอาด</a:t>
            </a:r>
            <a:endParaRPr lang="th-TH" sz="1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511175" indent="-282575">
              <a:buFontTx/>
              <a:buChar char="-"/>
            </a:pPr>
            <a:r>
              <a:rPr lang="th-TH" sz="12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มีทางเข้า</a:t>
            </a:r>
            <a:r>
              <a:rPr lang="en-US" sz="1200" dirty="0">
                <a:latin typeface="AngsanaUPC" panose="02020603050405020304" pitchFamily="18" charset="-34"/>
                <a:cs typeface="AngsanaUPC" panose="02020603050405020304" pitchFamily="18" charset="-34"/>
              </a:rPr>
              <a:t>-</a:t>
            </a:r>
            <a:r>
              <a:rPr lang="th-TH" sz="1200" dirty="0">
                <a:latin typeface="AngsanaUPC" panose="02020603050405020304" pitchFamily="18" charset="-34"/>
                <a:cs typeface="AngsanaUPC" panose="02020603050405020304" pitchFamily="18" charset="-34"/>
              </a:rPr>
              <a:t>ออก และห้องแต่งตัวของพนักงานส่วนสะอาดแยกกับส่วนสกปรก</a:t>
            </a:r>
          </a:p>
          <a:p>
            <a:pPr marL="511175" indent="-282575">
              <a:buFontTx/>
              <a:buChar char="-"/>
            </a:pPr>
            <a:r>
              <a:rPr lang="th-TH" sz="1200" dirty="0">
                <a:latin typeface="AngsanaUPC" panose="02020603050405020304" pitchFamily="18" charset="-34"/>
                <a:cs typeface="AngsanaUPC" panose="02020603050405020304" pitchFamily="18" charset="-34"/>
              </a:rPr>
              <a:t>ทิศทางการระบายน้ำทิ้งจากส่วนสกปรกต้องไม่ผ่านไปยังส่วนสะอาด ก่อนระบายไปสู่บ่อบำบัด</a:t>
            </a:r>
          </a:p>
          <a:p>
            <a:r>
              <a:rPr lang="th-TH" sz="1200" dirty="0">
                <a:latin typeface="AngsanaUPC" panose="02020603050405020304" pitchFamily="18" charset="-34"/>
                <a:cs typeface="AngsanaUPC" panose="02020603050405020304" pitchFamily="18" charset="-34"/>
              </a:rPr>
              <a:t>     </a:t>
            </a:r>
            <a:r>
              <a:rPr lang="en-US" sz="1200" dirty="0">
                <a:latin typeface="AngsanaUPC" panose="02020603050405020304" pitchFamily="18" charset="-34"/>
                <a:cs typeface="AngsanaUPC" panose="02020603050405020304" pitchFamily="18" charset="-34"/>
              </a:rPr>
              <a:t>-</a:t>
            </a:r>
            <a:r>
              <a:rPr lang="th-TH" sz="1200" dirty="0">
                <a:latin typeface="AngsanaUPC" panose="02020603050405020304" pitchFamily="18" charset="-34"/>
                <a:cs typeface="AngsanaUPC" panose="02020603050405020304" pitchFamily="18" charset="-34"/>
              </a:rPr>
              <a:t>   มีห้องล้างและเก็บอุปกรณ์ ซึ่งต้องมีทั้งในส่วนสะอาดและส่วนสกปรก</a:t>
            </a:r>
          </a:p>
          <a:p>
            <a:r>
              <a:rPr lang="th-TH" sz="1200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     -   ทางออกขยะ ออกทางไหน ถ้าไม่มีทางออกขยะจะมีการจัดการอย่างไร อาจใช้การจัดการช่วยแทนก็ได้ เช่น นำขยะออกไปทิ้งในช่วงที่ไม่มีการผลิต เพื่อป้องกันไม่เกิดการปนเปื้อน</a:t>
            </a:r>
            <a:r>
              <a:rPr lang="th-TH" sz="1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r>
              <a:rPr lang="th-TH" sz="1200" dirty="0">
                <a:latin typeface="AngsanaUPC" panose="02020603050405020304" pitchFamily="18" charset="-34"/>
                <a:cs typeface="AngsanaUPC" panose="02020603050405020304" pitchFamily="18" charset="-34"/>
              </a:rPr>
              <a:t>     - ห้องล้างเครื่องในแดง-ขาว อันไหนคือส่วนสะอาด-สกปรก</a:t>
            </a:r>
            <a:r>
              <a:rPr lang="th-TH" sz="1200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 ต้องมีการล้างแยกกัน</a:t>
            </a:r>
            <a:endParaRPr lang="en-US" sz="1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11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หลักการ คือ ต้องแข็งแรงทนทาน ผิวเรียบ ทำความสะอาดและฆ่าเชื้อได้ง่าย</a:t>
            </a:r>
          </a:p>
          <a:p>
            <a:pPr marL="228600" indent="-228600">
              <a:buAutoNum type="arabicPeriod"/>
            </a:pPr>
            <a:r>
              <a:rPr lang="th-TH" dirty="0"/>
              <a:t>พื้น 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th-TH" baseline="0" dirty="0"/>
              <a:t>วัสดุที่ใช้ต้องเป็นผิวเรียบ กันน้ำได้ ล้างทำความสะอาดง่าย ทนทานต่อการใช้สารเคมี ยาฆ่าเชื้อ เช่น ไม้ ไม่เหมาะสม เพราะ</a:t>
            </a:r>
            <a:r>
              <a:rPr lang="th-TH" baseline="0" dirty="0" err="1"/>
              <a:t>หมักหมม</a:t>
            </a:r>
            <a:r>
              <a:rPr lang="th-TH" baseline="0" dirty="0"/>
              <a:t>สิ่งสกปรก ปูนเปลือย </a:t>
            </a:r>
            <a:r>
              <a:rPr lang="en-US" baseline="0" dirty="0"/>
              <a:t>: </a:t>
            </a:r>
            <a:r>
              <a:rPr lang="th-TH" baseline="0" dirty="0"/>
              <a:t>ก็ไม่ควรใช้ เพราะผิวไม่เรียบ ปูนขัดมัน </a:t>
            </a:r>
            <a:r>
              <a:rPr lang="en-US" baseline="0" dirty="0"/>
              <a:t>: </a:t>
            </a:r>
            <a:r>
              <a:rPr lang="th-TH" baseline="0" dirty="0"/>
              <a:t>ใช้ได้ หินขัด </a:t>
            </a:r>
            <a:r>
              <a:rPr lang="en-US" baseline="0" dirty="0"/>
              <a:t>: </a:t>
            </a:r>
            <a:r>
              <a:rPr lang="th-TH" baseline="0" dirty="0"/>
              <a:t>ใช้ได้ กระเบื้อง </a:t>
            </a:r>
            <a:r>
              <a:rPr lang="en-US" baseline="0" dirty="0"/>
              <a:t>: </a:t>
            </a:r>
            <a:r>
              <a:rPr lang="th-TH" baseline="0" dirty="0"/>
              <a:t>ใช้ได้ แต่ใช้ไปนานๆอาจจะมีปัญหาตรงยาแนวต้องดูแลเรื่องการทำความสะอาดว่าสามารถทำได้มากแค่ไหน </a:t>
            </a:r>
            <a:r>
              <a:rPr lang="en-US" baseline="0" dirty="0" err="1"/>
              <a:t>PU&amp;Epoxy</a:t>
            </a:r>
            <a:r>
              <a:rPr lang="en-US" baseline="0" dirty="0"/>
              <a:t> : </a:t>
            </a:r>
            <a:r>
              <a:rPr lang="th-TH" baseline="0" dirty="0"/>
              <a:t>ใช้ได้</a:t>
            </a:r>
          </a:p>
          <a:p>
            <a:r>
              <a:rPr lang="th-TH" baseline="0" dirty="0"/>
              <a:t>2. ผนัง </a:t>
            </a:r>
            <a:r>
              <a:rPr lang="en-US" baseline="0" dirty="0"/>
              <a:t>: </a:t>
            </a:r>
            <a:r>
              <a:rPr lang="th-TH" baseline="0" dirty="0"/>
              <a:t>วัสดุที่ใช้ต้องเป็นผิวเรียบ กันน้ำได้ ล้างทำความสะอาดง่าย ทนทานต่อการใช้สารเคมี ยาฆ่าเชื้อ เช่น </a:t>
            </a:r>
            <a:r>
              <a:rPr lang="en-US" baseline="0" dirty="0" err="1"/>
              <a:t>Isowall</a:t>
            </a:r>
            <a:r>
              <a:rPr lang="en-US" baseline="0" dirty="0"/>
              <a:t> </a:t>
            </a:r>
            <a:r>
              <a:rPr lang="th-TH" baseline="0" dirty="0"/>
              <a:t>กระเบื้อง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aseline="0" dirty="0"/>
              <a:t>3. รอยเชื่อมต่อระหว่างพื้นกับผนัง และผนังกับเพดาน ต้องเชื่อมกันสนิทและทำมุมโค้งมน เพื่อป้องกันการสะสมของสิ่งสกปรก และทำความสะอาดได้ง่าย</a:t>
            </a:r>
          </a:p>
          <a:p>
            <a:r>
              <a:rPr lang="th-TH" baseline="0" dirty="0"/>
              <a:t>4. เพดาน </a:t>
            </a:r>
            <a:r>
              <a:rPr lang="en-US" baseline="0" dirty="0"/>
              <a:t>: </a:t>
            </a:r>
            <a:r>
              <a:rPr lang="th-TH" baseline="0" dirty="0" err="1"/>
              <a:t>มกษ</a:t>
            </a:r>
            <a:r>
              <a:rPr lang="th-TH" baseline="0" dirty="0"/>
              <a:t>. กำหนดความสูงของเพดานในแต่ละห้องเมื่อวัดจากพื้นต้องไม่ต่ำกว่า 3 เมตร</a:t>
            </a:r>
          </a:p>
          <a:p>
            <a:r>
              <a:rPr lang="th-TH" baseline="0" dirty="0"/>
              <a:t>5. ประตู+วงกบ </a:t>
            </a:r>
            <a:r>
              <a:rPr lang="en-US" baseline="0" dirty="0"/>
              <a:t>: </a:t>
            </a:r>
            <a:r>
              <a:rPr lang="th-TH" baseline="0" dirty="0"/>
              <a:t>ไม่ควรใช้ไม้ ประตูต้องปิดสนิท ไม่มีช่องหรือร่องที่ขอบประตู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60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th-TH" dirty="0"/>
              <a:t>ระบบระบายน้ำ</a:t>
            </a:r>
            <a:r>
              <a:rPr lang="th-TH" baseline="0" dirty="0"/>
              <a:t> อาจมีได้หลายแบบ แต่ต้องสามารถระบายน้ำได้ดี ไม่ทำให้เกิดน้ำขัง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ถ้าทำเป็นรางระบายน้ำ ต้องสามารถทำความสะอาดและตรวจสอบความสะอาดได้</a:t>
            </a:r>
          </a:p>
          <a:p>
            <a:pPr marL="171450" indent="-171450">
              <a:buFontTx/>
              <a:buChar char="-"/>
            </a:pPr>
            <a:r>
              <a:rPr lang="th-TH" baseline="0" dirty="0"/>
              <a:t>ปลายท่อต้องมีตะแกรงป้องกันสัตว์พาหะจากภายนอกเข้าสู่ภายใน</a:t>
            </a:r>
            <a:r>
              <a:rPr lang="th-TH" baseline="0" dirty="0" smtClean="0"/>
              <a:t>อาคาร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- ทิศทางการระบายน้ำทิ้งจากส่วนสกปรกต้องไม่ผ่านไปยังส่วนสะอาด ก่อนระบายไปสู่บ่อบำบัด</a:t>
            </a:r>
          </a:p>
          <a:p>
            <a:pPr marL="171450" indent="-171450">
              <a:buFontTx/>
              <a:buChar char="-"/>
            </a:pPr>
            <a:r>
              <a:rPr lang="th-TH" dirty="0" smtClean="0"/>
              <a:t>ระบบระบายน้ำจากห้องล้างอุปกรณ์ต้องไม่ไหลย้อนเข้าไปในบริเวณผลิต</a:t>
            </a:r>
          </a:p>
          <a:p>
            <a:pPr marL="171450" indent="-171450">
              <a:buFontTx/>
              <a:buChar char="-"/>
            </a:pPr>
            <a:r>
              <a:rPr lang="th-TH" dirty="0" smtClean="0"/>
              <a:t>ท่อระบายน้ำฝนแยกจากท่อระบายน้ำเสีย</a:t>
            </a:r>
            <a:r>
              <a:rPr lang="th-TH" baseline="0" dirty="0" smtClean="0"/>
              <a:t> เพื่อป้องกันไม่ให้เกิด</a:t>
            </a:r>
            <a:r>
              <a:rPr lang="en-US" baseline="0" dirty="0" smtClean="0"/>
              <a:t> over cap </a:t>
            </a:r>
            <a:r>
              <a:rPr lang="th-TH" baseline="0" dirty="0" smtClean="0"/>
              <a:t>ของบ่อบำบัด</a:t>
            </a:r>
            <a:endParaRPr lang="th-TH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14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ต้องมีระบบบำบัดน้ำเสีย</a:t>
            </a:r>
            <a:r>
              <a:rPr lang="th-TH" baseline="0" dirty="0"/>
              <a:t> เพื่อปรับปรุงคุณภาพน้ำทิ้งให้เป็นไปตามกฎหมายที่เกี่ยวข้อง</a:t>
            </a:r>
            <a:endParaRPr lang="th-TH" dirty="0"/>
          </a:p>
          <a:p>
            <a:r>
              <a:rPr lang="th-TH" dirty="0"/>
              <a:t>โดยสถานที่ตั้งของระบบบำบัดน้ำเสีย</a:t>
            </a:r>
            <a:r>
              <a:rPr lang="th-TH" baseline="0" dirty="0"/>
              <a:t> ควรอยู่ห่างจากตัวอาคารผลิต เพื่อป้องกันกลิ่นเหม็นและสิ่งปนเปื้อนต่างๆ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6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2" y="3124200"/>
            <a:ext cx="6172201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2" y="5003323"/>
            <a:ext cx="6172201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8"/>
            <a:ext cx="2286000" cy="381001"/>
          </a:xfrm>
        </p:spPr>
        <p:txBody>
          <a:bodyPr/>
          <a:lstStyle/>
          <a:p>
            <a:fld id="{00B5A508-BEF5-4ED2-84F7-5B480E5DE7D7}" type="datetimeFigureOut">
              <a:rPr lang="th-TH" smtClean="0"/>
              <a:t>23/09/63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71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 bwMode="auto">
          <a:xfrm>
            <a:off x="381001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7" y="0"/>
            <a:ext cx="10466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2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1" y="0"/>
            <a:ext cx="230281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2" y="0"/>
            <a:ext cx="76201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2" y="3429000"/>
            <a:ext cx="1295401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3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1" y="5500632"/>
            <a:ext cx="137161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9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1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5" y="4928703"/>
            <a:ext cx="609600" cy="517524"/>
          </a:xfrm>
        </p:spPr>
        <p:txBody>
          <a:bodyPr/>
          <a:lstStyle/>
          <a:p>
            <a:fld id="{057DCAFA-8390-4197-A2DB-C412E5F34E93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A508-BEF5-4ED2-84F7-5B480E5DE7D7}" type="datetimeFigureOut">
              <a:rPr lang="th-TH" smtClean="0"/>
              <a:t>23/09/63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CAFA-8390-4197-A2DB-C412E5F34E9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0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1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A508-BEF5-4ED2-84F7-5B480E5DE7D7}" type="datetimeFigureOut">
              <a:rPr lang="th-TH" smtClean="0"/>
              <a:t>23/09/63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CAFA-8390-4197-A2DB-C412E5F34E9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B5A508-BEF5-4ED2-84F7-5B480E5DE7D7}" type="datetimeFigureOut">
              <a:rPr lang="th-TH" smtClean="0"/>
              <a:t>23/09/63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7DCAFA-8390-4197-A2DB-C412E5F34E93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2" y="2895602"/>
            <a:ext cx="6172201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2" y="5010151"/>
            <a:ext cx="6172201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3"/>
            <a:ext cx="2286000" cy="381001"/>
          </a:xfrm>
        </p:spPr>
        <p:txBody>
          <a:bodyPr/>
          <a:lstStyle/>
          <a:p>
            <a:fld id="{00B5A508-BEF5-4ED2-84F7-5B480E5DE7D7}" type="datetimeFigureOut">
              <a:rPr lang="th-TH" smtClean="0"/>
              <a:t>23/09/63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 bwMode="auto">
          <a:xfrm>
            <a:off x="381001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7" y="0"/>
            <a:ext cx="10466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2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1" y="0"/>
            <a:ext cx="230281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2" y="0"/>
            <a:ext cx="76201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2" y="3429000"/>
            <a:ext cx="1295401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5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1" y="5500632"/>
            <a:ext cx="137161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9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5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7" y="4928703"/>
            <a:ext cx="609600" cy="517524"/>
          </a:xfrm>
        </p:spPr>
        <p:txBody>
          <a:bodyPr/>
          <a:lstStyle/>
          <a:p>
            <a:fld id="{057DCAFA-8390-4197-A2DB-C412E5F34E93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A508-BEF5-4ED2-84F7-5B480E5DE7D7}" type="datetimeFigureOut">
              <a:rPr lang="th-TH" smtClean="0"/>
              <a:t>23/09/63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CAFA-8390-4197-A2DB-C412E5F34E93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9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7543801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A508-BEF5-4ED2-84F7-5B480E5DE7D7}" type="datetimeFigureOut">
              <a:rPr lang="th-TH" smtClean="0"/>
              <a:t>23/09/63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CAFA-8390-4197-A2DB-C412E5F34E93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1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B5A508-BEF5-4ED2-84F7-5B480E5DE7D7}" type="datetimeFigureOut">
              <a:rPr lang="th-TH" smtClean="0"/>
              <a:t>23/09/63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7DCAFA-8390-4197-A2DB-C412E5F34E93}" type="slidenum">
              <a:rPr lang="th-TH" smtClean="0"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A508-BEF5-4ED2-84F7-5B480E5DE7D7}" type="datetimeFigureOut">
              <a:rPr lang="th-TH" smtClean="0"/>
              <a:t>23/09/63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CAFA-8390-4197-A2DB-C412E5F34E9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1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1" y="274320"/>
            <a:ext cx="1527049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1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1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B5A508-BEF5-4ED2-84F7-5B480E5DE7D7}" type="datetimeFigureOut">
              <a:rPr lang="th-TH" smtClean="0"/>
              <a:t>23/09/63</a:t>
            </a:fld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7DCAFA-8390-4197-A2DB-C412E5F34E93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1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2" y="3200401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6172201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7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1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B5A508-BEF5-4ED2-84F7-5B480E5DE7D7}" type="datetimeFigureOut">
              <a:rPr lang="th-TH" smtClean="0"/>
              <a:t>23/09/63</a:t>
            </a:fld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7DCAFA-8390-4197-A2DB-C412E5F34E93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1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B5A508-BEF5-4ED2-84F7-5B480E5DE7D7}" type="datetimeFigureOut">
              <a:rPr lang="th-TH" smtClean="0"/>
              <a:t>23/09/63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1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1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7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7DCAFA-8390-4197-A2DB-C412E5F34E93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2636912"/>
            <a:ext cx="7056784" cy="1894363"/>
          </a:xfrm>
        </p:spPr>
        <p:txBody>
          <a:bodyPr>
            <a:normAutofit/>
          </a:bodyPr>
          <a:lstStyle/>
          <a:p>
            <a:pPr algn="r"/>
            <a:r>
              <a:rPr lang="th-TH" sz="4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4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การปฏิบัติที่ดีสำหรับโรงฆ่า</a:t>
            </a:r>
            <a:r>
              <a:rPr lang="th-TH" sz="4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สัตว์ (</a:t>
            </a:r>
            <a:r>
              <a:rPr lang="en-US" sz="4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GMP</a:t>
            </a:r>
            <a:r>
              <a:rPr lang="th-TH" sz="4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4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5013176"/>
            <a:ext cx="6172201" cy="1371600"/>
          </a:xfrm>
        </p:spPr>
        <p:txBody>
          <a:bodyPr>
            <a:normAutofit/>
          </a:bodyPr>
          <a:lstStyle/>
          <a:p>
            <a:pPr algn="r"/>
            <a:r>
              <a:rPr lang="th-TH" sz="24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สพ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ญ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ทิพย์สุดา พุฒซ้อน</a:t>
            </a:r>
          </a:p>
          <a:p>
            <a:pPr algn="r"/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กลุ่มควบคุมโรงฆ่าสัตว์ภายในประเทศ</a:t>
            </a:r>
          </a:p>
          <a:p>
            <a:pPr algn="r"/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สำนักพัฒนาระบบและรับรองมาตรฐานสินค้าปศุสัตว์</a:t>
            </a:r>
          </a:p>
        </p:txBody>
      </p:sp>
    </p:spTree>
    <p:extLst>
      <p:ext uri="{BB962C8B-B14F-4D97-AF65-F5344CB8AC3E}">
        <p14:creationId xmlns:p14="http://schemas.microsoft.com/office/powerpoint/2010/main" val="13932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3" y="330978"/>
            <a:ext cx="7024744" cy="865774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ระบบระบายน้ำ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73978"/>
            <a:ext cx="2949179" cy="469074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009" y="1473978"/>
            <a:ext cx="3209038" cy="46907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54022" y="2500078"/>
            <a:ext cx="4690742" cy="263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4"/>
          <p:cNvGrpSpPr>
            <a:grpSpLocks/>
          </p:cNvGrpSpPr>
          <p:nvPr/>
        </p:nvGrpSpPr>
        <p:grpSpPr bwMode="auto">
          <a:xfrm>
            <a:off x="996696" y="1488596"/>
            <a:ext cx="7533529" cy="5369404"/>
            <a:chOff x="928688" y="1500188"/>
            <a:chExt cx="8215312" cy="4997450"/>
          </a:xfrm>
        </p:grpSpPr>
        <p:pic>
          <p:nvPicPr>
            <p:cNvPr id="5" name="รูปภาพ 2" descr="IMG_3565_resize.JPG"/>
            <p:cNvPicPr>
              <a:picLocks noChangeAspect="1"/>
            </p:cNvPicPr>
            <p:nvPr/>
          </p:nvPicPr>
          <p:blipFill>
            <a:blip r:embed="rId3">
              <a:lum brigh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688" y="1500188"/>
              <a:ext cx="7500937" cy="49974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Right Arrow 13"/>
            <p:cNvSpPr/>
            <p:nvPr/>
          </p:nvSpPr>
          <p:spPr>
            <a:xfrm rot="10800000">
              <a:off x="5572132" y="2714621"/>
              <a:ext cx="642942" cy="35719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B Helvethaica X Li" charset="-34"/>
                <a:cs typeface="DB Helvethaica X Li" charset="-34"/>
              </a:endParaRPr>
            </a:p>
          </p:txBody>
        </p:sp>
        <p:sp>
          <p:nvSpPr>
            <p:cNvPr id="7" name="Rounded Rectangle 14"/>
            <p:cNvSpPr/>
            <p:nvPr/>
          </p:nvSpPr>
          <p:spPr>
            <a:xfrm>
              <a:off x="6286512" y="2428868"/>
              <a:ext cx="2214578" cy="785818"/>
            </a:xfrm>
            <a:prstGeom prst="roundRect">
              <a:avLst/>
            </a:prstGeom>
            <a:solidFill>
              <a:srgbClr val="00B0F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2. </a:t>
              </a:r>
              <a:r>
                <a:rPr lang="th-TH" sz="24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บ่อหมักไร้อากาศ</a:t>
              </a:r>
            </a:p>
          </p:txBody>
        </p:sp>
        <p:sp>
          <p:nvSpPr>
            <p:cNvPr id="8" name="Right Arrow 16"/>
            <p:cNvSpPr/>
            <p:nvPr/>
          </p:nvSpPr>
          <p:spPr>
            <a:xfrm>
              <a:off x="3328579" y="1888421"/>
              <a:ext cx="642942" cy="357190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B Helvethaica X Li" charset="-34"/>
                <a:cs typeface="DB Helvethaica X Li" charset="-34"/>
              </a:endParaRPr>
            </a:p>
          </p:txBody>
        </p:sp>
        <p:sp>
          <p:nvSpPr>
            <p:cNvPr id="9" name="Rounded Rectangle 17"/>
            <p:cNvSpPr/>
            <p:nvPr/>
          </p:nvSpPr>
          <p:spPr>
            <a:xfrm>
              <a:off x="1071538" y="1571612"/>
              <a:ext cx="2214578" cy="100013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1. </a:t>
              </a:r>
              <a:r>
                <a:rPr lang="th-TH" sz="28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บ่อแยกไขมัน</a:t>
              </a:r>
            </a:p>
          </p:txBody>
        </p:sp>
        <p:sp>
          <p:nvSpPr>
            <p:cNvPr id="10" name="Rounded Rectangle 18"/>
            <p:cNvSpPr/>
            <p:nvPr/>
          </p:nvSpPr>
          <p:spPr>
            <a:xfrm>
              <a:off x="1071538" y="4143380"/>
              <a:ext cx="2071702" cy="785818"/>
            </a:xfrm>
            <a:prstGeom prst="roundRect">
              <a:avLst/>
            </a:prstGeom>
            <a:solidFill>
              <a:srgbClr val="FF006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3. </a:t>
              </a:r>
              <a:r>
                <a:rPr lang="th-TH" sz="24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บ่อเติมอากาศ</a:t>
              </a:r>
            </a:p>
          </p:txBody>
        </p:sp>
        <p:sp>
          <p:nvSpPr>
            <p:cNvPr id="11" name="Right Arrow 19"/>
            <p:cNvSpPr/>
            <p:nvPr/>
          </p:nvSpPr>
          <p:spPr>
            <a:xfrm>
              <a:off x="3214678" y="4357694"/>
              <a:ext cx="642942" cy="357190"/>
            </a:xfrm>
            <a:prstGeom prst="rightArrow">
              <a:avLst/>
            </a:prstGeom>
            <a:solidFill>
              <a:srgbClr val="FF0066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Right Arrow 20"/>
            <p:cNvSpPr/>
            <p:nvPr/>
          </p:nvSpPr>
          <p:spPr>
            <a:xfrm rot="10800000">
              <a:off x="6357918" y="5143512"/>
              <a:ext cx="642942" cy="35719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Rounded Rectangle 21"/>
            <p:cNvSpPr/>
            <p:nvPr/>
          </p:nvSpPr>
          <p:spPr>
            <a:xfrm>
              <a:off x="7072298" y="5000636"/>
              <a:ext cx="2071702" cy="785818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4. </a:t>
              </a:r>
              <a:r>
                <a:rPr lang="th-TH" sz="24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บ่อตกตะกอน</a:t>
              </a:r>
            </a:p>
          </p:txBody>
        </p:sp>
      </p:grp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1043493" y="330978"/>
            <a:ext cx="7024744" cy="937782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ระบบบำบัดน้ำเสีย</a:t>
            </a:r>
          </a:p>
        </p:txBody>
      </p:sp>
    </p:spTree>
    <p:extLst>
      <p:ext uri="{BB962C8B-B14F-4D97-AF65-F5344CB8AC3E}">
        <p14:creationId xmlns:p14="http://schemas.microsoft.com/office/powerpoint/2010/main" val="14734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97" t="3836" r="16679" b="6011"/>
          <a:stretch/>
        </p:blipFill>
        <p:spPr>
          <a:xfrm rot="5400000">
            <a:off x="-501308" y="2595460"/>
            <a:ext cx="3462527" cy="244127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78" t="5984" b="8128"/>
          <a:stretch/>
        </p:blipFill>
        <p:spPr>
          <a:xfrm>
            <a:off x="5724217" y="2133600"/>
            <a:ext cx="3438072" cy="3389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679" y="2133600"/>
            <a:ext cx="3413759" cy="341376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 bwMode="black">
          <a:xfrm>
            <a:off x="1043493" y="330978"/>
            <a:ext cx="7024744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>
              <a:spcBef>
                <a:spcPct val="0"/>
              </a:spcBef>
              <a:buNone/>
              <a:defRPr kumimoji="0" sz="3600" b="1" kern="0" cap="small" baseline="0">
                <a:latin typeface="Angsana New" pitchFamily="18" charset="-34"/>
                <a:cs typeface="Angsana New" pitchFamily="18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dirty="0">
                <a:solidFill>
                  <a:schemeClr val="tx1"/>
                </a:solidFill>
              </a:rPr>
              <a:t>ระบบระบายอากาศ</a:t>
            </a:r>
          </a:p>
        </p:txBody>
      </p:sp>
    </p:spTree>
    <p:extLst>
      <p:ext uri="{BB962C8B-B14F-4D97-AF65-F5344CB8AC3E}">
        <p14:creationId xmlns:p14="http://schemas.microsoft.com/office/powerpoint/2010/main" val="43062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13246"/>
            <a:ext cx="7781544" cy="927100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ระบบแสงสว่าง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660820"/>
            <a:ext cx="3840163" cy="38401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016" y="1645262"/>
            <a:ext cx="3858768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9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64" y="330978"/>
            <a:ext cx="7024744" cy="1143000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ระบบป้องกันแมลงและสัตว์พาหะ</a:t>
            </a:r>
          </a:p>
        </p:txBody>
      </p:sp>
      <p:pic>
        <p:nvPicPr>
          <p:cNvPr id="6" name="Content Placeholder 5" descr="rodent tr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49713"/>
            <a:ext cx="3312054" cy="331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5160" y="2034810"/>
            <a:ext cx="2648840" cy="252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Untitled-13 cop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34" t="23714" r="5066" b="12268"/>
          <a:stretch/>
        </p:blipFill>
        <p:spPr bwMode="auto">
          <a:xfrm>
            <a:off x="3328416" y="2034809"/>
            <a:ext cx="3164519" cy="415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00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47" y="355472"/>
            <a:ext cx="7024744" cy="1143000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ส่วนบริเวณพื้นที่ผลิต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043233" cy="5032957"/>
          </a:xfrm>
        </p:spPr>
        <p:txBody>
          <a:bodyPr>
            <a:normAutofit/>
          </a:bodyPr>
          <a:lstStyle/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บริเวณที่พักสัตว์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บริเวณที่ทำการฆ่าสัตว์ และเอาเลือดออก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บริเวณเอาหนังออก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บริเวณเอาเครื่องในออก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ห้องเย็น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ห้องตัดแต่งเนื้อ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ห้องล้างและห้องเก็บอุปกรณ์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th-TH" sz="3600" dirty="0">
              <a:latin typeface="Angsana New" pitchFamily="18" charset="-34"/>
              <a:cs typeface="Angsana New" pitchFamily="18" charset="-34"/>
            </a:endParaRP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th-TH" sz="3600" dirty="0">
              <a:latin typeface="Angsana New" pitchFamily="18" charset="-34"/>
              <a:cs typeface="Angsana New" pitchFamily="18" charset="-34"/>
            </a:endParaRP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160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2903" y="393952"/>
            <a:ext cx="7024744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>
              <a:spcBef>
                <a:spcPct val="0"/>
              </a:spcBef>
              <a:buNone/>
              <a:defRPr kumimoji="0" sz="3600" b="1" kern="0" cap="small" baseline="0">
                <a:latin typeface="Angsana New" pitchFamily="18" charset="-34"/>
                <a:cs typeface="Angsana New" pitchFamily="18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dirty="0">
                <a:solidFill>
                  <a:schemeClr val="tx1"/>
                </a:solidFill>
              </a:rPr>
              <a:t>คอกพักสัตว์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804561-9D83-4407-83BE-78A87ED70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1" y="1876924"/>
            <a:ext cx="4429619" cy="4427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BDE3618-BC83-404D-BBC6-AA97B0E808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81" y="1876924"/>
            <a:ext cx="4429619" cy="44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6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632" y="332656"/>
            <a:ext cx="7024744" cy="941192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บริเวณทำการฆ่า และเอาเลือดออก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="" xmlns:a16="http://schemas.microsoft.com/office/drawing/2014/main" id="{E4860C76-9822-482A-9C4F-0180A21A2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4" y="1608618"/>
            <a:ext cx="4544665" cy="4608512"/>
          </a:xfr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2F40980-B06A-4421-9163-635DD6E68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42" y="3078504"/>
            <a:ext cx="3050576" cy="2955576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="" xmlns:a16="http://schemas.microsoft.com/office/drawing/2014/main" id="{5BCE6851-657A-440B-9C51-7E6E9F9A339C}"/>
              </a:ext>
            </a:extLst>
          </p:cNvPr>
          <p:cNvSpPr txBox="1">
            <a:spLocks/>
          </p:cNvSpPr>
          <p:nvPr/>
        </p:nvSpPr>
        <p:spPr bwMode="black">
          <a:xfrm>
            <a:off x="6570909" y="1834156"/>
            <a:ext cx="1443789" cy="7560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ทำสลบ</a:t>
            </a:r>
          </a:p>
        </p:txBody>
      </p:sp>
    </p:spTree>
    <p:extLst>
      <p:ext uri="{BB962C8B-B14F-4D97-AF65-F5344CB8AC3E}">
        <p14:creationId xmlns:p14="http://schemas.microsoft.com/office/powerpoint/2010/main" val="12347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975535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บริเวณเอาเครื่องในออก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0054E85-D6CF-4657-9205-35BAA8D051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3603"/>
          <a:stretch/>
        </p:blipFill>
        <p:spPr>
          <a:xfrm>
            <a:off x="270710" y="1953918"/>
            <a:ext cx="5026193" cy="4390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6358C5-BC79-4341-8824-07FF399321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9" b="14562"/>
          <a:stretch/>
        </p:blipFill>
        <p:spPr>
          <a:xfrm>
            <a:off x="5525338" y="1556792"/>
            <a:ext cx="3128376" cy="47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903527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ห้องเย็น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A1A0AF5-BA97-41B5-9470-DDA68E415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8" y="1402502"/>
            <a:ext cx="3134648" cy="4996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2624782-3BF2-454E-9439-0AAE5AF8C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67" y="1399118"/>
            <a:ext cx="2811290" cy="50001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F71A1AD-8270-4A00-AAD7-670B6DC48D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59" y="1399118"/>
            <a:ext cx="2811290" cy="500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การปฏิบัติที่ดีสำหรับโรงฆ่าสัตว์ (</a:t>
            </a: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GMP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GMP = Good Manufacturing Practices</a:t>
            </a:r>
          </a:p>
          <a:p>
            <a:pPr algn="thaiDist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ระบบปฏิบัติที่ดีในการผลิตอาหาร โดยเน้นในเรื่องสุขอนามัย                  ในกระบวนการผลิต ซึ่งมีการป้องกันและลดความเสี่ยงที่อาจทำให้เกิดความไม่ปลอดภัยในการผลิตอาหาร</a:t>
            </a:r>
          </a:p>
          <a:p>
            <a:pPr algn="thaiDist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เนื้อสัตว์ที่ผลิตจากโรงฆ่าสัตว์ที่ได้รับการรับรอง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GMP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จากกรมปศุสัตว์ แสดงถึงเนื้อสัตว์ผ่านกระบวนการผลิตที่ดีได้มาตรฐาน มีความปลอดภัย    ทำให้ผู้บริโภคมั่นใจในการเลือกซื้อเนื้อสัตว์และผลิตภัณฑ์มากยิ่งขึ้น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339" y="5053195"/>
            <a:ext cx="1635448" cy="146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8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8443" y="404664"/>
            <a:ext cx="7024744" cy="831519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ห้องตัดแต่งเนื้อ</a:t>
            </a:r>
          </a:p>
        </p:txBody>
      </p:sp>
      <p:pic>
        <p:nvPicPr>
          <p:cNvPr id="9" name="รูปภาพ 3" descr="IMG_0337.JPG">
            <a:extLst>
              <a:ext uri="{FF2B5EF4-FFF2-40B4-BE49-F238E27FC236}">
                <a16:creationId xmlns="" xmlns:a16="http://schemas.microsoft.com/office/drawing/2014/main" id="{8DF752B3-BCC6-4738-845F-3EA6965F2F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35" y="1648326"/>
            <a:ext cx="4030580" cy="403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42D71EF-A70E-4516-A348-7A18CAC82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87" y="1648326"/>
            <a:ext cx="4233431" cy="403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9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937" y="692696"/>
            <a:ext cx="7024744" cy="840448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ห้องล้างและห้องเก็บอุปกรณ์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98999"/>
            <a:ext cx="3107531" cy="310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940" y="2101463"/>
            <a:ext cx="3189205" cy="319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939" y="2101464"/>
            <a:ext cx="3219764" cy="326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1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39" y="620688"/>
            <a:ext cx="7356539" cy="914360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เครื่องมือ เครื่องจักร และอุปกรณ์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094" y="2030877"/>
            <a:ext cx="2570609" cy="332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276" y="2145792"/>
            <a:ext cx="3219970" cy="321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737"/>
            <a:ext cx="3314129" cy="331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5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08485" y="5202271"/>
            <a:ext cx="1484709" cy="719137"/>
          </a:xfrm>
          <a:prstGeom prst="rect">
            <a:avLst/>
          </a:prstGeom>
          <a:solidFill>
            <a:srgbClr val="FFCC99"/>
          </a:solidFill>
          <a:ln w="38100">
            <a:solidFill>
              <a:srgbClr val="FFFF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ห้องอาบน้ำ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42034" y="5202270"/>
            <a:ext cx="1484710" cy="719137"/>
          </a:xfrm>
          <a:prstGeom prst="rect">
            <a:avLst/>
          </a:prstGeom>
          <a:solidFill>
            <a:srgbClr val="FFCC99"/>
          </a:solidFill>
          <a:ln w="38100">
            <a:solidFill>
              <a:srgbClr val="FFFF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ห้องล็อกเกอร์</a:t>
            </a:r>
            <a:endParaRPr lang="en-US" b="1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75585" y="5202269"/>
            <a:ext cx="1484709" cy="1251067"/>
          </a:xfrm>
          <a:prstGeom prst="rect">
            <a:avLst/>
          </a:prstGeom>
          <a:solidFill>
            <a:srgbClr val="FFCC99"/>
          </a:solidFill>
          <a:ln w="38100">
            <a:solidFill>
              <a:srgbClr val="FFFF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อ่างล้างและฆ่าเชื้อ</a:t>
            </a:r>
          </a:p>
          <a:p>
            <a:pPr algn="ctr" eaLnBrk="0" hangingPunct="0">
              <a:defRPr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รองเท้าบู้ท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09135" y="5202269"/>
            <a:ext cx="1484709" cy="719137"/>
          </a:xfrm>
          <a:prstGeom prst="rect">
            <a:avLst/>
          </a:prstGeom>
          <a:solidFill>
            <a:srgbClr val="FFCC99"/>
          </a:solidFill>
          <a:ln w="38100">
            <a:solidFill>
              <a:srgbClr val="FFFF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อ่างล้างมือ</a:t>
            </a:r>
            <a:endParaRPr lang="en-US" b="1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Picture 7" descr="100-0051_IM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790" y="1859670"/>
            <a:ext cx="1484709" cy="3052762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8" name="Picture 8" descr="100-0052_IM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035" y="1859670"/>
            <a:ext cx="1484709" cy="3052762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9" name="Picture 9" descr="100-0049_IM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585" y="1859670"/>
            <a:ext cx="1484709" cy="3052762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0" name="Picture 10" descr="100-0053_IM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135" y="1859670"/>
            <a:ext cx="1484709" cy="3052762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20295" y="503680"/>
            <a:ext cx="7356539" cy="981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>
              <a:spcBef>
                <a:spcPct val="0"/>
              </a:spcBef>
              <a:buNone/>
              <a:defRPr kumimoji="0" sz="3600" b="1" kern="0" cap="small" baseline="0">
                <a:latin typeface="Angsana New" pitchFamily="18" charset="-34"/>
                <a:cs typeface="Angsana New" pitchFamily="18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dirty="0">
                <a:solidFill>
                  <a:schemeClr val="tx1"/>
                </a:solidFill>
              </a:rPr>
              <a:t>สิ่งอำนวยความสะดวก</a:t>
            </a:r>
          </a:p>
        </p:txBody>
      </p:sp>
    </p:spTree>
    <p:extLst>
      <p:ext uri="{BB962C8B-B14F-4D97-AF65-F5344CB8AC3E}">
        <p14:creationId xmlns:p14="http://schemas.microsoft.com/office/powerpoint/2010/main" val="6705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2544" y="620688"/>
            <a:ext cx="6193653" cy="946591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ระบบบำบัดน้ำใช้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520268" y="2352181"/>
            <a:ext cx="2162736" cy="3351569"/>
            <a:chOff x="509558" y="1938326"/>
            <a:chExt cx="1357322" cy="1928826"/>
          </a:xfrm>
        </p:grpSpPr>
        <p:sp>
          <p:nvSpPr>
            <p:cNvPr id="126" name="Text Box 2"/>
            <p:cNvSpPr txBox="1">
              <a:spLocks noChangeArrowheads="1"/>
            </p:cNvSpPr>
            <p:nvPr/>
          </p:nvSpPr>
          <p:spPr bwMode="auto">
            <a:xfrm>
              <a:off x="509558" y="1938326"/>
              <a:ext cx="1357322" cy="192882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itchFamily="18" charset="-34"/>
                  <a:ea typeface="Angsana New" pitchFamily="18" charset="-34"/>
                  <a:cs typeface="JasmineUPC" pitchFamily="18" charset="-34"/>
                </a:rPr>
                <a:t>Chlorine Dioxide</a:t>
              </a:r>
            </a:p>
          </p:txBody>
        </p:sp>
        <p:pic>
          <p:nvPicPr>
            <p:cNvPr id="127" name="Picture 126" descr="IMG_3357.JPG"/>
            <p:cNvPicPr>
              <a:picLocks noChangeAspect="1"/>
            </p:cNvPicPr>
            <p:nvPr/>
          </p:nvPicPr>
          <p:blipFill>
            <a:blip r:embed="rId3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471390" y="2114477"/>
              <a:ext cx="1424133" cy="12239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AAB8F27-2A14-432B-9B5E-0FD8CDF5D254}"/>
              </a:ext>
            </a:extLst>
          </p:cNvPr>
          <p:cNvGrpSpPr/>
          <p:nvPr/>
        </p:nvGrpSpPr>
        <p:grpSpPr>
          <a:xfrm>
            <a:off x="6465602" y="2631919"/>
            <a:ext cx="2422728" cy="3071830"/>
            <a:chOff x="3571868" y="3929066"/>
            <a:chExt cx="2500330" cy="2428893"/>
          </a:xfrm>
        </p:grpSpPr>
        <p:sp>
          <p:nvSpPr>
            <p:cNvPr id="35" name="Text Box 2">
              <a:extLst>
                <a:ext uri="{FF2B5EF4-FFF2-40B4-BE49-F238E27FC236}">
                  <a16:creationId xmlns="" xmlns:a16="http://schemas.microsoft.com/office/drawing/2014/main" id="{881B18CE-042A-40A6-A712-FB53D08B2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68" y="3929066"/>
              <a:ext cx="2500330" cy="242889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itchFamily="18" charset="-34"/>
                  <a:ea typeface="Angsana New" pitchFamily="18" charset="-34"/>
                  <a:cs typeface="JasmineUPC" pitchFamily="18" charset="-34"/>
                </a:rPr>
                <a:t>Resin Filter Tank</a:t>
              </a:r>
            </a:p>
          </p:txBody>
        </p:sp>
        <p:pic>
          <p:nvPicPr>
            <p:cNvPr id="36" name="Picture 35" descr="IMG_0537.JPG">
              <a:extLst>
                <a:ext uri="{FF2B5EF4-FFF2-40B4-BE49-F238E27FC236}">
                  <a16:creationId xmlns="" xmlns:a16="http://schemas.microsoft.com/office/drawing/2014/main" id="{C3728D4E-F698-4B9E-89E0-F966750BB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lum bright="20000"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821901" y="3821909"/>
              <a:ext cx="2000264" cy="23574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D719C73C-4390-469E-BD9E-2140ABAA66DC}"/>
              </a:ext>
            </a:extLst>
          </p:cNvPr>
          <p:cNvGrpSpPr/>
          <p:nvPr/>
        </p:nvGrpSpPr>
        <p:grpSpPr>
          <a:xfrm>
            <a:off x="2869531" y="2722267"/>
            <a:ext cx="3433643" cy="2981482"/>
            <a:chOff x="3498973" y="4214817"/>
            <a:chExt cx="3385286" cy="2143139"/>
          </a:xfrm>
        </p:grpSpPr>
        <p:sp>
          <p:nvSpPr>
            <p:cNvPr id="39" name="Text Box 2">
              <a:extLst>
                <a:ext uri="{FF2B5EF4-FFF2-40B4-BE49-F238E27FC236}">
                  <a16:creationId xmlns="" xmlns:a16="http://schemas.microsoft.com/office/drawing/2014/main" id="{ABF9FAB2-CE48-4706-BF18-F051EEA75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8973" y="4214817"/>
              <a:ext cx="3385286" cy="21431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itchFamily="18" charset="-34"/>
                  <a:ea typeface="Angsana New" pitchFamily="18" charset="-34"/>
                  <a:cs typeface="JasmineUPC" pitchFamily="18" charset="-34"/>
                </a:rPr>
                <a:t>RO Filter</a:t>
              </a:r>
            </a:p>
          </p:txBody>
        </p:sp>
        <p:pic>
          <p:nvPicPr>
            <p:cNvPr id="40" name="Picture 39" descr="IMG_2816.JPG">
              <a:extLst>
                <a:ext uri="{FF2B5EF4-FFF2-40B4-BE49-F238E27FC236}">
                  <a16:creationId xmlns="" xmlns:a16="http://schemas.microsoft.com/office/drawing/2014/main" id="{5A3488E5-56D2-40A2-9650-3EF5E38AE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lum bright="1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561663" y="4277853"/>
              <a:ext cx="3259905" cy="17649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542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74639"/>
            <a:ext cx="7467600" cy="994121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en-US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3.</a:t>
            </a:r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การควบคุมการปฏิบัติงาน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เอกสารขั้นตอนการ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ปฏิบัติงานและ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บันทึกผลการปฏิบัติงาน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การรับสัตว์เข้าคอกพัก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การพักสัตว์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การทำสลบ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การเอาเลือดออก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การลวก ถอนขน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หรือ        เอา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หนังออก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0FC9954D-B2EE-4B83-860C-DD2141DB18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การแยกเอาเครื่องในออก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การลดอุณหภูมิซาก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การตัดแต่ง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การบรรจุ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การเก็บรักษาเนื้อสัตว์</a:t>
            </a:r>
          </a:p>
          <a:p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49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90" y="352750"/>
            <a:ext cx="7024744" cy="844002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en-US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4. </a:t>
            </a:r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การซ่อมบำรุง และสุขาภิบาล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2" t="6055" r="-4602" b="49627"/>
          <a:stretch/>
        </p:blipFill>
        <p:spPr>
          <a:xfrm>
            <a:off x="3275856" y="1372382"/>
            <a:ext cx="5720558" cy="253523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94519" y="2590327"/>
            <a:ext cx="4525963" cy="25458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953781"/>
            <a:ext cx="3059465" cy="271365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3907617"/>
            <a:ext cx="2371234" cy="2805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5003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90" y="352750"/>
            <a:ext cx="7024744" cy="916010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en-US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5. </a:t>
            </a:r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สุขลักษณะส่วนบุคคล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4507" y="1495751"/>
            <a:ext cx="7043233" cy="5035679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สุขภาพ การเจ็บป่วย และการบาดเจ็บของผู้ปฏิบัติงาน</a:t>
            </a:r>
          </a:p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ความสะอาดส่วนบุคคล</a:t>
            </a:r>
          </a:p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อุปนิสัยส่วนบุคคล</a:t>
            </a:r>
          </a:p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ผู้เยี่ยมชม </a:t>
            </a:r>
          </a:p>
          <a:p>
            <a:endParaRPr lang="th-TH" sz="3600" dirty="0">
              <a:latin typeface="Angsana New" pitchFamily="18" charset="-34"/>
              <a:cs typeface="Angsana New" pitchFamily="18" charset="-34"/>
            </a:endParaRPr>
          </a:p>
          <a:p>
            <a:endParaRPr lang="th-TH" sz="3600" dirty="0">
              <a:latin typeface="Angsana New" pitchFamily="18" charset="-34"/>
              <a:cs typeface="Angsana New" pitchFamily="18" charset="-34"/>
            </a:endParaRPr>
          </a:p>
          <a:p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48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90" y="352750"/>
            <a:ext cx="7024744" cy="844002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en-US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6. </a:t>
            </a:r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การขนส่ง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4507" y="1495751"/>
            <a:ext cx="7043233" cy="5035679"/>
          </a:xfrm>
        </p:spPr>
        <p:txBody>
          <a:bodyPr>
            <a:normAutofit/>
          </a:bodyPr>
          <a:lstStyle/>
          <a:p>
            <a:endParaRPr lang="th-TH" sz="4000" dirty="0"/>
          </a:p>
          <a:p>
            <a:endParaRPr lang="th-TH" sz="4000" dirty="0"/>
          </a:p>
          <a:p>
            <a:endParaRPr lang="th-TH" sz="4000" dirty="0"/>
          </a:p>
          <a:p>
            <a:endParaRPr lang="th-TH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73" y="1701394"/>
            <a:ext cx="2473887" cy="4459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12" y="2143804"/>
            <a:ext cx="4429560" cy="40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90" y="352750"/>
            <a:ext cx="7024744" cy="916010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en-US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7. </a:t>
            </a:r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ข้อมูลเกี่ยวกับผลิตภัณฑ์เนื้อสัตว์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1484784"/>
            <a:ext cx="5184575" cy="5035679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ฉลากบนภาชนะบรรจุเนื้อสัตว์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ชื่อผู้ผลิต และสถานที่ที่ผลิต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ประเภทของสินค้า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วัน เดือน ปี ที่ผลิต หรือวัน เดือน ปี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ที่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ควรบริโภคก่อน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น้ำหนักสุทธิ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คำแนะนำในการเก็บรักษา</a:t>
            </a:r>
          </a:p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การระบุชุดผลิต ที่สามารถตรวจสอบย้อนกลับได้</a:t>
            </a:r>
          </a:p>
          <a:p>
            <a:endParaRPr lang="th-TH" sz="3600" dirty="0">
              <a:latin typeface="Angsana New" pitchFamily="18" charset="-34"/>
              <a:cs typeface="Angsana New" pitchFamily="18" charset="-34"/>
            </a:endParaRPr>
          </a:p>
          <a:p>
            <a:endParaRPr lang="th-TH" sz="3600" dirty="0">
              <a:latin typeface="Angsana New" pitchFamily="18" charset="-34"/>
              <a:cs typeface="Angsana New" pitchFamily="18" charset="-34"/>
            </a:endParaRPr>
          </a:p>
          <a:p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855" y="1639346"/>
            <a:ext cx="3035145" cy="2683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442AEA-477D-4BAC-8DD3-95844292B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48" y="4347190"/>
            <a:ext cx="2502011" cy="2500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4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หลักการ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GMP 8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itchFamily="18" charset="-34"/>
              </a:rPr>
              <a:t>1. การผลิตในขั้นต้น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itchFamily="18" charset="-34"/>
              </a:rPr>
              <a:t>2. การออกแบบและสิ่งอำนวยความสะดวก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itchFamily="18" charset="-34"/>
              </a:rPr>
              <a:t>3. การควบคุมการปฏิบัติงาน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itchFamily="18" charset="-34"/>
              </a:rPr>
              <a:t>4. การบำรุงรักษาและการสุขาภิบาล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itchFamily="18" charset="-34"/>
              </a:rPr>
              <a:t>5. สุขลักษณะส่วนบุคคล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itchFamily="18" charset="-34"/>
              </a:rPr>
              <a:t>6. การขนส่ง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itchFamily="18" charset="-34"/>
              </a:rPr>
              <a:t>7. ข้อมูลเกี่ยวกับผลิตภัณฑ์และการสร้างความเข้าใจให้แก่ผู้บริโภค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itchFamily="18" charset="-34"/>
              </a:rPr>
              <a:t>8. การฝึกอบรม</a:t>
            </a:r>
          </a:p>
          <a:p>
            <a:endParaRPr lang="th-TH" sz="3200" dirty="0">
              <a:latin typeface="Angsana New" panose="02020603050405020304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60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520" y="620688"/>
            <a:ext cx="7024744" cy="881236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en-US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8. </a:t>
            </a:r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การฝึกอบรม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844824"/>
            <a:ext cx="7043233" cy="4208545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พนักงานใหม่ /พนักงานเก่า</a:t>
            </a:r>
          </a:p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โปรแกรมอบรม และแผนการฝึกอบรมพนักงาน</a:t>
            </a:r>
          </a:p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ประวัติการฝึกอบรมของพนักงาน</a:t>
            </a:r>
          </a:p>
        </p:txBody>
      </p:sp>
      <p:pic>
        <p:nvPicPr>
          <p:cNvPr id="2050" name="Picture 2" descr="à¸à¸¥à¸à¸²à¸£à¸à¹à¸à¸«à¸²à¸£à¸¹à¸à¸ à¸²à¸à¸ªà¸³à¸«à¸£à¸±à¸ à¸­à¸à¸£à¸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79" y="3782474"/>
            <a:ext cx="4291965" cy="307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0"/>
            <a:ext cx="7467600" cy="1143000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มาตรฐานสินค้าเกษตรที่เกี่ยวข้องกับโรงฆ่าสัตว์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196954"/>
              </p:ext>
            </p:extLst>
          </p:nvPr>
        </p:nvGraphicFramePr>
        <p:xfrm>
          <a:off x="395536" y="1556792"/>
          <a:ext cx="8436040" cy="4914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9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256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769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ชนิดสัตว์</a:t>
                      </a:r>
                      <a:endParaRPr lang="en-US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เลข มกษ.</a:t>
                      </a:r>
                      <a:endParaRPr lang="en-US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ชื่อ</a:t>
                      </a:r>
                      <a:r>
                        <a:rPr lang="th-TH" sz="2800" baseline="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มกษ.</a:t>
                      </a:r>
                      <a:endParaRPr lang="en-US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9903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9004-2547</a:t>
                      </a:r>
                      <a:endParaRPr lang="en-US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การปฏิบัติที่ดีสำหรับโรงฆ่าสัตว์</a:t>
                      </a:r>
                      <a:endParaRPr lang="en-US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2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สัตว์ปีก</a:t>
                      </a:r>
                      <a:endParaRPr lang="en-US" sz="28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9008-2549</a:t>
                      </a:r>
                      <a:endParaRPr lang="en-US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การปฏิบัติที่ดีสําหรับโรงฆ่าสัตว์ปีก</a:t>
                      </a:r>
                      <a:endParaRPr lang="en-US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25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สุกร</a:t>
                      </a:r>
                      <a:endParaRPr lang="en-US" sz="28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90</a:t>
                      </a:r>
                      <a:r>
                        <a:rPr lang="en-US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</a:t>
                      </a:r>
                      <a:r>
                        <a:rPr lang="th-TH" sz="28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9-25</a:t>
                      </a:r>
                      <a:r>
                        <a:rPr lang="en-US" sz="28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49</a:t>
                      </a:r>
                      <a:endParaRPr lang="en-US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การปฏิบัติที่ดีสําหรับโรงฆ่าสุกร</a:t>
                      </a:r>
                      <a:endParaRPr lang="en-US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โค </a:t>
                      </a:r>
                      <a:r>
                        <a:rPr lang="en-US" sz="2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 </a:t>
                      </a:r>
                      <a:r>
                        <a:rPr lang="th-TH" sz="2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กระบือ</a:t>
                      </a:r>
                      <a:endParaRPr lang="en-US" sz="28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90</a:t>
                      </a:r>
                      <a:r>
                        <a:rPr lang="en-US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</a:t>
                      </a:r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9-2550</a:t>
                      </a:r>
                      <a:endParaRPr lang="en-US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การปฏิบัติที่ดีสําหรับโรงฆ่า</a:t>
                      </a:r>
                      <a:r>
                        <a:rPr lang="th-TH" sz="2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โค</a:t>
                      </a:r>
                      <a:r>
                        <a:rPr lang="en-US" sz="2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</a:t>
                      </a:r>
                      <a:r>
                        <a:rPr lang="th-TH" sz="2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กระบือ</a:t>
                      </a:r>
                      <a:endParaRPr lang="en-US" sz="28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25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นกกระจอกเทศ</a:t>
                      </a:r>
                      <a:endParaRPr lang="en-US" sz="3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9018-255</a:t>
                      </a:r>
                      <a:r>
                        <a:rPr lang="en-US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การปฏิบัติที่ดีสําหรับโรงฆ่านกกระจอกเทศ</a:t>
                      </a:r>
                      <a:endParaRPr lang="en-US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25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แพะ </a:t>
                      </a:r>
                      <a:r>
                        <a:rPr lang="en-US" sz="2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 </a:t>
                      </a:r>
                      <a:r>
                        <a:rPr lang="th-TH" sz="2800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แกะ</a:t>
                      </a:r>
                      <a:endParaRPr lang="en-US" sz="28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90</a:t>
                      </a:r>
                      <a:r>
                        <a:rPr lang="en-US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</a:t>
                      </a:r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-255</a:t>
                      </a:r>
                      <a:r>
                        <a:rPr lang="en-US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การปฏิบัติที่ดีสําหรับโรงฆ่าสัตว์แพะ-แกะ</a:t>
                      </a:r>
                      <a:endParaRPr lang="en-US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 descr="ภาพงานอบรมที่ผ่านม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418"/>
            <a:ext cx="2211794" cy="132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/>
          </p:cNvSpPr>
          <p:nvPr>
            <p:ph type="title"/>
          </p:nvPr>
        </p:nvSpPr>
        <p:spPr>
          <a:xfrm>
            <a:off x="717551" y="146613"/>
            <a:ext cx="7772400" cy="889033"/>
          </a:xfrm>
          <a:solidFill>
            <a:srgbClr val="6699FF"/>
          </a:solidFill>
        </p:spPr>
        <p:txBody>
          <a:bodyPr>
            <a:normAutofit/>
          </a:bodyPr>
          <a:lstStyle/>
          <a:p>
            <a:pPr algn="ctr"/>
            <a:r>
              <a:rPr lang="th-TH" altLang="th-TH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หลักการรับรองมาตรฐาน </a:t>
            </a:r>
            <a:r>
              <a:rPr lang="en-US" altLang="th-TH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GMP (2555)</a:t>
            </a:r>
            <a:endParaRPr lang="th-TH" altLang="th-TH" b="1" dirty="0">
              <a:solidFill>
                <a:srgbClr val="FFFF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9" name="สี่เหลี่ยมมุมมน 18"/>
          <p:cNvSpPr/>
          <p:nvPr/>
        </p:nvSpPr>
        <p:spPr>
          <a:xfrm>
            <a:off x="6054363" y="1861739"/>
            <a:ext cx="2435589" cy="29104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Auditor</a:t>
            </a:r>
          </a:p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คณะผู้ตรวจประเมิน</a:t>
            </a:r>
            <a:endParaRPr lang="en-US" sz="2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(สนง.ปศข.+ปศจ.)</a:t>
            </a: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333654" y="1890301"/>
            <a:ext cx="2313154" cy="2881923"/>
          </a:xfrm>
          <a:prstGeom prst="roundRect">
            <a:avLst/>
          </a:prstGeom>
          <a:solidFill>
            <a:srgbClr val="FFFF6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defRPr/>
            </a:pPr>
            <a:endParaRPr lang="th-TH" sz="20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defRPr/>
            </a:pPr>
            <a:endParaRPr lang="th-TH" sz="20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Auditee</a:t>
            </a:r>
          </a:p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ผู้รับการรับรอง</a:t>
            </a:r>
          </a:p>
          <a:p>
            <a:pPr algn="ctr">
              <a:defRPr/>
            </a:pPr>
            <a:endParaRPr lang="th-TH" sz="20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154634" name="Group 10"/>
          <p:cNvGrpSpPr>
            <a:grpSpLocks/>
          </p:cNvGrpSpPr>
          <p:nvPr/>
        </p:nvGrpSpPr>
        <p:grpSpPr bwMode="auto">
          <a:xfrm>
            <a:off x="3087075" y="1890302"/>
            <a:ext cx="2547938" cy="2533780"/>
            <a:chOff x="2109" y="1344"/>
            <a:chExt cx="1605" cy="1479"/>
          </a:xfrm>
        </p:grpSpPr>
        <p:sp>
          <p:nvSpPr>
            <p:cNvPr id="11277" name="สี่เหลี่ยมมุมมน 18"/>
            <p:cNvSpPr>
              <a:spLocks noChangeArrowheads="1"/>
            </p:cNvSpPr>
            <p:nvPr/>
          </p:nvSpPr>
          <p:spPr bwMode="auto">
            <a:xfrm>
              <a:off x="2109" y="1344"/>
              <a:ext cx="1575" cy="986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1270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endParaRPr lang="th-TH" altLang="th-TH" sz="2000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  <a:p>
              <a:pPr algn="ctr" eaLnBrk="1" hangingPunct="1"/>
              <a:endParaRPr lang="th-TH" altLang="th-TH" sz="2000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  <a:p>
              <a:pPr algn="ctr" eaLnBrk="1" hangingPunct="1"/>
              <a:endParaRPr lang="th-TH" altLang="th-TH" sz="2000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  <a:p>
              <a:pPr algn="ctr" eaLnBrk="1" hangingPunct="1"/>
              <a:endParaRPr lang="th-TH" altLang="th-TH" sz="4000" b="1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  <a:p>
              <a:pPr algn="ctr" eaLnBrk="1" hangingPunct="1"/>
              <a:r>
                <a:rPr lang="en-US" altLang="th-TH" sz="4000" b="1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Audit</a:t>
              </a:r>
            </a:p>
            <a:p>
              <a:pPr algn="ctr" eaLnBrk="1" hangingPunct="1"/>
              <a:r>
                <a:rPr lang="th-TH" altLang="th-TH" sz="2400" b="1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การตรวจประเมิน</a:t>
              </a:r>
            </a:p>
            <a:p>
              <a:pPr algn="ctr" eaLnBrk="1" hangingPunct="1"/>
              <a:endParaRPr lang="en-US" altLang="th-TH" sz="4000" b="1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  <a:p>
              <a:pPr algn="ctr" eaLnBrk="1" hangingPunct="1"/>
              <a:endParaRPr lang="en-US" altLang="th-TH" sz="2000" b="1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  <a:p>
              <a:pPr algn="ctr" eaLnBrk="1" hangingPunct="1"/>
              <a:endParaRPr lang="th-TH" altLang="th-TH" sz="2000" b="1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  <a:p>
              <a:pPr algn="ctr" eaLnBrk="1" hangingPunct="1"/>
              <a:endParaRPr lang="en-US" altLang="th-TH" sz="2000" b="1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1278" name="AutoShape 12"/>
            <p:cNvSpPr>
              <a:spLocks noChangeArrowheads="1"/>
            </p:cNvSpPr>
            <p:nvPr/>
          </p:nvSpPr>
          <p:spPr bwMode="auto">
            <a:xfrm>
              <a:off x="2141" y="2330"/>
              <a:ext cx="1573" cy="493"/>
            </a:xfrm>
            <a:prstGeom prst="rightArrow">
              <a:avLst>
                <a:gd name="adj1" fmla="val 50000"/>
                <a:gd name="adj2" fmla="val 56649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endParaRPr lang="th-TH" altLang="th-TH" sz="20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  <p:sp>
        <p:nvSpPr>
          <p:cNvPr id="11270" name="Rectangle 13"/>
          <p:cNvSpPr>
            <a:spLocks/>
          </p:cNvSpPr>
          <p:nvPr/>
        </p:nvSpPr>
        <p:spPr bwMode="auto">
          <a:xfrm>
            <a:off x="717554" y="956235"/>
            <a:ext cx="7775575" cy="711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th-TH" sz="32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ประยุกต์ตาม </a:t>
            </a:r>
            <a:r>
              <a:rPr lang="en-US" altLang="th-TH" sz="32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ISO/IEC 17065:2012</a:t>
            </a:r>
            <a:endParaRPr lang="th-TH" altLang="th-TH" sz="3200" b="1" dirty="0">
              <a:solidFill>
                <a:schemeClr val="tx2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สี่เหลี่ยมมุมมน 18"/>
          <p:cNvSpPr>
            <a:spLocks noChangeArrowheads="1"/>
          </p:cNvSpPr>
          <p:nvPr/>
        </p:nvSpPr>
        <p:spPr bwMode="auto">
          <a:xfrm>
            <a:off x="2536323" y="4704969"/>
            <a:ext cx="3457575" cy="18002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algn="ctr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endParaRPr lang="th-TH" altLang="th-TH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 eaLnBrk="1" hangingPunct="1"/>
            <a:endParaRPr lang="th-TH" altLang="th-TH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 eaLnBrk="1" hangingPunct="1"/>
            <a:r>
              <a:rPr lang="en-US" alt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Certification Committee (CC)</a:t>
            </a:r>
          </a:p>
          <a:p>
            <a:pPr algn="ctr" eaLnBrk="1" hangingPunct="1"/>
            <a:r>
              <a:rPr lang="th-TH" alt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คณะกรรมการรับรอง </a:t>
            </a:r>
            <a:r>
              <a:rPr lang="th-TH" alt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altLang="th-TH" sz="24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สพส</a:t>
            </a:r>
            <a:r>
              <a:rPr lang="en-US" alt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alt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altLang="th-TH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 eaLnBrk="1" hangingPunct="1"/>
            <a:endParaRPr lang="th-TH" altLang="th-TH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 eaLnBrk="1" hangingPunct="1"/>
            <a:endParaRPr lang="en-US" altLang="th-TH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54639" name="AutoShape 15"/>
          <p:cNvSpPr>
            <a:spLocks noChangeArrowheads="1"/>
          </p:cNvSpPr>
          <p:nvPr/>
        </p:nvSpPr>
        <p:spPr bwMode="auto">
          <a:xfrm rot="8326083">
            <a:off x="5797507" y="4698604"/>
            <a:ext cx="1027385" cy="863600"/>
          </a:xfrm>
          <a:prstGeom prst="rightArrow">
            <a:avLst>
              <a:gd name="adj1" fmla="val 50000"/>
              <a:gd name="adj2" fmla="val 3547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endParaRPr lang="th-TH" altLang="th-TH" sz="18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สี่เหลี่ยมมุมมน 18"/>
          <p:cNvSpPr>
            <a:spLocks noChangeArrowheads="1"/>
          </p:cNvSpPr>
          <p:nvPr/>
        </p:nvSpPr>
        <p:spPr bwMode="auto">
          <a:xfrm>
            <a:off x="6484961" y="5233551"/>
            <a:ext cx="2500313" cy="97976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1270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endParaRPr lang="th-TH" altLang="th-TH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 eaLnBrk="1" hangingPunct="1"/>
            <a:r>
              <a:rPr lang="en-US" alt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Audit Conclusion</a:t>
            </a:r>
          </a:p>
          <a:p>
            <a:pPr algn="ctr" eaLnBrk="1" hangingPunct="1"/>
            <a:r>
              <a:rPr lang="th-TH" alt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สรุปการตรวจประเมิน</a:t>
            </a:r>
            <a:endParaRPr lang="th-TH" altLang="th-TH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 eaLnBrk="1" hangingPunct="1"/>
            <a:endParaRPr lang="en-US" altLang="th-TH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9839" y="4832147"/>
            <a:ext cx="2417013" cy="1271671"/>
            <a:chOff x="319837" y="4832151"/>
            <a:chExt cx="2417013" cy="1271672"/>
          </a:xfrm>
        </p:grpSpPr>
        <p:sp>
          <p:nvSpPr>
            <p:cNvPr id="11275" name="AutoShape 18"/>
            <p:cNvSpPr>
              <a:spLocks noChangeArrowheads="1"/>
            </p:cNvSpPr>
            <p:nvPr/>
          </p:nvSpPr>
          <p:spPr bwMode="auto">
            <a:xfrm rot="13049302">
              <a:off x="1511300" y="4832151"/>
              <a:ext cx="1225550" cy="863600"/>
            </a:xfrm>
            <a:prstGeom prst="rightArrow">
              <a:avLst>
                <a:gd name="adj1" fmla="val 50000"/>
                <a:gd name="adj2" fmla="val 35478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endParaRPr lang="th-TH" altLang="th-TH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6" name="สี่เหลี่ยมมุมมน 18"/>
            <p:cNvSpPr>
              <a:spLocks noChangeArrowheads="1"/>
            </p:cNvSpPr>
            <p:nvPr/>
          </p:nvSpPr>
          <p:spPr bwMode="auto">
            <a:xfrm>
              <a:off x="319837" y="5415547"/>
              <a:ext cx="1704590" cy="688276"/>
            </a:xfrm>
            <a:prstGeom prst="roundRect">
              <a:avLst>
                <a:gd name="adj" fmla="val 16667"/>
              </a:avLst>
            </a:prstGeom>
            <a:solidFill>
              <a:srgbClr val="CCFF33"/>
            </a:solidFill>
            <a:ln w="12700" algn="ctr">
              <a:solidFill>
                <a:srgbClr val="5C9929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r>
                <a:rPr lang="th-TH" altLang="th-TH" sz="2400" b="1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ให้การรับรอง</a:t>
              </a:r>
              <a:endParaRPr lang="en-US" altLang="th-TH" sz="2400" b="1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52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4639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val 2"/>
          <p:cNvSpPr>
            <a:spLocks noChangeArrowheads="1"/>
          </p:cNvSpPr>
          <p:nvPr/>
        </p:nvSpPr>
        <p:spPr bwMode="auto">
          <a:xfrm>
            <a:off x="1444451" y="1022167"/>
            <a:ext cx="5297736" cy="168362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altLang="en-US" sz="3600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ผู้ประสงค์ขอรับการรับรองหรือบุคคลที่ได้รับมอบหมาย</a:t>
            </a:r>
            <a:endParaRPr lang="th-TH" altLang="en-US" sz="44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5400000">
            <a:off x="3792487" y="2782017"/>
            <a:ext cx="520700" cy="481012"/>
          </a:xfrm>
          <a:prstGeom prst="rightArrow">
            <a:avLst>
              <a:gd name="adj1" fmla="val 50000"/>
              <a:gd name="adj2" fmla="val 50687"/>
            </a:avLst>
          </a:prstGeom>
          <a:solidFill>
            <a:srgbClr val="0000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 sz="18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317" name="AutoShape 8"/>
          <p:cNvSpPr>
            <a:spLocks noChangeArrowheads="1"/>
          </p:cNvSpPr>
          <p:nvPr/>
        </p:nvSpPr>
        <p:spPr bwMode="auto">
          <a:xfrm>
            <a:off x="3851920" y="2708920"/>
            <a:ext cx="3962400" cy="79375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altLang="en-US" b="1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ยื่นความประสงค์ที่ </a:t>
            </a:r>
            <a:r>
              <a:rPr lang="th-TH" altLang="en-US" b="1" dirty="0" err="1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สนง</a:t>
            </a:r>
            <a:r>
              <a:rPr lang="en-US" altLang="en-US" b="1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altLang="en-US" b="1" dirty="0" err="1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ปศจ</a:t>
            </a:r>
            <a:r>
              <a:rPr lang="en-US" altLang="en-US" b="1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.</a:t>
            </a:r>
            <a:endParaRPr lang="th-TH" altLang="en-US" sz="44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2" name="กลุ่ม 13"/>
          <p:cNvGrpSpPr>
            <a:grpSpLocks/>
          </p:cNvGrpSpPr>
          <p:nvPr/>
        </p:nvGrpSpPr>
        <p:grpSpPr bwMode="auto">
          <a:xfrm>
            <a:off x="1259632" y="3270968"/>
            <a:ext cx="5667375" cy="3624075"/>
            <a:chOff x="1583903" y="2983464"/>
            <a:chExt cx="5668471" cy="3623927"/>
          </a:xfrm>
        </p:grpSpPr>
        <p:sp>
          <p:nvSpPr>
            <p:cNvPr id="13326" name="AutoShape 3"/>
            <p:cNvSpPr>
              <a:spLocks noChangeArrowheads="1"/>
            </p:cNvSpPr>
            <p:nvPr/>
          </p:nvSpPr>
          <p:spPr bwMode="auto">
            <a:xfrm>
              <a:off x="1583903" y="2983464"/>
              <a:ext cx="5668471" cy="1499475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th-TH" altLang="en-US" sz="3600" dirty="0">
                  <a:latin typeface="AngsanaUPC" panose="02020603050405020304" pitchFamily="18" charset="-34"/>
                  <a:ea typeface="Angsana New" panose="02020603050405020304" pitchFamily="18" charset="-34"/>
                  <a:cs typeface="AngsanaUPC" panose="02020603050405020304" pitchFamily="18" charset="-34"/>
                </a:rPr>
                <a:t>เข้ารับการฝึกอบรม 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th-TH" altLang="en-US" sz="3600" dirty="0">
                  <a:latin typeface="AngsanaUPC" panose="02020603050405020304" pitchFamily="18" charset="-34"/>
                  <a:ea typeface="Angsana New" panose="02020603050405020304" pitchFamily="18" charset="-34"/>
                  <a:cs typeface="AngsanaUPC" panose="02020603050405020304" pitchFamily="18" charset="-34"/>
                </a:rPr>
                <a:t>“การปฏิบัติที่ดีสำหรับโรงฆ่าสัตว์</a:t>
              </a:r>
              <a:r>
                <a:rPr lang="en-US" altLang="en-US" sz="3600" dirty="0">
                  <a:latin typeface="AngsanaUPC" panose="02020603050405020304" pitchFamily="18" charset="-34"/>
                  <a:ea typeface="Angsana New" panose="02020603050405020304" pitchFamily="18" charset="-34"/>
                  <a:cs typeface="AngsanaUPC" panose="02020603050405020304" pitchFamily="18" charset="-34"/>
                </a:rPr>
                <a:t>”</a:t>
              </a:r>
              <a:endParaRPr lang="th-TH" altLang="en-US" sz="4400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3327" name="AutoShape 9"/>
            <p:cNvSpPr>
              <a:spLocks noChangeArrowheads="1"/>
            </p:cNvSpPr>
            <p:nvPr/>
          </p:nvSpPr>
          <p:spPr bwMode="auto">
            <a:xfrm>
              <a:off x="4658689" y="5813953"/>
              <a:ext cx="1083227" cy="79343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h-TH" altLang="en-US" sz="3200" b="1" dirty="0">
                  <a:solidFill>
                    <a:srgbClr val="E36C0A"/>
                  </a:solidFill>
                  <a:latin typeface="AngsanaUPC" panose="02020603050405020304" pitchFamily="18" charset="-34"/>
                  <a:ea typeface="Angsana New" panose="02020603050405020304" pitchFamily="18" charset="-34"/>
                  <a:cs typeface="AngsanaUPC" panose="02020603050405020304" pitchFamily="18" charset="-34"/>
                </a:rPr>
                <a:t>ผ่าน</a:t>
              </a:r>
              <a:endParaRPr lang="th-TH" altLang="en-US" sz="4800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899318" y="5195094"/>
            <a:ext cx="4287838" cy="941309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sz="3200" dirty="0">
                <a:latin typeface="AngsanaUPC" panose="02020603050405020304" pitchFamily="18" charset="-34"/>
                <a:ea typeface="Angsana New" pitchFamily="18" charset="-34"/>
                <a:cs typeface="AngsanaUPC" panose="02020603050405020304" pitchFamily="18" charset="-34"/>
              </a:rPr>
              <a:t>ผลการฝึกอบรม</a:t>
            </a:r>
            <a:endParaRPr lang="th-TH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322" name="AutoShape 4"/>
          <p:cNvSpPr>
            <a:spLocks noChangeArrowheads="1"/>
          </p:cNvSpPr>
          <p:nvPr/>
        </p:nvSpPr>
        <p:spPr bwMode="auto">
          <a:xfrm rot="5400000">
            <a:off x="3832173" y="4800919"/>
            <a:ext cx="522288" cy="481012"/>
          </a:xfrm>
          <a:prstGeom prst="rightArrow">
            <a:avLst>
              <a:gd name="adj1" fmla="val 50000"/>
              <a:gd name="adj2" fmla="val 50842"/>
            </a:avLst>
          </a:prstGeom>
          <a:solidFill>
            <a:srgbClr val="0000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 sz="18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323" name="AutoShape 4"/>
          <p:cNvSpPr>
            <a:spLocks noChangeArrowheads="1"/>
          </p:cNvSpPr>
          <p:nvPr/>
        </p:nvSpPr>
        <p:spPr bwMode="auto">
          <a:xfrm rot="5400000">
            <a:off x="3792487" y="6156248"/>
            <a:ext cx="520700" cy="481013"/>
          </a:xfrm>
          <a:prstGeom prst="rightArrow">
            <a:avLst>
              <a:gd name="adj1" fmla="val 50000"/>
              <a:gd name="adj2" fmla="val 50687"/>
            </a:avLst>
          </a:prstGeom>
          <a:solidFill>
            <a:srgbClr val="0000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 sz="18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325" name="AutoShape 9"/>
          <p:cNvSpPr>
            <a:spLocks noChangeArrowheads="1"/>
          </p:cNvSpPr>
          <p:nvPr/>
        </p:nvSpPr>
        <p:spPr bwMode="auto">
          <a:xfrm>
            <a:off x="6953251" y="3739768"/>
            <a:ext cx="1141597" cy="6836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h-TH" altLang="en-US" sz="3200" b="1" dirty="0">
                <a:solidFill>
                  <a:srgbClr val="E36C0A"/>
                </a:solidFill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ไม่ผ่าน</a:t>
            </a:r>
            <a:endParaRPr lang="th-TH" altLang="en-US" sz="48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293" y="44624"/>
            <a:ext cx="360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การฝึกอบรม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14" name="กลุ่ม 25"/>
          <p:cNvGrpSpPr>
            <a:grpSpLocks/>
          </p:cNvGrpSpPr>
          <p:nvPr/>
        </p:nvGrpSpPr>
        <p:grpSpPr bwMode="auto">
          <a:xfrm>
            <a:off x="5940152" y="1628800"/>
            <a:ext cx="1971658" cy="4036948"/>
            <a:chOff x="6572251" y="2000250"/>
            <a:chExt cx="1359207" cy="3100217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6572251" y="2000250"/>
              <a:ext cx="1359207" cy="3100217"/>
            </a:xfrm>
            <a:custGeom>
              <a:avLst/>
              <a:gdLst>
                <a:gd name="T0" fmla="*/ 0 w 1091"/>
                <a:gd name="T1" fmla="*/ 0 h 3051"/>
                <a:gd name="T2" fmla="*/ 1685588605 w 1091"/>
                <a:gd name="T3" fmla="*/ 25812787 h 3051"/>
                <a:gd name="T4" fmla="*/ 1693348917 w 1091"/>
                <a:gd name="T5" fmla="*/ 2147483647 h 3051"/>
                <a:gd name="T6" fmla="*/ 282483331 w 1091"/>
                <a:gd name="T7" fmla="*/ 2147483647 h 30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1"/>
                <a:gd name="T13" fmla="*/ 0 h 3051"/>
                <a:gd name="T14" fmla="*/ 1091 w 1091"/>
                <a:gd name="T15" fmla="*/ 3051 h 30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1" h="3051">
                  <a:moveTo>
                    <a:pt x="0" y="0"/>
                  </a:moveTo>
                  <a:lnTo>
                    <a:pt x="1086" y="25"/>
                  </a:lnTo>
                  <a:lnTo>
                    <a:pt x="1091" y="3051"/>
                  </a:lnTo>
                  <a:lnTo>
                    <a:pt x="182" y="3051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6977064" y="2868541"/>
              <a:ext cx="220984" cy="444250"/>
            </a:xfrm>
            <a:prstGeom prst="roundRect">
              <a:avLst>
                <a:gd name="adj" fmla="val 46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0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Oval 2"/>
          <p:cNvSpPr>
            <a:spLocks noChangeArrowheads="1"/>
          </p:cNvSpPr>
          <p:nvPr/>
        </p:nvSpPr>
        <p:spPr bwMode="auto">
          <a:xfrm>
            <a:off x="2214563" y="1340768"/>
            <a:ext cx="4429125" cy="108012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altLang="en-US" sz="3200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ผู้ประสงค์ขอรับการรับรอง</a:t>
            </a:r>
            <a:endParaRPr lang="th-TH" altLang="en-US" sz="40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341" name="AutoShape 3"/>
          <p:cNvSpPr>
            <a:spLocks noChangeArrowheads="1"/>
          </p:cNvSpPr>
          <p:nvPr/>
        </p:nvSpPr>
        <p:spPr bwMode="auto">
          <a:xfrm>
            <a:off x="2428875" y="3268663"/>
            <a:ext cx="4214813" cy="731837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altLang="en-US" sz="3600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สำนักงานปศุสัตว์จังหวัด</a:t>
            </a:r>
            <a:endParaRPr lang="th-TH" altLang="en-US" sz="44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342" name="AutoShape 4"/>
          <p:cNvSpPr>
            <a:spLocks noChangeArrowheads="1"/>
          </p:cNvSpPr>
          <p:nvPr/>
        </p:nvSpPr>
        <p:spPr bwMode="auto">
          <a:xfrm rot="5400000">
            <a:off x="4158457" y="2729706"/>
            <a:ext cx="673100" cy="296863"/>
          </a:xfrm>
          <a:prstGeom prst="rightArrow">
            <a:avLst>
              <a:gd name="adj1" fmla="val 50000"/>
              <a:gd name="adj2" fmla="val 62048"/>
            </a:avLst>
          </a:prstGeom>
          <a:solidFill>
            <a:srgbClr val="0000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 sz="18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343" name="AutoShape 11"/>
          <p:cNvSpPr>
            <a:spLocks noChangeArrowheads="1"/>
          </p:cNvSpPr>
          <p:nvPr/>
        </p:nvSpPr>
        <p:spPr bwMode="auto">
          <a:xfrm>
            <a:off x="4127672" y="2564243"/>
            <a:ext cx="3410298" cy="587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altLang="en-US" b="1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    ยื่นแบบคำขอการรับรอง</a:t>
            </a:r>
            <a:endParaRPr lang="th-TH" altLang="en-US" sz="44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2" name="กลุ่ม 24"/>
          <p:cNvGrpSpPr>
            <a:grpSpLocks/>
          </p:cNvGrpSpPr>
          <p:nvPr/>
        </p:nvGrpSpPr>
        <p:grpSpPr bwMode="auto">
          <a:xfrm>
            <a:off x="1979712" y="4017963"/>
            <a:ext cx="5047168" cy="2147340"/>
            <a:chOff x="1873369" y="4000501"/>
            <a:chExt cx="5046637" cy="2145889"/>
          </a:xfrm>
        </p:grpSpPr>
        <p:sp>
          <p:nvSpPr>
            <p:cNvPr id="14360" name="Freeform 10"/>
            <p:cNvSpPr>
              <a:spLocks/>
            </p:cNvSpPr>
            <p:nvPr/>
          </p:nvSpPr>
          <p:spPr bwMode="auto">
            <a:xfrm>
              <a:off x="3803424" y="4000501"/>
              <a:ext cx="1251402" cy="1071562"/>
            </a:xfrm>
            <a:custGeom>
              <a:avLst/>
              <a:gdLst>
                <a:gd name="T0" fmla="*/ 1405751316 w 1114"/>
                <a:gd name="T1" fmla="*/ 943504618 h 1217"/>
                <a:gd name="T2" fmla="*/ 682685848 w 1114"/>
                <a:gd name="T3" fmla="*/ 943504618 h 1217"/>
                <a:gd name="T4" fmla="*/ 682685848 w 1114"/>
                <a:gd name="T5" fmla="*/ 0 h 1217"/>
                <a:gd name="T6" fmla="*/ 682685848 w 1114"/>
                <a:gd name="T7" fmla="*/ 943504618 h 1217"/>
                <a:gd name="T8" fmla="*/ 0 w 1114"/>
                <a:gd name="T9" fmla="*/ 943504618 h 1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1217"/>
                <a:gd name="T17" fmla="*/ 1114 w 1114"/>
                <a:gd name="T18" fmla="*/ 1217 h 12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1217">
                  <a:moveTo>
                    <a:pt x="1114" y="1217"/>
                  </a:moveTo>
                  <a:lnTo>
                    <a:pt x="541" y="1217"/>
                  </a:lnTo>
                  <a:lnTo>
                    <a:pt x="541" y="0"/>
                  </a:lnTo>
                  <a:lnTo>
                    <a:pt x="541" y="1217"/>
                  </a:lnTo>
                  <a:lnTo>
                    <a:pt x="0" y="1217"/>
                  </a:lnTo>
                </a:path>
              </a:pathLst>
            </a:custGeom>
            <a:solidFill>
              <a:srgbClr val="000000"/>
            </a:solidFill>
            <a:ln w="889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4361" name="AutoShape 7"/>
            <p:cNvSpPr>
              <a:spLocks noChangeArrowheads="1"/>
            </p:cNvSpPr>
            <p:nvPr/>
          </p:nvSpPr>
          <p:spPr bwMode="auto">
            <a:xfrm>
              <a:off x="1873369" y="4536282"/>
              <a:ext cx="5046637" cy="1610108"/>
            </a:xfrm>
            <a:prstGeom prst="diamond">
              <a:avLst/>
            </a:prstGeom>
            <a:solidFill>
              <a:srgbClr val="00FF99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th-TH" altLang="en-US" sz="3200" dirty="0">
                  <a:latin typeface="AngsanaUPC" panose="02020603050405020304" pitchFamily="18" charset="-34"/>
                  <a:ea typeface="Angsana New" panose="02020603050405020304" pitchFamily="18" charset="-34"/>
                  <a:cs typeface="AngsanaUPC" panose="02020603050405020304" pitchFamily="18" charset="-34"/>
                </a:rPr>
                <a:t>ตรวจสอบเอกสารและคุณสมบัติ</a:t>
              </a:r>
              <a:endParaRPr lang="th-TH" altLang="en-US" sz="4000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  <p:sp>
        <p:nvSpPr>
          <p:cNvPr id="14345" name="AutoShape 14"/>
          <p:cNvSpPr>
            <a:spLocks noChangeArrowheads="1"/>
          </p:cNvSpPr>
          <p:nvPr/>
        </p:nvSpPr>
        <p:spPr bwMode="auto">
          <a:xfrm>
            <a:off x="4786313" y="908720"/>
            <a:ext cx="2928937" cy="58194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h-TH" altLang="en-US" b="1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***ผ่านการอบรมแล้ว</a:t>
            </a:r>
            <a:endParaRPr lang="th-TH" altLang="en-US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3" name="กลุ่ม 25"/>
          <p:cNvGrpSpPr>
            <a:grpSpLocks/>
          </p:cNvGrpSpPr>
          <p:nvPr/>
        </p:nvGrpSpPr>
        <p:grpSpPr bwMode="auto">
          <a:xfrm>
            <a:off x="6795047" y="1954854"/>
            <a:ext cx="1553790" cy="3359454"/>
            <a:chOff x="6572251" y="2000250"/>
            <a:chExt cx="1359207" cy="3100217"/>
          </a:xfrm>
        </p:grpSpPr>
        <p:sp>
          <p:nvSpPr>
            <p:cNvPr id="14357" name="Freeform 5"/>
            <p:cNvSpPr>
              <a:spLocks/>
            </p:cNvSpPr>
            <p:nvPr/>
          </p:nvSpPr>
          <p:spPr bwMode="auto">
            <a:xfrm>
              <a:off x="6572251" y="2000250"/>
              <a:ext cx="1359207" cy="3100217"/>
            </a:xfrm>
            <a:custGeom>
              <a:avLst/>
              <a:gdLst>
                <a:gd name="T0" fmla="*/ 0 w 1091"/>
                <a:gd name="T1" fmla="*/ 0 h 3051"/>
                <a:gd name="T2" fmla="*/ 1685588605 w 1091"/>
                <a:gd name="T3" fmla="*/ 25812787 h 3051"/>
                <a:gd name="T4" fmla="*/ 1693348917 w 1091"/>
                <a:gd name="T5" fmla="*/ 2147483647 h 3051"/>
                <a:gd name="T6" fmla="*/ 282483331 w 1091"/>
                <a:gd name="T7" fmla="*/ 2147483647 h 30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1"/>
                <a:gd name="T13" fmla="*/ 0 h 3051"/>
                <a:gd name="T14" fmla="*/ 1091 w 1091"/>
                <a:gd name="T15" fmla="*/ 3051 h 30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1" h="3051">
                  <a:moveTo>
                    <a:pt x="0" y="0"/>
                  </a:moveTo>
                  <a:lnTo>
                    <a:pt x="1086" y="25"/>
                  </a:lnTo>
                  <a:lnTo>
                    <a:pt x="1091" y="3051"/>
                  </a:lnTo>
                  <a:lnTo>
                    <a:pt x="182" y="3051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4358" name="AutoShape 13"/>
            <p:cNvSpPr>
              <a:spLocks noChangeArrowheads="1"/>
            </p:cNvSpPr>
            <p:nvPr/>
          </p:nvSpPr>
          <p:spPr bwMode="auto">
            <a:xfrm>
              <a:off x="6977064" y="2868541"/>
              <a:ext cx="220984" cy="444250"/>
            </a:xfrm>
            <a:prstGeom prst="roundRect">
              <a:avLst>
                <a:gd name="adj" fmla="val 46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435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6929032" y="4705402"/>
              <a:ext cx="866708" cy="20229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h-TH" sz="2000" b="1" kern="10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แก้ไขเอกสาร</a:t>
              </a:r>
              <a:endParaRPr lang="en-US" sz="2000" b="1" kern="10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  <p:sp>
        <p:nvSpPr>
          <p:cNvPr id="14349" name="AutoShape 9"/>
          <p:cNvSpPr>
            <a:spLocks noChangeArrowheads="1"/>
          </p:cNvSpPr>
          <p:nvPr/>
        </p:nvSpPr>
        <p:spPr bwMode="auto">
          <a:xfrm>
            <a:off x="4748559" y="6309320"/>
            <a:ext cx="1084262" cy="792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h-TH" altLang="en-US" sz="3200" b="1" dirty="0">
                <a:solidFill>
                  <a:srgbClr val="E36C0A"/>
                </a:solidFill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ผ่าน</a:t>
            </a:r>
            <a:endParaRPr lang="th-TH" altLang="en-US" sz="48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350" name="AutoShape 9"/>
          <p:cNvSpPr>
            <a:spLocks noChangeArrowheads="1"/>
          </p:cNvSpPr>
          <p:nvPr/>
        </p:nvSpPr>
        <p:spPr bwMode="auto">
          <a:xfrm>
            <a:off x="7202904" y="4092458"/>
            <a:ext cx="1492250" cy="793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h-TH" altLang="en-US" sz="3200" b="1" dirty="0">
                <a:solidFill>
                  <a:srgbClr val="E36C0A"/>
                </a:solidFill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ไม่ผ่าน</a:t>
            </a:r>
            <a:endParaRPr lang="th-TH" altLang="en-US" sz="48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2989" y="-17498"/>
            <a:ext cx="360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การยื่นขอรับรอง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4938539" y="5847029"/>
            <a:ext cx="3410298" cy="587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altLang="en-US" b="1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    นัดหมายวันตรวจประเมิน</a:t>
            </a:r>
            <a:endParaRPr lang="th-TH" altLang="en-US" sz="44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 rot="5400000">
            <a:off x="4199186" y="6328835"/>
            <a:ext cx="673100" cy="296863"/>
          </a:xfrm>
          <a:prstGeom prst="rightArrow">
            <a:avLst>
              <a:gd name="adj1" fmla="val 50000"/>
              <a:gd name="adj2" fmla="val 62048"/>
            </a:avLst>
          </a:prstGeom>
          <a:solidFill>
            <a:srgbClr val="0000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 sz="18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653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4" name="AutoShape 26"/>
          <p:cNvSpPr>
            <a:spLocks noChangeArrowheads="1"/>
          </p:cNvSpPr>
          <p:nvPr/>
        </p:nvSpPr>
        <p:spPr bwMode="auto">
          <a:xfrm rot="5400000">
            <a:off x="3077987" y="4766567"/>
            <a:ext cx="1144141" cy="357188"/>
          </a:xfrm>
          <a:prstGeom prst="rightArrow">
            <a:avLst>
              <a:gd name="adj1" fmla="val 50000"/>
              <a:gd name="adj2" fmla="val 50552"/>
            </a:avLst>
          </a:prstGeom>
          <a:solidFill>
            <a:srgbClr val="000000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 sz="18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5366" name="AutoShape 21"/>
          <p:cNvSpPr>
            <a:spLocks noChangeArrowheads="1"/>
          </p:cNvSpPr>
          <p:nvPr/>
        </p:nvSpPr>
        <p:spPr bwMode="auto">
          <a:xfrm>
            <a:off x="1578369" y="1263986"/>
            <a:ext cx="4143375" cy="1185862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 dirty="0">
                <a:solidFill>
                  <a:srgbClr val="FF0000"/>
                </a:solidFill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คณะผู้ตรวจประเมิน</a:t>
            </a:r>
          </a:p>
          <a:p>
            <a:pPr algn="ctr" eaLnBrk="1" hangingPunct="1"/>
            <a:r>
              <a:rPr lang="th-TH" altLang="en-US" sz="3200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สำนักงานปศุสัตว์เขต+จังหวัด</a:t>
            </a:r>
            <a:endParaRPr lang="en-US" altLang="en-US" sz="16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  <a:p>
            <a:pPr eaLnBrk="1" hangingPunct="1"/>
            <a:endParaRPr lang="th-TH" alt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5367" name="Freeform 28"/>
          <p:cNvSpPr>
            <a:spLocks/>
          </p:cNvSpPr>
          <p:nvPr/>
        </p:nvSpPr>
        <p:spPr bwMode="auto">
          <a:xfrm>
            <a:off x="2958866" y="2362324"/>
            <a:ext cx="1428750" cy="1282700"/>
          </a:xfrm>
          <a:custGeom>
            <a:avLst/>
            <a:gdLst>
              <a:gd name="T0" fmla="*/ 1428750 w 3348"/>
              <a:gd name="T1" fmla="*/ 1256172 h 822"/>
              <a:gd name="T2" fmla="*/ 675114 w 3348"/>
              <a:gd name="T3" fmla="*/ 1282700 h 822"/>
              <a:gd name="T4" fmla="*/ 675114 w 3348"/>
              <a:gd name="T5" fmla="*/ 0 h 822"/>
              <a:gd name="T6" fmla="*/ 682796 w 3348"/>
              <a:gd name="T7" fmla="*/ 1282700 h 822"/>
              <a:gd name="T8" fmla="*/ 0 w 3348"/>
              <a:gd name="T9" fmla="*/ 1259293 h 8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8"/>
              <a:gd name="T16" fmla="*/ 0 h 822"/>
              <a:gd name="T17" fmla="*/ 3348 w 3348"/>
              <a:gd name="T18" fmla="*/ 822 h 8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8" h="822">
                <a:moveTo>
                  <a:pt x="3348" y="805"/>
                </a:moveTo>
                <a:lnTo>
                  <a:pt x="1582" y="822"/>
                </a:lnTo>
                <a:lnTo>
                  <a:pt x="1582" y="0"/>
                </a:lnTo>
                <a:lnTo>
                  <a:pt x="1600" y="822"/>
                </a:lnTo>
                <a:lnTo>
                  <a:pt x="0" y="807"/>
                </a:lnTo>
              </a:path>
            </a:pathLst>
          </a:custGeom>
          <a:solidFill>
            <a:srgbClr val="7030A0"/>
          </a:solidFill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4" name="กลุ่ม 46"/>
          <p:cNvGrpSpPr>
            <a:grpSpLocks/>
          </p:cNvGrpSpPr>
          <p:nvPr/>
        </p:nvGrpSpPr>
        <p:grpSpPr bwMode="auto">
          <a:xfrm>
            <a:off x="4453353" y="1628800"/>
            <a:ext cx="3618995" cy="4345029"/>
            <a:chOff x="4809748" y="1375984"/>
            <a:chExt cx="3619904" cy="5070990"/>
          </a:xfrm>
        </p:grpSpPr>
        <p:sp>
          <p:nvSpPr>
            <p:cNvPr id="15382" name="AutoShape 33"/>
            <p:cNvSpPr>
              <a:spLocks noChangeArrowheads="1"/>
            </p:cNvSpPr>
            <p:nvPr/>
          </p:nvSpPr>
          <p:spPr bwMode="auto">
            <a:xfrm>
              <a:off x="6357950" y="1375984"/>
              <a:ext cx="2071702" cy="4191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h-TH" altLang="en-US" sz="2400" b="1" dirty="0">
                  <a:latin typeface="AngsanaUPC" panose="02020603050405020304" pitchFamily="18" charset="-34"/>
                  <a:ea typeface="Angsana New" panose="02020603050405020304" pitchFamily="18" charset="-34"/>
                  <a:cs typeface="AngsanaUPC" panose="02020603050405020304" pitchFamily="18" charset="-34"/>
                </a:rPr>
                <a:t>แจ้งเมื่อแก้ไขแล้วเสร็จ</a:t>
              </a:r>
              <a:endParaRPr lang="th-TH" altLang="en-US" sz="4000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5383" name="AutoShape 34"/>
            <p:cNvSpPr>
              <a:spLocks noChangeArrowheads="1"/>
            </p:cNvSpPr>
            <p:nvPr/>
          </p:nvSpPr>
          <p:spPr bwMode="auto">
            <a:xfrm>
              <a:off x="7499333" y="1925623"/>
              <a:ext cx="252683" cy="437267"/>
            </a:xfrm>
            <a:prstGeom prst="roundRect">
              <a:avLst>
                <a:gd name="adj" fmla="val 46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5384" name="AutoShape 19"/>
            <p:cNvSpPr>
              <a:spLocks noChangeArrowheads="1"/>
            </p:cNvSpPr>
            <p:nvPr/>
          </p:nvSpPr>
          <p:spPr bwMode="auto">
            <a:xfrm rot="5400000">
              <a:off x="5617957" y="4421455"/>
              <a:ext cx="1248869" cy="285752"/>
            </a:xfrm>
            <a:prstGeom prst="rightArrow">
              <a:avLst>
                <a:gd name="adj1" fmla="val 50000"/>
                <a:gd name="adj2" fmla="val 66814"/>
              </a:avLst>
            </a:prstGeom>
            <a:solidFill>
              <a:srgbClr val="00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5385" name="AutoShape 32"/>
            <p:cNvSpPr>
              <a:spLocks noChangeArrowheads="1"/>
            </p:cNvSpPr>
            <p:nvPr/>
          </p:nvSpPr>
          <p:spPr bwMode="auto">
            <a:xfrm>
              <a:off x="5278146" y="6080930"/>
              <a:ext cx="2437127" cy="36604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th-TH" altLang="en-US" b="1" dirty="0">
                  <a:latin typeface="AngsanaUPC" panose="02020603050405020304" pitchFamily="18" charset="-34"/>
                  <a:ea typeface="Angsana New" panose="02020603050405020304" pitchFamily="18" charset="-34"/>
                  <a:cs typeface="AngsanaUPC" panose="02020603050405020304" pitchFamily="18" charset="-34"/>
                </a:rPr>
                <a:t>แก้ไขข้อบกพร่อง</a:t>
              </a:r>
              <a:endParaRPr lang="th-TH" altLang="en-US" sz="6000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5386" name="Freeform 29"/>
            <p:cNvSpPr>
              <a:spLocks/>
            </p:cNvSpPr>
            <p:nvPr/>
          </p:nvSpPr>
          <p:spPr bwMode="auto">
            <a:xfrm>
              <a:off x="5929322" y="1928802"/>
              <a:ext cx="1785950" cy="3786214"/>
            </a:xfrm>
            <a:custGeom>
              <a:avLst/>
              <a:gdLst>
                <a:gd name="T0" fmla="*/ 0 w 2827"/>
                <a:gd name="T1" fmla="*/ 0 h 2987"/>
                <a:gd name="T2" fmla="*/ 1128269332 w 2827"/>
                <a:gd name="T3" fmla="*/ 8033821 h 2987"/>
                <a:gd name="T4" fmla="*/ 1128269332 w 2827"/>
                <a:gd name="T5" fmla="*/ 2147483647 h 2987"/>
                <a:gd name="T6" fmla="*/ 593468595 w 2827"/>
                <a:gd name="T7" fmla="*/ 2147483647 h 29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7"/>
                <a:gd name="T13" fmla="*/ 0 h 2987"/>
                <a:gd name="T14" fmla="*/ 2827 w 2827"/>
                <a:gd name="T15" fmla="*/ 2987 h 29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7" h="2987">
                  <a:moveTo>
                    <a:pt x="0" y="0"/>
                  </a:moveTo>
                  <a:lnTo>
                    <a:pt x="2827" y="5"/>
                  </a:lnTo>
                  <a:lnTo>
                    <a:pt x="2827" y="2987"/>
                  </a:lnTo>
                  <a:lnTo>
                    <a:pt x="1487" y="2987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5387" name="Oval 30"/>
            <p:cNvSpPr>
              <a:spLocks noChangeArrowheads="1"/>
            </p:cNvSpPr>
            <p:nvPr/>
          </p:nvSpPr>
          <p:spPr bwMode="auto">
            <a:xfrm>
              <a:off x="4809748" y="5223674"/>
              <a:ext cx="3096402" cy="85725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2F2F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th-TH" altLang="en-US" sz="3200" dirty="0">
                  <a:latin typeface="AngsanaUPC" panose="02020603050405020304" pitchFamily="18" charset="-34"/>
                  <a:ea typeface="Angsana New" panose="02020603050405020304" pitchFamily="18" charset="-34"/>
                  <a:cs typeface="AngsanaUPC" panose="02020603050405020304" pitchFamily="18" charset="-34"/>
                </a:rPr>
                <a:t>ผู้ขอรับการรับรอง</a:t>
              </a:r>
              <a:endParaRPr lang="th-TH" altLang="en-US" sz="4000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endParaRPr>
            </a:p>
          </p:txBody>
        </p:sp>
        <p:grpSp>
          <p:nvGrpSpPr>
            <p:cNvPr id="15388" name="กลุ่ม 50"/>
            <p:cNvGrpSpPr>
              <a:grpSpLocks/>
            </p:cNvGrpSpPr>
            <p:nvPr/>
          </p:nvGrpSpPr>
          <p:grpSpPr bwMode="auto">
            <a:xfrm>
              <a:off x="6643702" y="2000240"/>
              <a:ext cx="1143008" cy="3571900"/>
              <a:chOff x="428628" y="4714884"/>
              <a:chExt cx="1143008" cy="3571900"/>
            </a:xfrm>
          </p:grpSpPr>
          <p:cxnSp>
            <p:nvCxnSpPr>
              <p:cNvPr id="52" name="ลูกศรเชื่อมต่อแบบตรง 51"/>
              <p:cNvCxnSpPr/>
              <p:nvPr/>
            </p:nvCxnSpPr>
            <p:spPr>
              <a:xfrm rot="5400000">
                <a:off x="-499767" y="6500384"/>
                <a:ext cx="3572438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สี่เหลี่ยมมุมมน 52"/>
              <p:cNvSpPr/>
              <p:nvPr/>
            </p:nvSpPr>
            <p:spPr>
              <a:xfrm>
                <a:off x="642559" y="5715242"/>
                <a:ext cx="928921" cy="50014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th-TH" dirty="0">
                    <a:solidFill>
                      <a:schemeClr val="tx1"/>
                    </a:solidFill>
                    <a:latin typeface="AngsanaUPC" panose="02020603050405020304" pitchFamily="18" charset="-34"/>
                    <a:ea typeface="Angsana New" pitchFamily="18" charset="-34"/>
                    <a:cs typeface="AngsanaUPC" panose="02020603050405020304" pitchFamily="18" charset="-34"/>
                  </a:rPr>
                  <a:t>30 วัน</a:t>
                </a:r>
                <a:endParaRPr lang="th-TH" sz="3600" dirty="0">
                  <a:solidFill>
                    <a:schemeClr val="tx1"/>
                  </a:solidFill>
                  <a:latin typeface="AngsanaUPC" panose="02020603050405020304" pitchFamily="18" charset="-34"/>
                  <a:ea typeface="Angsana New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15392" name="Oval 13"/>
              <p:cNvSpPr>
                <a:spLocks noChangeArrowheads="1"/>
              </p:cNvSpPr>
              <p:nvPr/>
            </p:nvSpPr>
            <p:spPr bwMode="auto">
              <a:xfrm>
                <a:off x="428628" y="5143512"/>
                <a:ext cx="785786" cy="78581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indent="-457200" eaLnBrk="0" hangingPunct="0">
                  <a:defRPr sz="2800">
                    <a:solidFill>
                      <a:schemeClr val="tx1"/>
                    </a:solidFill>
                    <a:latin typeface="Constantia" panose="02030602050306030303" pitchFamily="18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nstantia" panose="02030602050306030303" pitchFamily="18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nstantia" panose="02030602050306030303" pitchFamily="18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nstantia" panose="02030602050306030303" pitchFamily="18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nstantia" panose="02030602050306030303" pitchFamily="18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nstantia" panose="02030602050306030303" pitchFamily="18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nstantia" panose="02030602050306030303" pitchFamily="18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nstantia" panose="02030602050306030303" pitchFamily="18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nstantia" panose="02030602050306030303" pitchFamily="18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th-TH" altLang="en-US" sz="4400" b="1" dirty="0">
                    <a:solidFill>
                      <a:srgbClr val="000000"/>
                    </a:solidFill>
                    <a:latin typeface="AngsanaUPC" panose="02020603050405020304" pitchFamily="18" charset="-34"/>
                    <a:ea typeface="Angsana New" panose="02020603050405020304" pitchFamily="18" charset="-34"/>
                    <a:cs typeface="AngsanaUPC" panose="02020603050405020304" pitchFamily="18" charset="-34"/>
                    <a:sym typeface="Wingdings" panose="05000000000000000000" pitchFamily="2" charset="2"/>
                  </a:rPr>
                  <a:t></a:t>
                </a:r>
                <a:endParaRPr lang="th-TH" altLang="en-US" sz="5400" b="1" dirty="0">
                  <a:latin typeface="AngsanaUPC" panose="02020603050405020304" pitchFamily="18" charset="-34"/>
                  <a:ea typeface="Angsana New" panose="02020603050405020304" pitchFamily="18" charset="-34"/>
                  <a:cs typeface="AngsanaUPC" panose="02020603050405020304" pitchFamily="18" charset="-34"/>
                </a:endParaRPr>
              </a:p>
            </p:txBody>
          </p:sp>
        </p:grpSp>
        <p:sp>
          <p:nvSpPr>
            <p:cNvPr id="33" name="สี่เหลี่ยมมุมมน 32"/>
            <p:cNvSpPr/>
            <p:nvPr/>
          </p:nvSpPr>
          <p:spPr>
            <a:xfrm rot="16200000">
              <a:off x="7196983" y="4554460"/>
              <a:ext cx="1250599" cy="5001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AngsanaUPC" panose="02020603050405020304" pitchFamily="18" charset="-34"/>
                  <a:ea typeface="Angsana New" pitchFamily="18" charset="-34"/>
                  <a:cs typeface="AngsanaUPC" panose="02020603050405020304" pitchFamily="18" charset="-34"/>
                </a:rPr>
                <a:t>Minor</a:t>
              </a:r>
              <a:endParaRPr lang="th-TH" sz="3600" b="1" dirty="0">
                <a:solidFill>
                  <a:schemeClr val="tx1"/>
                </a:solidFill>
                <a:latin typeface="AngsanaUPC" panose="02020603050405020304" pitchFamily="18" charset="-34"/>
                <a:ea typeface="Angsana New" pitchFamily="18" charset="-34"/>
                <a:cs typeface="AngsanaUPC" panose="02020603050405020304" pitchFamily="18" charset="-34"/>
              </a:endParaRPr>
            </a:p>
          </p:txBody>
        </p:sp>
      </p:grpSp>
      <p:sp>
        <p:nvSpPr>
          <p:cNvPr id="34" name="วงรี 33"/>
          <p:cNvSpPr/>
          <p:nvPr/>
        </p:nvSpPr>
        <p:spPr>
          <a:xfrm>
            <a:off x="2185587" y="1263986"/>
            <a:ext cx="2928938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7" name="กลุ่ม 47"/>
          <p:cNvGrpSpPr>
            <a:grpSpLocks/>
          </p:cNvGrpSpPr>
          <p:nvPr/>
        </p:nvGrpSpPr>
        <p:grpSpPr bwMode="auto">
          <a:xfrm>
            <a:off x="7173987" y="2091085"/>
            <a:ext cx="1214437" cy="3786187"/>
            <a:chOff x="7643834" y="1928802"/>
            <a:chExt cx="1214446" cy="3786214"/>
          </a:xfrm>
        </p:grpSpPr>
        <p:sp>
          <p:nvSpPr>
            <p:cNvPr id="15375" name="Freeform 29"/>
            <p:cNvSpPr>
              <a:spLocks/>
            </p:cNvSpPr>
            <p:nvPr/>
          </p:nvSpPr>
          <p:spPr bwMode="auto">
            <a:xfrm>
              <a:off x="7733896" y="1928802"/>
              <a:ext cx="767194" cy="3786214"/>
            </a:xfrm>
            <a:custGeom>
              <a:avLst/>
              <a:gdLst>
                <a:gd name="T0" fmla="*/ 13346042 w 3036"/>
                <a:gd name="T1" fmla="*/ 0 h 2987"/>
                <a:gd name="T2" fmla="*/ 193869115 w 3036"/>
                <a:gd name="T3" fmla="*/ 8033821 h 2987"/>
                <a:gd name="T4" fmla="*/ 193869115 w 3036"/>
                <a:gd name="T5" fmla="*/ 2147483647 h 2987"/>
                <a:gd name="T6" fmla="*/ 0 w 3036"/>
                <a:gd name="T7" fmla="*/ 2147483647 h 29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36"/>
                <a:gd name="T13" fmla="*/ 0 h 2987"/>
                <a:gd name="T14" fmla="*/ 3036 w 3036"/>
                <a:gd name="T15" fmla="*/ 2987 h 29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36" h="2987">
                  <a:moveTo>
                    <a:pt x="209" y="0"/>
                  </a:moveTo>
                  <a:lnTo>
                    <a:pt x="3036" y="5"/>
                  </a:lnTo>
                  <a:lnTo>
                    <a:pt x="3036" y="2987"/>
                  </a:lnTo>
                  <a:lnTo>
                    <a:pt x="0" y="2987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grpSp>
          <p:nvGrpSpPr>
            <p:cNvPr id="15376" name="กลุ่ม 40"/>
            <p:cNvGrpSpPr>
              <a:grpSpLocks/>
            </p:cNvGrpSpPr>
            <p:nvPr/>
          </p:nvGrpSpPr>
          <p:grpSpPr bwMode="auto">
            <a:xfrm>
              <a:off x="7643834" y="1928802"/>
              <a:ext cx="1214446" cy="3714776"/>
              <a:chOff x="7643834" y="1928802"/>
              <a:chExt cx="1214446" cy="3714776"/>
            </a:xfrm>
          </p:grpSpPr>
          <p:grpSp>
            <p:nvGrpSpPr>
              <p:cNvPr id="15377" name="กลุ่ม 36"/>
              <p:cNvGrpSpPr>
                <a:grpSpLocks/>
              </p:cNvGrpSpPr>
              <p:nvPr/>
            </p:nvGrpSpPr>
            <p:grpSpPr bwMode="auto">
              <a:xfrm>
                <a:off x="7643834" y="1928802"/>
                <a:ext cx="1214446" cy="3714776"/>
                <a:chOff x="214314" y="4714884"/>
                <a:chExt cx="1214446" cy="3714776"/>
              </a:xfrm>
            </p:grpSpPr>
            <p:cxnSp>
              <p:nvCxnSpPr>
                <p:cNvPr id="38" name="ลูกศรเชื่อมต่อแบบตรง 37"/>
                <p:cNvCxnSpPr/>
                <p:nvPr/>
              </p:nvCxnSpPr>
              <p:spPr>
                <a:xfrm rot="5400000">
                  <a:off x="-499272" y="6571478"/>
                  <a:ext cx="3714776" cy="158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สี่เหลี่ยมมุมมน 38"/>
                <p:cNvSpPr/>
                <p:nvPr/>
              </p:nvSpPr>
              <p:spPr>
                <a:xfrm>
                  <a:off x="500066" y="5715016"/>
                  <a:ext cx="928694" cy="500065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th-TH" dirty="0">
                      <a:solidFill>
                        <a:schemeClr val="tx1"/>
                      </a:solidFill>
                      <a:latin typeface="AngsanaUPC" panose="02020603050405020304" pitchFamily="18" charset="-34"/>
                      <a:ea typeface="Angsana New" pitchFamily="18" charset="-34"/>
                      <a:cs typeface="AngsanaUPC" panose="02020603050405020304" pitchFamily="18" charset="-34"/>
                    </a:rPr>
                    <a:t>60 วัน</a:t>
                  </a:r>
                  <a:endParaRPr lang="th-TH" sz="3600" dirty="0">
                    <a:solidFill>
                      <a:schemeClr val="tx1"/>
                    </a:solidFill>
                    <a:latin typeface="AngsanaUPC" panose="02020603050405020304" pitchFamily="18" charset="-34"/>
                    <a:ea typeface="Angsana New" pitchFamily="18" charset="-34"/>
                    <a:cs typeface="AngsanaUPC" panose="02020603050405020304" pitchFamily="18" charset="-34"/>
                  </a:endParaRPr>
                </a:p>
              </p:txBody>
            </p:sp>
            <p:sp>
              <p:nvSpPr>
                <p:cNvPr id="15381" name="Oval 13"/>
                <p:cNvSpPr>
                  <a:spLocks noChangeArrowheads="1"/>
                </p:cNvSpPr>
                <p:nvPr/>
              </p:nvSpPr>
              <p:spPr bwMode="auto">
                <a:xfrm>
                  <a:off x="214314" y="5143512"/>
                  <a:ext cx="785786" cy="785818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indent="-457200" eaLnBrk="0" hangingPunct="0">
                    <a:defRPr sz="2800">
                      <a:solidFill>
                        <a:schemeClr val="tx1"/>
                      </a:solidFill>
                      <a:latin typeface="Constantia" panose="02030602050306030303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nstantia" panose="02030602050306030303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nstantia" panose="02030602050306030303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nstantia" panose="02030602050306030303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nstantia" panose="02030602050306030303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nstantia" panose="02030602050306030303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nstantia" panose="02030602050306030303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nstantia" panose="02030602050306030303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nstantia" panose="02030602050306030303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r>
                    <a:rPr lang="th-TH" altLang="en-US" sz="4400" b="1">
                      <a:solidFill>
                        <a:srgbClr val="000000"/>
                      </a:solidFill>
                      <a:latin typeface="AngsanaUPC" panose="02020603050405020304" pitchFamily="18" charset="-34"/>
                      <a:ea typeface="Angsana New" panose="02020603050405020304" pitchFamily="18" charset="-34"/>
                      <a:cs typeface="AngsanaUPC" panose="02020603050405020304" pitchFamily="18" charset="-34"/>
                      <a:sym typeface="Wingdings" panose="05000000000000000000" pitchFamily="2" charset="2"/>
                    </a:rPr>
                    <a:t></a:t>
                  </a:r>
                  <a:endParaRPr lang="th-TH" altLang="en-US" sz="5400" b="1">
                    <a:latin typeface="AngsanaUPC" panose="02020603050405020304" pitchFamily="18" charset="-34"/>
                    <a:ea typeface="Angsana New" panose="02020603050405020304" pitchFamily="18" charset="-34"/>
                    <a:cs typeface="AngsanaUPC" panose="02020603050405020304" pitchFamily="18" charset="-34"/>
                  </a:endParaRPr>
                </a:p>
              </p:txBody>
            </p:sp>
          </p:grpSp>
          <p:sp>
            <p:nvSpPr>
              <p:cNvPr id="32" name="สี่เหลี่ยมมุมมน 31"/>
              <p:cNvSpPr/>
              <p:nvPr/>
            </p:nvSpPr>
            <p:spPr>
              <a:xfrm rot="16200000">
                <a:off x="7929586" y="4643446"/>
                <a:ext cx="1071569" cy="50006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3600" b="1" dirty="0">
                    <a:solidFill>
                      <a:schemeClr val="tx1"/>
                    </a:solidFill>
                    <a:latin typeface="AngsanaUPC" panose="02020603050405020304" pitchFamily="18" charset="-34"/>
                    <a:ea typeface="Angsana New" pitchFamily="18" charset="-34"/>
                    <a:cs typeface="AngsanaUPC" panose="02020603050405020304" pitchFamily="18" charset="-34"/>
                  </a:rPr>
                  <a:t>Major</a:t>
                </a:r>
                <a:endParaRPr lang="th-TH" sz="3600" b="1" dirty="0">
                  <a:solidFill>
                    <a:schemeClr val="tx1"/>
                  </a:solidFill>
                  <a:latin typeface="AngsanaUPC" panose="02020603050405020304" pitchFamily="18" charset="-34"/>
                  <a:ea typeface="Angsana New" pitchFamily="18" charset="-34"/>
                  <a:cs typeface="AngsanaUPC" panose="02020603050405020304" pitchFamily="18" charset="-34"/>
                </a:endParaRPr>
              </a:p>
            </p:txBody>
          </p:sp>
        </p:grpSp>
      </p:grpSp>
      <p:sp>
        <p:nvSpPr>
          <p:cNvPr id="15371" name="AutoShape 27"/>
          <p:cNvSpPr>
            <a:spLocks noChangeArrowheads="1"/>
          </p:cNvSpPr>
          <p:nvPr/>
        </p:nvSpPr>
        <p:spPr bwMode="auto">
          <a:xfrm>
            <a:off x="1387241" y="3276909"/>
            <a:ext cx="4572000" cy="1143000"/>
          </a:xfrm>
          <a:prstGeom prst="diamond">
            <a:avLst/>
          </a:prstGeom>
          <a:solidFill>
            <a:srgbClr val="00FF99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altLang="en-US" sz="3600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ตรวจประเมิน</a:t>
            </a:r>
            <a:endParaRPr lang="th-TH" altLang="en-US" sz="40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5373" name="AutoShape 9"/>
          <p:cNvSpPr>
            <a:spLocks noChangeArrowheads="1"/>
          </p:cNvSpPr>
          <p:nvPr/>
        </p:nvSpPr>
        <p:spPr bwMode="auto">
          <a:xfrm>
            <a:off x="2644374" y="4529113"/>
            <a:ext cx="1082675" cy="792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h-TH" altLang="en-US" sz="3200" b="1" dirty="0">
                <a:solidFill>
                  <a:srgbClr val="E36C0A"/>
                </a:solidFill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ผ่าน</a:t>
            </a:r>
            <a:endParaRPr lang="th-TH" altLang="en-US" sz="48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5374" name="AutoShape 9"/>
          <p:cNvSpPr>
            <a:spLocks noChangeArrowheads="1"/>
          </p:cNvSpPr>
          <p:nvPr/>
        </p:nvSpPr>
        <p:spPr bwMode="auto">
          <a:xfrm>
            <a:off x="4644142" y="4301486"/>
            <a:ext cx="1492250" cy="793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h-TH" altLang="en-US" sz="3200" b="1" dirty="0">
                <a:solidFill>
                  <a:srgbClr val="E36C0A"/>
                </a:solidFill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ไม่ผ่าน</a:t>
            </a:r>
            <a:endParaRPr lang="th-TH" altLang="en-US" sz="48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57543" y="160674"/>
            <a:ext cx="3773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การตรวจประเมิน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0" name="AutoShape 19">
            <a:extLst>
              <a:ext uri="{FF2B5EF4-FFF2-40B4-BE49-F238E27FC236}">
                <a16:creationId xmlns="" xmlns:a16="http://schemas.microsoft.com/office/drawing/2014/main" id="{7E1989C5-CD87-4E7E-A603-9DDBB90BD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643" y="5541751"/>
            <a:ext cx="2629664" cy="1071562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 dirty="0">
                <a:solidFill>
                  <a:srgbClr val="FF0000"/>
                </a:solidFill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คณะกรรมการรับรอง</a:t>
            </a:r>
          </a:p>
          <a:p>
            <a:pPr algn="ctr" eaLnBrk="1" hangingPunct="1">
              <a:spcAft>
                <a:spcPts val="1000"/>
              </a:spcAft>
            </a:pPr>
            <a:r>
              <a:rPr lang="th-TH" altLang="en-US" dirty="0" err="1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สพ</a:t>
            </a:r>
            <a:r>
              <a:rPr lang="th-TH" altLang="en-US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ส.</a:t>
            </a:r>
            <a:endParaRPr lang="en-US" altLang="en-US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  <a:p>
            <a:pPr eaLnBrk="1" hangingPunct="1"/>
            <a:endParaRPr lang="th-TH" alt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1" name="วงรี 42">
            <a:extLst>
              <a:ext uri="{FF2B5EF4-FFF2-40B4-BE49-F238E27FC236}">
                <a16:creationId xmlns="" xmlns:a16="http://schemas.microsoft.com/office/drawing/2014/main" id="{27949B17-1E2A-4564-82B9-3D3A32F63F13}"/>
              </a:ext>
            </a:extLst>
          </p:cNvPr>
          <p:cNvSpPr/>
          <p:nvPr/>
        </p:nvSpPr>
        <p:spPr>
          <a:xfrm>
            <a:off x="2251501" y="5634280"/>
            <a:ext cx="268867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5" name="AutoShape 33">
            <a:extLst>
              <a:ext uri="{FF2B5EF4-FFF2-40B4-BE49-F238E27FC236}">
                <a16:creationId xmlns="" xmlns:a16="http://schemas.microsoft.com/office/drawing/2014/main" id="{4415D78D-76B5-424C-8B8A-902D90A62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28" y="5117216"/>
            <a:ext cx="2544274" cy="3591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h-TH" altLang="en-US" sz="2400" b="1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ส่งเอกสารเพื่อการพิจารณา</a:t>
            </a:r>
            <a:endParaRPr lang="th-TH" altLang="en-US" sz="40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070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45"/>
          <p:cNvGrpSpPr>
            <a:grpSpLocks/>
          </p:cNvGrpSpPr>
          <p:nvPr/>
        </p:nvGrpSpPr>
        <p:grpSpPr bwMode="auto">
          <a:xfrm>
            <a:off x="2297892" y="4178033"/>
            <a:ext cx="2714625" cy="1354138"/>
            <a:chOff x="2002281" y="3286125"/>
            <a:chExt cx="2714644" cy="1354099"/>
          </a:xfrm>
        </p:grpSpPr>
        <p:sp>
          <p:nvSpPr>
            <p:cNvPr id="16403" name="AutoShape 29"/>
            <p:cNvSpPr>
              <a:spLocks noChangeArrowheads="1"/>
            </p:cNvSpPr>
            <p:nvPr/>
          </p:nvSpPr>
          <p:spPr bwMode="auto">
            <a:xfrm>
              <a:off x="2002281" y="3854406"/>
              <a:ext cx="2714644" cy="785818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th-TH" altLang="en-US" sz="4400" dirty="0">
                  <a:latin typeface="AngsanaUPC" panose="02020603050405020304" pitchFamily="18" charset="-34"/>
                  <a:ea typeface="Angsana New" panose="02020603050405020304" pitchFamily="18" charset="-34"/>
                  <a:cs typeface="AngsanaUPC" panose="02020603050405020304" pitchFamily="18" charset="-34"/>
                </a:rPr>
                <a:t>กรมปศุสัตว์</a:t>
              </a:r>
            </a:p>
          </p:txBody>
        </p:sp>
        <p:sp>
          <p:nvSpPr>
            <p:cNvPr id="16404" name="AutoShape 30"/>
            <p:cNvSpPr>
              <a:spLocks noChangeArrowheads="1"/>
            </p:cNvSpPr>
            <p:nvPr/>
          </p:nvSpPr>
          <p:spPr bwMode="auto">
            <a:xfrm rot="5400000">
              <a:off x="3138506" y="3393282"/>
              <a:ext cx="500065" cy="285752"/>
            </a:xfrm>
            <a:prstGeom prst="rightArrow">
              <a:avLst>
                <a:gd name="adj1" fmla="val 50000"/>
                <a:gd name="adj2" fmla="val 50564"/>
              </a:avLst>
            </a:prstGeom>
            <a:solidFill>
              <a:srgbClr val="000000"/>
            </a:solidFill>
            <a:ln w="38100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  <p:sp>
        <p:nvSpPr>
          <p:cNvPr id="16390" name="AutoShape 19"/>
          <p:cNvSpPr>
            <a:spLocks noChangeArrowheads="1"/>
          </p:cNvSpPr>
          <p:nvPr/>
        </p:nvSpPr>
        <p:spPr bwMode="auto">
          <a:xfrm>
            <a:off x="2031197" y="1226871"/>
            <a:ext cx="3242031" cy="1071562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 dirty="0">
                <a:solidFill>
                  <a:srgbClr val="FF0000"/>
                </a:solidFill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คณะกรรมการรับรอง</a:t>
            </a:r>
          </a:p>
          <a:p>
            <a:pPr algn="ctr" eaLnBrk="1" hangingPunct="1">
              <a:spcAft>
                <a:spcPts val="1000"/>
              </a:spcAft>
            </a:pPr>
            <a:r>
              <a:rPr lang="th-TH" altLang="en-US" dirty="0" err="1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สพ</a:t>
            </a:r>
            <a:r>
              <a:rPr lang="th-TH" altLang="en-US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ส.</a:t>
            </a:r>
            <a:endParaRPr lang="en-US" altLang="en-US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  <a:p>
            <a:pPr eaLnBrk="1" hangingPunct="1"/>
            <a:endParaRPr lang="th-TH" alt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391" name="AutoShape 33"/>
          <p:cNvSpPr>
            <a:spLocks noChangeArrowheads="1"/>
          </p:cNvSpPr>
          <p:nvPr/>
        </p:nvSpPr>
        <p:spPr bwMode="auto">
          <a:xfrm>
            <a:off x="1797830" y="2633396"/>
            <a:ext cx="3786187" cy="1584325"/>
          </a:xfrm>
          <a:prstGeom prst="diamond">
            <a:avLst/>
          </a:prstGeom>
          <a:solidFill>
            <a:srgbClr val="00FF99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altLang="en-US" sz="3600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ตัดสินการรับรอง</a:t>
            </a:r>
            <a:endParaRPr lang="th-TH" altLang="en-US" sz="44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4" name="กลุ่ม 44"/>
          <p:cNvGrpSpPr>
            <a:grpSpLocks/>
          </p:cNvGrpSpPr>
          <p:nvPr/>
        </p:nvGrpSpPr>
        <p:grpSpPr bwMode="auto">
          <a:xfrm>
            <a:off x="3541264" y="1052736"/>
            <a:ext cx="4590187" cy="3155460"/>
            <a:chOff x="4278831" y="1422877"/>
            <a:chExt cx="4094617" cy="3155506"/>
          </a:xfrm>
        </p:grpSpPr>
        <p:sp>
          <p:nvSpPr>
            <p:cNvPr id="16396" name="AutoShape 39"/>
            <p:cNvSpPr>
              <a:spLocks noChangeArrowheads="1"/>
            </p:cNvSpPr>
            <p:nvPr/>
          </p:nvSpPr>
          <p:spPr bwMode="auto">
            <a:xfrm>
              <a:off x="5629255" y="2568562"/>
              <a:ext cx="252590" cy="437204"/>
            </a:xfrm>
            <a:prstGeom prst="roundRect">
              <a:avLst>
                <a:gd name="adj" fmla="val 46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6397" name="Oval 21"/>
            <p:cNvSpPr>
              <a:spLocks noChangeArrowheads="1"/>
            </p:cNvSpPr>
            <p:nvPr/>
          </p:nvSpPr>
          <p:spPr bwMode="auto">
            <a:xfrm>
              <a:off x="5539158" y="3792565"/>
              <a:ext cx="2447550" cy="78581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2F2F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th-TH" altLang="en-US" sz="2400" dirty="0">
                  <a:latin typeface="AngsanaUPC" panose="02020603050405020304" pitchFamily="18" charset="-34"/>
                  <a:ea typeface="Angsana New" panose="02020603050405020304" pitchFamily="18" charset="-34"/>
                  <a:cs typeface="AngsanaUPC" panose="02020603050405020304" pitchFamily="18" charset="-34"/>
                </a:rPr>
                <a:t>ผู้ขอรับการรับรอง</a:t>
              </a:r>
              <a:endParaRPr lang="th-TH" altLang="en-US" sz="1400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6398" name="Freeform 22"/>
            <p:cNvSpPr>
              <a:spLocks/>
            </p:cNvSpPr>
            <p:nvPr/>
          </p:nvSpPr>
          <p:spPr bwMode="auto">
            <a:xfrm>
              <a:off x="6328240" y="1893599"/>
              <a:ext cx="1950620" cy="2291875"/>
            </a:xfrm>
            <a:custGeom>
              <a:avLst/>
              <a:gdLst>
                <a:gd name="T0" fmla="*/ 0 w 1526"/>
                <a:gd name="T1" fmla="*/ 0 h 4097"/>
                <a:gd name="T2" fmla="*/ 1706596 w 1526"/>
                <a:gd name="T3" fmla="*/ 0 h 4097"/>
                <a:gd name="T4" fmla="*/ 1706596 w 1526"/>
                <a:gd name="T5" fmla="*/ 2328110 h 4097"/>
                <a:gd name="T6" fmla="*/ 1126174 w 1526"/>
                <a:gd name="T7" fmla="*/ 2325269 h 40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6"/>
                <a:gd name="T13" fmla="*/ 0 h 4097"/>
                <a:gd name="T14" fmla="*/ 1526 w 1526"/>
                <a:gd name="T15" fmla="*/ 4097 h 40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6" h="4097">
                  <a:moveTo>
                    <a:pt x="0" y="0"/>
                  </a:moveTo>
                  <a:lnTo>
                    <a:pt x="1526" y="0"/>
                  </a:lnTo>
                  <a:lnTo>
                    <a:pt x="1526" y="4097"/>
                  </a:lnTo>
                  <a:lnTo>
                    <a:pt x="1007" y="4092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6399" name="AutoShape 26"/>
            <p:cNvSpPr>
              <a:spLocks noChangeArrowheads="1"/>
            </p:cNvSpPr>
            <p:nvPr/>
          </p:nvSpPr>
          <p:spPr bwMode="auto">
            <a:xfrm>
              <a:off x="5881845" y="3607595"/>
              <a:ext cx="644467" cy="285753"/>
            </a:xfrm>
            <a:prstGeom prst="rightArrow">
              <a:avLst>
                <a:gd name="adj1" fmla="val 50000"/>
                <a:gd name="adj2" fmla="val 53767"/>
              </a:avLst>
            </a:prstGeom>
            <a:solidFill>
              <a:srgbClr val="000000"/>
            </a:solidFill>
            <a:ln w="28575">
              <a:solidFill>
                <a:srgbClr val="FF505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6400" name="AutoShape 41"/>
            <p:cNvSpPr>
              <a:spLocks noChangeArrowheads="1"/>
            </p:cNvSpPr>
            <p:nvPr/>
          </p:nvSpPr>
          <p:spPr bwMode="auto">
            <a:xfrm>
              <a:off x="6582814" y="3452085"/>
              <a:ext cx="1000132" cy="4191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h-TH" altLang="en-US" sz="2400" b="1" dirty="0">
                  <a:latin typeface="AngsanaUPC" panose="02020603050405020304" pitchFamily="18" charset="-34"/>
                  <a:ea typeface="Angsana New" panose="02020603050405020304" pitchFamily="18" charset="-34"/>
                  <a:cs typeface="AngsanaUPC" panose="02020603050405020304" pitchFamily="18" charset="-34"/>
                </a:rPr>
                <a:t>แจ้งผล</a:t>
              </a:r>
              <a:endParaRPr lang="th-TH" altLang="en-US" sz="4000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6401" name="AutoShape 24"/>
            <p:cNvSpPr>
              <a:spLocks noChangeArrowheads="1"/>
            </p:cNvSpPr>
            <p:nvPr/>
          </p:nvSpPr>
          <p:spPr bwMode="auto">
            <a:xfrm rot="5400000">
              <a:off x="4171674" y="2766287"/>
              <a:ext cx="500066" cy="285752"/>
            </a:xfrm>
            <a:prstGeom prst="rightArrow">
              <a:avLst>
                <a:gd name="adj1" fmla="val 50000"/>
                <a:gd name="adj2" fmla="val 60910"/>
              </a:avLst>
            </a:prstGeom>
            <a:solidFill>
              <a:srgbClr val="0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anose="02030602050306030303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 sz="180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6402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6801812" y="1422877"/>
              <a:ext cx="1571636" cy="28575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h-TH" sz="3600" b="1" kern="10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ปรับปรุงข้อบกพร่อง</a:t>
              </a:r>
              <a:endParaRPr lang="en-US" sz="3600" b="1" kern="10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  <p:sp>
        <p:nvSpPr>
          <p:cNvPr id="43" name="วงรี 42"/>
          <p:cNvSpPr/>
          <p:nvPr/>
        </p:nvSpPr>
        <p:spPr>
          <a:xfrm>
            <a:off x="2323847" y="1325829"/>
            <a:ext cx="268867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5062251" y="2724277"/>
            <a:ext cx="1493837" cy="792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h-TH" altLang="en-US" sz="3200" b="1" dirty="0">
                <a:solidFill>
                  <a:srgbClr val="E36C0A"/>
                </a:solidFill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ไม่ผ่าน</a:t>
            </a:r>
            <a:endParaRPr lang="th-TH" altLang="en-US" sz="48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395" name="AutoShape 9"/>
          <p:cNvSpPr>
            <a:spLocks noChangeArrowheads="1"/>
          </p:cNvSpPr>
          <p:nvPr/>
        </p:nvSpPr>
        <p:spPr bwMode="auto">
          <a:xfrm>
            <a:off x="3744105" y="4031983"/>
            <a:ext cx="1082675" cy="793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h-TH" altLang="en-US" sz="3200" b="1">
                <a:solidFill>
                  <a:srgbClr val="E36C0A"/>
                </a:solidFill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ผ่าน</a:t>
            </a:r>
            <a:endParaRPr lang="th-TH" altLang="en-US" sz="480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1197" y="65916"/>
            <a:ext cx="4887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การตัดสินการรับรอง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8" name="AutoShape 33">
            <a:extLst>
              <a:ext uri="{FF2B5EF4-FFF2-40B4-BE49-F238E27FC236}">
                <a16:creationId xmlns="" xmlns:a16="http://schemas.microsoft.com/office/drawing/2014/main" id="{DEE65BB5-C7A6-4B5A-9724-4C601115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54" y="5597199"/>
            <a:ext cx="2544274" cy="46358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altLang="en-US" b="1" dirty="0">
                <a:latin typeface="AngsanaUPC" panose="02020603050405020304" pitchFamily="18" charset="-34"/>
                <a:ea typeface="Angsana New" panose="02020603050405020304" pitchFamily="18" charset="-34"/>
                <a:cs typeface="AngsanaUPC" panose="02020603050405020304" pitchFamily="18" charset="-34"/>
              </a:rPr>
              <a:t>ลงนามใบรับรอง</a:t>
            </a:r>
            <a:endParaRPr lang="th-TH" altLang="en-US" sz="4400" dirty="0">
              <a:latin typeface="AngsanaUPC" panose="02020603050405020304" pitchFamily="18" charset="-34"/>
              <a:ea typeface="Angsana New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89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836712"/>
            <a:ext cx="8280920" cy="54726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796136" y="1196752"/>
            <a:ext cx="2796658" cy="100811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ตัวอย่างใบรับรอง </a:t>
            </a:r>
            <a:r>
              <a:rPr lang="en-US" alt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GMP</a:t>
            </a:r>
            <a:endParaRPr lang="th-TH" altLang="th-TH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alt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(อายุการรับรอง </a:t>
            </a:r>
            <a:r>
              <a:rPr lang="en-US" alt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3 </a:t>
            </a:r>
            <a:r>
              <a:rPr lang="th-TH" alt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ปี)</a:t>
            </a:r>
          </a:p>
        </p:txBody>
      </p:sp>
    </p:spTree>
    <p:extLst>
      <p:ext uri="{BB962C8B-B14F-4D97-AF65-F5344CB8AC3E}">
        <p14:creationId xmlns:p14="http://schemas.microsoft.com/office/powerpoint/2010/main" val="38258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690462"/>
              </p:ext>
            </p:extLst>
          </p:nvPr>
        </p:nvGraphicFramePr>
        <p:xfrm>
          <a:off x="899592" y="1268760"/>
          <a:ext cx="770485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899592" y="202091"/>
            <a:ext cx="7024744" cy="8092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เปรียบเทียบโรงฆ่าสัตว์แต่ละประเภท</a:t>
            </a:r>
            <a:endParaRPr lang="th-TH" sz="32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6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3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383" y="325915"/>
            <a:ext cx="7024744" cy="1143000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การผลิตในขั้นต้น</a:t>
            </a:r>
            <a:endParaRPr lang="th-TH" sz="3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8120" y="1606972"/>
            <a:ext cx="7043233" cy="4514192"/>
          </a:xfrm>
        </p:spPr>
        <p:txBody>
          <a:bodyPr>
            <a:normAutofit/>
          </a:bodyPr>
          <a:lstStyle/>
          <a:p>
            <a:pPr lvl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anose="02020603050405020304" pitchFamily="18" charset="-34"/>
                <a:cs typeface="Angsana New" pitchFamily="18" charset="-34"/>
              </a:rPr>
              <a:t>สัตว์สุขภาพดี สามารถระบุแหล่งที่มาได้</a:t>
            </a:r>
          </a:p>
          <a:p>
            <a:pPr lvl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anose="02020603050405020304" pitchFamily="18" charset="-34"/>
                <a:cs typeface="Angsana New" pitchFamily="18" charset="-34"/>
              </a:rPr>
              <a:t>สภาพการขนส่งเหมาะสม</a:t>
            </a:r>
          </a:p>
          <a:p>
            <a:pPr lvl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anose="02020603050405020304" pitchFamily="18" charset="-34"/>
                <a:cs typeface="Angsana New" pitchFamily="18" charset="-34"/>
              </a:rPr>
              <a:t>ได้รับอนุญาตให้เคลื่อนย้าย</a:t>
            </a:r>
          </a:p>
          <a:p>
            <a:pPr lvl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anose="02020603050405020304" pitchFamily="18" charset="-34"/>
                <a:cs typeface="Angsana New" pitchFamily="18" charset="-34"/>
              </a:rPr>
              <a:t>ระยะเวลาการอดอาหาร</a:t>
            </a:r>
          </a:p>
          <a:p>
            <a:pPr lvl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endParaRPr lang="th-TH" sz="3600" dirty="0">
              <a:latin typeface="Angsana New" panose="02020603050405020304" pitchFamily="18" charset="-34"/>
              <a:cs typeface="Angsana New" pitchFamily="18" charset="-34"/>
            </a:endParaRPr>
          </a:p>
          <a:p>
            <a:endParaRPr lang="th-TH" sz="3600" dirty="0">
              <a:latin typeface="Angsana New" panose="02020603050405020304" pitchFamily="18" charset="-34"/>
              <a:cs typeface="Angsana New" pitchFamily="18" charset="-34"/>
            </a:endParaRPr>
          </a:p>
          <a:p>
            <a:pPr marL="68580" indent="0">
              <a:buNone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78476" y="3583859"/>
            <a:ext cx="4365525" cy="327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56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47" y="355472"/>
            <a:ext cx="7024744" cy="1143000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en-US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2.</a:t>
            </a:r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สถานประกอบการ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13536"/>
            <a:ext cx="7043233" cy="5032957"/>
          </a:xfrm>
        </p:spPr>
        <p:txBody>
          <a:bodyPr>
            <a:normAutofit/>
          </a:bodyPr>
          <a:lstStyle/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สถานที่ตั้ง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โครงสร้างอาคาร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บริเวณพื้นที่ผลิต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เครื่องมือ เครื่องจักร และอุปกรณ์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สิ่งอำนวยความสะดวก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53" y="4446606"/>
            <a:ext cx="3229547" cy="241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47" y="355472"/>
            <a:ext cx="7024744" cy="1143000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สถานที่ตั้ง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99682"/>
            <a:ext cx="7043233" cy="5032957"/>
          </a:xfrm>
        </p:spPr>
        <p:txBody>
          <a:bodyPr>
            <a:normAutofit/>
          </a:bodyPr>
          <a:lstStyle/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ทำเลเหมาะสม ไม่อยู่ในแหล่งชุมชน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น้ำไม่ท่วมขัง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พื้นที่เพียงพอ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ถนนโดยรอบอาคาร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คมนาคมสะดวก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มีรั้วรอบเพื่อป้องกัน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48" y="2979174"/>
            <a:ext cx="3877952" cy="387882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773993" y="4822723"/>
            <a:ext cx="1791929" cy="76691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tx1"/>
                </a:solidFill>
              </a:rPr>
              <a:t>มีรั้วรอบมิดชิด</a:t>
            </a:r>
          </a:p>
        </p:txBody>
      </p:sp>
    </p:spTree>
    <p:extLst>
      <p:ext uri="{BB962C8B-B14F-4D97-AF65-F5344CB8AC3E}">
        <p14:creationId xmlns:p14="http://schemas.microsoft.com/office/powerpoint/2010/main" val="2951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47" y="355472"/>
            <a:ext cx="7024744" cy="1143000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โครงสร้างอาคาร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99682"/>
            <a:ext cx="7043233" cy="5032957"/>
          </a:xfrm>
        </p:spPr>
        <p:txBody>
          <a:bodyPr>
            <a:normAutofit/>
          </a:bodyPr>
          <a:lstStyle/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การออกแบบและวางผัง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พื้น ผนัง เพดาน ประตู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ระบบการระบายน้ำ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ระบบระบายอากาศ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ระบบแสงสว่าง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ระบบป้องกันแมลงและสัตว์พาหะ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6" b="96935" l="385" r="100000">
                        <a14:foregroundMark x1="44231" y1="45594" x2="44231" y2="45594"/>
                        <a14:foregroundMark x1="40385" y1="33716" x2="40385" y2="33716"/>
                        <a14:foregroundMark x1="40769" y1="31801" x2="40769" y2="31801"/>
                        <a14:foregroundMark x1="40385" y1="25670" x2="40385" y2="25670"/>
                        <a14:foregroundMark x1="43846" y1="19540" x2="43846" y2="19540"/>
                        <a14:foregroundMark x1="35385" y1="26054" x2="35385" y2="26054"/>
                        <a14:foregroundMark x1="38462" y1="21839" x2="38462" y2="21839"/>
                        <a14:foregroundMark x1="34615" y1="27203" x2="34615" y2="27203"/>
                        <a14:foregroundMark x1="60000" y1="56705" x2="60000" y2="56705"/>
                        <a14:foregroundMark x1="66538" y1="60536" x2="66538" y2="60536"/>
                        <a14:foregroundMark x1="50769" y1="49808" x2="50769" y2="49808"/>
                        <a14:foregroundMark x1="50769" y1="13410" x2="50769" y2="13410"/>
                        <a14:foregroundMark x1="44615" y1="18391" x2="44615" y2="18391"/>
                        <a14:foregroundMark x1="53077" y1="57854" x2="53077" y2="57854"/>
                        <a14:foregroundMark x1="50385" y1="55939" x2="50385" y2="55939"/>
                        <a14:foregroundMark x1="50385" y1="53257" x2="50385" y2="53257"/>
                        <a14:foregroundMark x1="51923" y1="60153" x2="51923" y2="60153"/>
                        <a14:foregroundMark x1="37692" y1="48659" x2="37692" y2="48659"/>
                        <a14:foregroundMark x1="70385" y1="50192" x2="70385" y2="50192"/>
                        <a14:foregroundMark x1="74231" y1="53257" x2="74231" y2="53257"/>
                        <a14:foregroundMark x1="74231" y1="58621" x2="74231" y2="58621"/>
                        <a14:foregroundMark x1="75385" y1="57088" x2="75385" y2="57088"/>
                        <a14:foregroundMark x1="85769" y1="60920" x2="85769" y2="60920"/>
                        <a14:foregroundMark x1="80385" y1="53640" x2="80385" y2="53640"/>
                        <a14:foregroundMark x1="65769" y1="62835" x2="65769" y2="62835"/>
                        <a14:foregroundMark x1="70000" y1="66667" x2="70000" y2="66667"/>
                        <a14:foregroundMark x1="60769" y1="36398" x2="60769" y2="36398"/>
                        <a14:foregroundMark x1="40000" y1="36015" x2="40000" y2="36015"/>
                        <a14:foregroundMark x1="35385" y1="34483" x2="35385" y2="34483"/>
                        <a14:foregroundMark x1="37308" y1="59770" x2="37308" y2="59770"/>
                        <a14:foregroundMark x1="26923" y1="59770" x2="26923" y2="59770"/>
                        <a14:foregroundMark x1="15385" y1="64751" x2="15385" y2="64751"/>
                        <a14:foregroundMark x1="22308" y1="59770" x2="22308" y2="59770"/>
                        <a14:foregroundMark x1="31538" y1="60153" x2="31538" y2="60153"/>
                        <a14:foregroundMark x1="31923" y1="56705" x2="31923" y2="56705"/>
                        <a14:foregroundMark x1="35000" y1="62835" x2="35000" y2="62835"/>
                        <a14:foregroundMark x1="40385" y1="60153" x2="40385" y2="60153"/>
                        <a14:foregroundMark x1="38077" y1="56705" x2="38077" y2="56705"/>
                        <a14:foregroundMark x1="20385" y1="62835" x2="20385" y2="62835"/>
                        <a14:foregroundMark x1="18846" y1="64368" x2="18846" y2="64368"/>
                        <a14:foregroundMark x1="12308" y1="65517" x2="12308" y2="65517"/>
                        <a14:foregroundMark x1="25769" y1="56705" x2="25769" y2="56705"/>
                        <a14:foregroundMark x1="26154" y1="54406" x2="26154" y2="54406"/>
                        <a14:foregroundMark x1="80385" y1="64751" x2="80385" y2="64751"/>
                        <a14:foregroundMark x1="80769" y1="62069" x2="80769" y2="62069"/>
                        <a14:foregroundMark x1="80769" y1="59770" x2="80769" y2="59770"/>
                        <a14:foregroundMark x1="80000" y1="55939" x2="80000" y2="55939"/>
                        <a14:foregroundMark x1="71923" y1="46360" x2="71923" y2="46360"/>
                        <a14:foregroundMark x1="72308" y1="48659" x2="72308" y2="48659"/>
                        <a14:foregroundMark x1="54231" y1="16475" x2="54231" y2="16475"/>
                        <a14:foregroundMark x1="48462" y1="18774" x2="48462" y2="18774"/>
                        <a14:foregroundMark x1="56923" y1="38697" x2="56923" y2="38697"/>
                        <a14:foregroundMark x1="56538" y1="34100" x2="56538" y2="34100"/>
                        <a14:foregroundMark x1="58846" y1="32184" x2="58846" y2="32184"/>
                        <a14:foregroundMark x1="58846" y1="39464" x2="58846" y2="39464"/>
                        <a14:foregroundMark x1="46923" y1="14943" x2="46923" y2="14943"/>
                        <a14:foregroundMark x1="58462" y1="39464" x2="58462" y2="39464"/>
                        <a14:foregroundMark x1="62692" y1="34866" x2="62692" y2="34866"/>
                        <a14:foregroundMark x1="62692" y1="32184" x2="62692" y2="32184"/>
                        <a14:foregroundMark x1="60769" y1="31801" x2="60769" y2="31801"/>
                        <a14:foregroundMark x1="60385" y1="30651" x2="60385" y2="30651"/>
                        <a14:foregroundMark x1="56154" y1="40230" x2="56154" y2="40230"/>
                        <a14:foregroundMark x1="41538" y1="40613" x2="41538" y2="40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11" y="3277172"/>
            <a:ext cx="2675331" cy="358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53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3" y="309208"/>
            <a:ext cx="7024744" cy="887544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การออกแบบและวางผัง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21" y="1223214"/>
            <a:ext cx="8178557" cy="5543346"/>
          </a:xfrm>
        </p:spPr>
      </p:pic>
    </p:spTree>
    <p:extLst>
      <p:ext uri="{BB962C8B-B14F-4D97-AF65-F5344CB8AC3E}">
        <p14:creationId xmlns:p14="http://schemas.microsoft.com/office/powerpoint/2010/main" val="16766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181" y="455511"/>
            <a:ext cx="7024744" cy="1143000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th-TH" sz="3600" b="1" kern="0" dirty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พื้น ผนัง เพดาน ประตู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1" y="2097025"/>
            <a:ext cx="3341585" cy="307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28" y="2004028"/>
            <a:ext cx="2761488" cy="311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773" y="2046580"/>
            <a:ext cx="3078731" cy="307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611560" y="5417903"/>
            <a:ext cx="7267136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เลือกใช้วัสดุที่แข็งแรงทนทาน พื้นผิวเรียบ ทำความสะอาดและฆ่าเชื้อได้ง่าย ไม่สะสมสิ่งสกปรก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71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721</TotalTime>
  <Words>3595</Words>
  <Application>Microsoft Office PowerPoint</Application>
  <PresentationFormat>On-screen Show (4:3)</PresentationFormat>
  <Paragraphs>371</Paragraphs>
  <Slides>39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Oriel</vt:lpstr>
      <vt:lpstr> การปฏิบัติที่ดีสำหรับโรงฆ่าสัตว์ (GMP)</vt:lpstr>
      <vt:lpstr>การปฏิบัติที่ดีสำหรับโรงฆ่าสัตว์ (GMP)</vt:lpstr>
      <vt:lpstr>หลักการ GMP 8 ข้อ</vt:lpstr>
      <vt:lpstr>1. การผลิตในขั้นต้น</vt:lpstr>
      <vt:lpstr>2. สถานประกอบการ</vt:lpstr>
      <vt:lpstr>สถานที่ตั้ง</vt:lpstr>
      <vt:lpstr>โครงสร้างอาคาร</vt:lpstr>
      <vt:lpstr>การออกแบบและวางผัง</vt:lpstr>
      <vt:lpstr>พื้น ผนัง เพดาน ประตู</vt:lpstr>
      <vt:lpstr>ระบบระบายน้ำ</vt:lpstr>
      <vt:lpstr>ระบบบำบัดน้ำเสีย</vt:lpstr>
      <vt:lpstr>PowerPoint Presentation</vt:lpstr>
      <vt:lpstr>ระบบแสงสว่าง</vt:lpstr>
      <vt:lpstr>ระบบป้องกันแมลงและสัตว์พาหะ</vt:lpstr>
      <vt:lpstr>ส่วนบริเวณพื้นที่ผลิต</vt:lpstr>
      <vt:lpstr>PowerPoint Presentation</vt:lpstr>
      <vt:lpstr>บริเวณทำการฆ่า และเอาเลือดออก</vt:lpstr>
      <vt:lpstr>บริเวณเอาเครื่องในออก</vt:lpstr>
      <vt:lpstr>ห้องเย็น</vt:lpstr>
      <vt:lpstr>ห้องตัดแต่งเนื้อ</vt:lpstr>
      <vt:lpstr>ห้องล้างและห้องเก็บอุปกรณ์</vt:lpstr>
      <vt:lpstr>เครื่องมือ เครื่องจักร และอุปกรณ์</vt:lpstr>
      <vt:lpstr>PowerPoint Presentation</vt:lpstr>
      <vt:lpstr>ระบบบำบัดน้ำใช้</vt:lpstr>
      <vt:lpstr>3. การควบคุมการปฏิบัติงาน</vt:lpstr>
      <vt:lpstr>4. การซ่อมบำรุง และสุขาภิบาล</vt:lpstr>
      <vt:lpstr>5. สุขลักษณะส่วนบุคคล</vt:lpstr>
      <vt:lpstr>6. การขนส่ง</vt:lpstr>
      <vt:lpstr>7. ข้อมูลเกี่ยวกับผลิตภัณฑ์เนื้อสัตว์</vt:lpstr>
      <vt:lpstr>8. การฝึกอบรม</vt:lpstr>
      <vt:lpstr>มาตรฐานสินค้าเกษตรที่เกี่ยวข้องกับโรงฆ่าสัตว์</vt:lpstr>
      <vt:lpstr>หลักการรับรองมาตรฐาน GMP (2555)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หลักเกณฑ์การขอรับรองการปฏิบัติที่ดีสำหรับโรงฆ่าสัตว์</dc:title>
  <dc:creator>User</dc:creator>
  <cp:lastModifiedBy>User</cp:lastModifiedBy>
  <cp:revision>60</cp:revision>
  <dcterms:created xsi:type="dcterms:W3CDTF">2020-08-08T11:54:45Z</dcterms:created>
  <dcterms:modified xsi:type="dcterms:W3CDTF">2020-09-23T08:19:32Z</dcterms:modified>
</cp:coreProperties>
</file>