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64"/>
  </p:notesMasterIdLst>
  <p:sldIdLst>
    <p:sldId id="260" r:id="rId3"/>
    <p:sldId id="769" r:id="rId4"/>
    <p:sldId id="772" r:id="rId5"/>
    <p:sldId id="784" r:id="rId6"/>
    <p:sldId id="785" r:id="rId7"/>
    <p:sldId id="799" r:id="rId8"/>
    <p:sldId id="792" r:id="rId9"/>
    <p:sldId id="793" r:id="rId10"/>
    <p:sldId id="796" r:id="rId11"/>
    <p:sldId id="794" r:id="rId12"/>
    <p:sldId id="790" r:id="rId13"/>
    <p:sldId id="800" r:id="rId14"/>
    <p:sldId id="773" r:id="rId15"/>
    <p:sldId id="276" r:id="rId16"/>
    <p:sldId id="750" r:id="rId17"/>
    <p:sldId id="488" r:id="rId18"/>
    <p:sldId id="489" r:id="rId19"/>
    <p:sldId id="490" r:id="rId20"/>
    <p:sldId id="493" r:id="rId21"/>
    <p:sldId id="748" r:id="rId22"/>
    <p:sldId id="256" r:id="rId23"/>
    <p:sldId id="746" r:id="rId24"/>
    <p:sldId id="745" r:id="rId25"/>
    <p:sldId id="491" r:id="rId26"/>
    <p:sldId id="259" r:id="rId27"/>
    <p:sldId id="753" r:id="rId28"/>
    <p:sldId id="261" r:id="rId29"/>
    <p:sldId id="759" r:id="rId30"/>
    <p:sldId id="279" r:id="rId31"/>
    <p:sldId id="257" r:id="rId32"/>
    <p:sldId id="271" r:id="rId33"/>
    <p:sldId id="258" r:id="rId34"/>
    <p:sldId id="754" r:id="rId35"/>
    <p:sldId id="755" r:id="rId36"/>
    <p:sldId id="756" r:id="rId37"/>
    <p:sldId id="757" r:id="rId38"/>
    <p:sldId id="758" r:id="rId39"/>
    <p:sldId id="264" r:id="rId40"/>
    <p:sldId id="766" r:id="rId41"/>
    <p:sldId id="760" r:id="rId42"/>
    <p:sldId id="762" r:id="rId43"/>
    <p:sldId id="763" r:id="rId44"/>
    <p:sldId id="764" r:id="rId45"/>
    <p:sldId id="765" r:id="rId46"/>
    <p:sldId id="767" r:id="rId47"/>
    <p:sldId id="277" r:id="rId48"/>
    <p:sldId id="265" r:id="rId49"/>
    <p:sldId id="278" r:id="rId50"/>
    <p:sldId id="267" r:id="rId51"/>
    <p:sldId id="266" r:id="rId52"/>
    <p:sldId id="268" r:id="rId53"/>
    <p:sldId id="269" r:id="rId54"/>
    <p:sldId id="262" r:id="rId55"/>
    <p:sldId id="273" r:id="rId56"/>
    <p:sldId id="282" r:id="rId57"/>
    <p:sldId id="283" r:id="rId58"/>
    <p:sldId id="478" r:id="rId59"/>
    <p:sldId id="492" r:id="rId60"/>
    <p:sldId id="466" r:id="rId61"/>
    <p:sldId id="473" r:id="rId62"/>
    <p:sldId id="747" r:id="rId63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65"/>
      <p:bold r:id="rId66"/>
      <p:italic r:id="rId67"/>
      <p:boldItalic r:id="rId68"/>
    </p:embeddedFont>
    <p:embeddedFont>
      <p:font typeface="Browallia New" panose="020B0604020202020204" pitchFamily="34" charset="-34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Constantia" panose="02030602050306030303" pitchFamily="18" charset="0"/>
      <p:regular r:id="rId79"/>
      <p:bold r:id="rId80"/>
      <p:italic r:id="rId81"/>
      <p:boldItalic r:id="rId82"/>
    </p:embeddedFont>
    <p:embeddedFont>
      <p:font typeface="Cordia New" panose="020B0304020202020204" pitchFamily="34" charset="-34"/>
      <p:regular r:id="rId83"/>
      <p:bold r:id="rId84"/>
      <p:italic r:id="rId85"/>
      <p:boldItalic r:id="rId86"/>
    </p:embeddedFont>
    <p:embeddedFont>
      <p:font typeface="Prompt" panose="020B0604020202020204" charset="-34"/>
      <p:regular r:id="rId87"/>
      <p:bold r:id="rId88"/>
      <p:italic r:id="rId89"/>
    </p:embeddedFont>
    <p:embeddedFont>
      <p:font typeface="TH SarabunPSK" panose="020B0500040200020003" pitchFamily="34" charset="-34"/>
      <p:regular r:id="rId90"/>
      <p:bold r:id="rId91"/>
      <p:italic r:id="rId92"/>
      <p:boldItalic r:id="rId93"/>
    </p:embeddedFont>
    <p:embeddedFont>
      <p:font typeface="Wingdings 2" panose="05020102010507070707" pitchFamily="18" charset="2"/>
      <p:regular r:id="rId94"/>
    </p:embeddedFont>
    <p:embeddedFont>
      <p:font typeface="Wingdings 3" panose="05040102010807070707" pitchFamily="18" charset="2"/>
      <p:regular r:id="rId95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AF7"/>
    <a:srgbClr val="81CCB4"/>
    <a:srgbClr val="29A8C1"/>
    <a:srgbClr val="35B8D4"/>
    <a:srgbClr val="E6E6E6"/>
    <a:srgbClr val="DFEFEA"/>
    <a:srgbClr val="E6F3EF"/>
    <a:srgbClr val="F9F4E7"/>
    <a:srgbClr val="F4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CAAB6-D68A-4E3F-9510-46ECBAF8E7CE}" v="2" dt="2021-12-16T15:05:33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4" autoAdjust="0"/>
    <p:restoredTop sz="94660"/>
  </p:normalViewPr>
  <p:slideViewPr>
    <p:cSldViewPr>
      <p:cViewPr varScale="1">
        <p:scale>
          <a:sx n="85" d="100"/>
          <a:sy n="85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3.xml"/><Relationship Id="rId90" Type="http://schemas.openxmlformats.org/officeDocument/2006/relationships/font" Target="fonts/font26.fntdata"/><Relationship Id="rId95" Type="http://schemas.openxmlformats.org/officeDocument/2006/relationships/font" Target="fonts/font31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font" Target="fonts/font30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2.fntdata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2.fntdata"/><Relationship Id="rId87" Type="http://schemas.openxmlformats.org/officeDocument/2006/relationships/font" Target="fonts/font23.fntdata"/><Relationship Id="rId61" Type="http://schemas.openxmlformats.org/officeDocument/2006/relationships/slide" Target="slides/slide59.xml"/><Relationship Id="rId82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13.fntdata"/><Relationship Id="rId100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93" Type="http://schemas.openxmlformats.org/officeDocument/2006/relationships/font" Target="fonts/font29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66CA4-E77A-487F-A704-9F64AF9013D6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1BBA4-FDDD-4B48-A35E-D27ED9B57AE7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69759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3167F-744E-44BF-8872-93CA9CA464CD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96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9048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646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7448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7862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744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006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3167F-744E-44BF-8872-93CA9CA464CD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308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64978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610767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55B5E-B75B-4032-891D-FD9B6A99A4BF}" type="slidenum">
              <a:rPr lang="th-TH" smtClean="0"/>
              <a:pPr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0225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55B5E-B75B-4032-891D-FD9B6A99A4BF}" type="slidenum">
              <a:rPr lang="th-TH" smtClean="0"/>
              <a:pPr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235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4941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349493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1908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3167F-744E-44BF-8872-93CA9CA464CD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504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3167F-744E-44BF-8872-93CA9CA464CD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026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3167F-744E-44BF-8872-93CA9CA464CD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901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F25E-862C-42FB-8F95-2A30BAC9BD28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729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3C3C-3DB3-4EA4-954D-6FD100E697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5F1C0-76B5-4AD6-9C89-8E51F7886CF6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3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5D2963-2726-4E5B-8502-A7F8B97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7A4D12-753B-4B1D-B1B2-FA015DEF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F06D45-8639-43F0-B3CF-99548373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BBF62D8-3AB8-4871-B876-75B0E09D816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3754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E7CA-4ADA-46EB-81D6-74EDF47F1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905C-352E-4A40-9FFD-04E5447B6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F2043-D70D-44C1-9657-C5C3A06D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E4A0A-B813-4095-9CCE-B44538BA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D7B14-9A1F-4D02-AAC6-112C1A6B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27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BC7C-C19B-4585-9CA2-2AA9D1EA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6ACDF-40A1-41AF-9278-F4F8894ED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3A36-E628-4EA1-AD87-C9221C33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80BC-2B5B-4D21-A57B-586040BD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988E1-14EF-4085-9B8A-DAD22D7A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9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3CE1-8B78-4644-9F94-B98EC64A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6553-F5AE-48B8-910F-88618CB8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3AC85-A276-4E27-B490-00E56426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87A80-C7CB-4006-B17A-8CD05E5A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2E825-17A2-44C8-A903-0E19FBD0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10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FC86-792F-4DCB-9BC6-32C18B6C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BB990-BA2B-4B3E-A83C-9E2060D9F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77387-706F-4961-9955-F754033A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39945-0648-4034-925E-25D5732A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BFF89-4F72-41F5-B862-C9797B39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3CBAF-3F44-402A-9A82-FC84754D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11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6736-B844-42DF-B47E-E084ECAC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CA7F7-2FD6-4FA1-883D-6EAC4BC2C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C2D5C-2289-4B40-804F-8569E2114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90934-B1D4-41B5-BC75-82B12CB60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9F236-4699-46D5-969C-06C6DC240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87D5B-7724-4F35-86B5-D499CEEC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EDC60-672D-42CC-AD23-387BE88B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4970B-3C64-480C-8FBF-28C6AFA2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75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093A-9830-4B4F-9D3B-7D426EBC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0B075-47FC-4276-AC75-0B6553DF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E7ADE-BA1A-4CF4-A00C-91550380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B02FE-5638-4B93-924E-A396A986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39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8F2F6B-7306-443D-9F89-E88B28D3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7DD56-4974-4C3D-8EBE-33280A70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54530-5420-495F-8DBF-30B02D8E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73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635D-B6CB-45DF-956F-D8D3659C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4C01-DC82-43B7-8CFD-F511A5366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6E6EE-12D0-407D-91DC-190DBFF33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0798F-2DE2-4862-849E-9940B03E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BEF17-1FA5-4346-B2E4-D0CED73AD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AE1DC-B5F6-405A-B5C7-C21173DE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30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402-9ECB-4E93-8670-DAFC7FAC07D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AD29C-C881-413C-9F4C-786A22A4A2A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CD2B-E1F5-48AF-B95D-38469811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D06A8-B8B7-418E-B564-5083ECBBC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F06B4-BF8A-4EF0-8CA9-3E4A54564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80A2A-2B92-44A6-B26F-E18A7E0C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F61AC-346B-44EF-82FA-B2F1B97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982AD-3DE7-4AAD-AE97-B94B0A0B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94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AA25-93E3-4799-A8D9-841A962B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9B13F-A272-4540-91E3-126EC7C0C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A538-8E3D-4063-98DF-6817D1F9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69484-E1C2-49DD-9DAD-B02A2B9D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3E81D-6D93-4880-948A-0BF0E44F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24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7C30-7555-43FC-8924-03DE2010C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9A8C8-4BD5-4059-B834-19D8F5DE0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52FA6-2728-4484-A036-5260CDC1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59861-0B49-4EAB-898D-F97E8F88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03CD3-5273-442C-BA47-8157FB08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18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F773-76F2-4680-A120-BD908E97D722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FB51C-FB34-4B74-938B-82169D79104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3C59-28F5-453A-A737-5C5395FA8B0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29157-9CAA-4DE5-96B7-A29B5EC30B3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0895-99AD-4007-A736-81F7C80A81A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28A3-6BC4-403F-947D-48D0E82772C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04BA-0E64-4C6E-A802-7A13EC2B124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B8232-5BA4-467D-9D13-9022E35747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8B763-7426-4B21-BABA-F6DAB55C00F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E6305-C521-419A-AED6-28901B759CE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94B9-BE1A-4499-B1C5-92F5A6DCC01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8CEA-D1AD-4B77-8A77-C98BCF2D422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B6365-181B-489F-B8EF-52C65C851B6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21D1-84E6-4839-AFD1-EAC7EE4A6FE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BCAED4-2C69-4CBF-A767-4CC05931A562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12/20/2021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737C39-8C88-4120-872F-866D3850D5B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4" name="Picture 13" descr="http://www.es-vector.net/home_es/images/stories/logo/03-11/animal_office.jpg">
            <a:extLst>
              <a:ext uri="{FF2B5EF4-FFF2-40B4-BE49-F238E27FC236}">
                <a16:creationId xmlns:a16="http://schemas.microsoft.com/office/drawing/2014/main" id="{3C08B21F-9285-47BB-8F2D-67898CE72D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344" y="146502"/>
            <a:ext cx="656176" cy="6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สี่เหลี่ยมผืนผ้า 38">
            <a:extLst>
              <a:ext uri="{FF2B5EF4-FFF2-40B4-BE49-F238E27FC236}">
                <a16:creationId xmlns:a16="http://schemas.microsoft.com/office/drawing/2014/main" id="{7FFFF5FA-983C-4E4B-99AD-A07F2EDD7A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23794" y="834558"/>
            <a:ext cx="1220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1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กรมปศุสัตว์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BB869-23A8-4435-BF3B-CAEDAA91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2DB3F-8321-4E5B-803A-DE627B040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94766-5A2A-4EA9-919C-888681A7B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5318D-5A8A-4138-95C2-5ABD7F38AE1C}" type="datetimeFigureOut">
              <a:rPr lang="th-TH" smtClean="0"/>
              <a:pPr/>
              <a:t>20/12/64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81DB7-A825-476F-88C9-B6BF3D240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76A46-5DC6-4D04-954D-5BBCEE4FC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5D305-E0F8-4167-B801-8915DAAC4B46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 descr="http://www.es-vector.net/home_es/images/stories/logo/03-11/animal_office.jpg">
            <a:extLst>
              <a:ext uri="{FF2B5EF4-FFF2-40B4-BE49-F238E27FC236}">
                <a16:creationId xmlns:a16="http://schemas.microsoft.com/office/drawing/2014/main" id="{A938EB20-0157-4A06-9368-204B4980AE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344" y="146502"/>
            <a:ext cx="656176" cy="6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สี่เหลี่ยมผืนผ้า 38">
            <a:extLst>
              <a:ext uri="{FF2B5EF4-FFF2-40B4-BE49-F238E27FC236}">
                <a16:creationId xmlns:a16="http://schemas.microsoft.com/office/drawing/2014/main" id="{3CDA1884-0DE8-45D7-98AA-99609D2EED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23794" y="834558"/>
            <a:ext cx="1220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1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กรมปศุสัตว์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04342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microsoft.com/office/2007/relationships/hdphoto" Target="../media/hdphoto3.wdp"/><Relationship Id="rId7" Type="http://schemas.openxmlformats.org/officeDocument/2006/relationships/image" Target="../media/image54.png"/><Relationship Id="rId12" Type="http://schemas.openxmlformats.org/officeDocument/2006/relationships/image" Target="../media/image4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11" Type="http://schemas.openxmlformats.org/officeDocument/2006/relationships/image" Target="../media/image43.png"/><Relationship Id="rId5" Type="http://schemas.microsoft.com/office/2007/relationships/hdphoto" Target="../media/hdphoto13.wdp"/><Relationship Id="rId10" Type="http://schemas.openxmlformats.org/officeDocument/2006/relationships/image" Target="../media/image49.sv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microsoft.com/office/2007/relationships/hdphoto" Target="../media/hdphoto14.wdp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emf"/><Relationship Id="rId7" Type="http://schemas.microsoft.com/office/2007/relationships/hdphoto" Target="../media/hdphoto16.wdp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microsoft.com/office/2007/relationships/hdphoto" Target="../media/hdphoto15.wdp"/><Relationship Id="rId4" Type="http://schemas.openxmlformats.org/officeDocument/2006/relationships/image" Target="../media/image60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1.svg"/><Relationship Id="rId3" Type="http://schemas.microsoft.com/office/2007/relationships/hdphoto" Target="../media/hdphoto18.wdp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9.wdp"/><Relationship Id="rId11" Type="http://schemas.openxmlformats.org/officeDocument/2006/relationships/image" Target="../media/image69.sv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emf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emf"/><Relationship Id="rId3" Type="http://schemas.microsoft.com/office/2007/relationships/hdphoto" Target="../media/hdphoto21.wdp"/><Relationship Id="rId7" Type="http://schemas.microsoft.com/office/2007/relationships/hdphoto" Target="../media/hdphoto23.wdp"/><Relationship Id="rId12" Type="http://schemas.openxmlformats.org/officeDocument/2006/relationships/image" Target="../media/image78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svg"/><Relationship Id="rId5" Type="http://schemas.microsoft.com/office/2007/relationships/hdphoto" Target="../media/hdphoto22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emf"/><Relationship Id="rId7" Type="http://schemas.microsoft.com/office/2007/relationships/hdphoto" Target="../media/hdphoto26.wdp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77.svg"/><Relationship Id="rId5" Type="http://schemas.microsoft.com/office/2007/relationships/hdphoto" Target="../media/hdphoto25.wdp"/><Relationship Id="rId10" Type="http://schemas.openxmlformats.org/officeDocument/2006/relationships/image" Target="../media/image76.png"/><Relationship Id="rId4" Type="http://schemas.openxmlformats.org/officeDocument/2006/relationships/image" Target="../media/image80.png"/><Relationship Id="rId9" Type="http://schemas.microsoft.com/office/2007/relationships/hdphoto" Target="../media/hdphoto2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91.svg"/><Relationship Id="rId3" Type="http://schemas.microsoft.com/office/2007/relationships/hdphoto" Target="../media/hdphoto28.wdp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89.svg"/><Relationship Id="rId5" Type="http://schemas.microsoft.com/office/2007/relationships/hdphoto" Target="../media/hdphoto29.wdp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5.jpeg"/><Relationship Id="rId12" Type="http://schemas.openxmlformats.org/officeDocument/2006/relationships/image" Target="../media/image79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91.svg"/><Relationship Id="rId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microsoft.com/office/2007/relationships/hdphoto" Target="../media/hdphoto31.wdp"/><Relationship Id="rId9" Type="http://schemas.openxmlformats.org/officeDocument/2006/relationships/image" Target="../media/image97.svg"/><Relationship Id="rId1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99.png"/><Relationship Id="rId3" Type="http://schemas.openxmlformats.org/officeDocument/2006/relationships/image" Target="../media/image101.jpeg"/><Relationship Id="rId7" Type="http://schemas.microsoft.com/office/2007/relationships/hdphoto" Target="../media/hdphoto34.wdp"/><Relationship Id="rId12" Type="http://schemas.openxmlformats.org/officeDocument/2006/relationships/image" Target="../media/image9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svg"/><Relationship Id="rId5" Type="http://schemas.microsoft.com/office/2007/relationships/hdphoto" Target="../media/hdphoto33.wdp"/><Relationship Id="rId10" Type="http://schemas.openxmlformats.org/officeDocument/2006/relationships/image" Target="../media/image48.png"/><Relationship Id="rId4" Type="http://schemas.openxmlformats.org/officeDocument/2006/relationships/image" Target="../media/image102.png"/><Relationship Id="rId9" Type="http://schemas.openxmlformats.org/officeDocument/2006/relationships/image" Target="../media/image105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18.wdp"/><Relationship Id="rId7" Type="http://schemas.openxmlformats.org/officeDocument/2006/relationships/image" Target="../media/image109.png"/><Relationship Id="rId12" Type="http://schemas.openxmlformats.org/officeDocument/2006/relationships/image" Target="../media/image112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5.wdp"/><Relationship Id="rId11" Type="http://schemas.openxmlformats.org/officeDocument/2006/relationships/image" Target="../media/image111.jpeg"/><Relationship Id="rId5" Type="http://schemas.openxmlformats.org/officeDocument/2006/relationships/image" Target="../media/image108.png"/><Relationship Id="rId10" Type="http://schemas.microsoft.com/office/2007/relationships/hdphoto" Target="../media/hdphoto37.wdp"/><Relationship Id="rId4" Type="http://schemas.openxmlformats.org/officeDocument/2006/relationships/image" Target="../media/image107.emf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13.em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emf"/><Relationship Id="rId10" Type="http://schemas.openxmlformats.org/officeDocument/2006/relationships/image" Target="../media/image119.svg"/><Relationship Id="rId4" Type="http://schemas.openxmlformats.org/officeDocument/2006/relationships/image" Target="../media/image114.emf"/><Relationship Id="rId9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3.emf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11" Type="http://schemas.microsoft.com/office/2007/relationships/hdphoto" Target="../media/hdphoto40.wdp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emf"/><Relationship Id="rId9" Type="http://schemas.openxmlformats.org/officeDocument/2006/relationships/image" Target="../media/image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3" Type="http://schemas.openxmlformats.org/officeDocument/2006/relationships/image" Target="../media/image113.emf"/><Relationship Id="rId7" Type="http://schemas.microsoft.com/office/2007/relationships/hdphoto" Target="../media/hdphoto42.wdp"/><Relationship Id="rId12" Type="http://schemas.openxmlformats.org/officeDocument/2006/relationships/image" Target="../media/image1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29.svg"/><Relationship Id="rId5" Type="http://schemas.microsoft.com/office/2007/relationships/hdphoto" Target="../media/hdphoto41.wdp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microsoft.com/office/2007/relationships/hdphoto" Target="../media/hdphoto43.wdp"/><Relationship Id="rId14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2.png"/><Relationship Id="rId7" Type="http://schemas.microsoft.com/office/2007/relationships/hdphoto" Target="../media/hdphoto4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microsoft.com/office/2007/relationships/hdphoto" Target="../media/hdphoto44.wdp"/><Relationship Id="rId10" Type="http://schemas.openxmlformats.org/officeDocument/2006/relationships/image" Target="../media/image137.jpeg"/><Relationship Id="rId4" Type="http://schemas.openxmlformats.org/officeDocument/2006/relationships/image" Target="../media/image133.png"/><Relationship Id="rId9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microsoft.com/office/2007/relationships/hdphoto" Target="../media/hdphoto4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7.jpeg"/><Relationship Id="rId3" Type="http://schemas.openxmlformats.org/officeDocument/2006/relationships/image" Target="../media/image139.png"/><Relationship Id="rId7" Type="http://schemas.openxmlformats.org/officeDocument/2006/relationships/image" Target="../media/image142.svg"/><Relationship Id="rId12" Type="http://schemas.openxmlformats.org/officeDocument/2006/relationships/image" Target="../media/image146.sv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11" Type="http://schemas.openxmlformats.org/officeDocument/2006/relationships/image" Target="../media/image145.png"/><Relationship Id="rId5" Type="http://schemas.openxmlformats.org/officeDocument/2006/relationships/image" Target="../media/image140.jpeg"/><Relationship Id="rId10" Type="http://schemas.openxmlformats.org/officeDocument/2006/relationships/image" Target="../media/image144.jpeg"/><Relationship Id="rId4" Type="http://schemas.microsoft.com/office/2007/relationships/hdphoto" Target="../media/hdphoto47.wdp"/><Relationship Id="rId9" Type="http://schemas.microsoft.com/office/2007/relationships/hdphoto" Target="../media/hdphoto48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7" Type="http://schemas.openxmlformats.org/officeDocument/2006/relationships/image" Target="../media/image71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microsoft.com/office/2007/relationships/hdphoto" Target="../media/hdphoto50.wdp"/><Relationship Id="rId4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13.emf"/><Relationship Id="rId7" Type="http://schemas.microsoft.com/office/2007/relationships/hdphoto" Target="../media/hdphoto52.wdp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microsoft.com/office/2007/relationships/hdphoto" Target="../media/hdphoto51.wdp"/><Relationship Id="rId4" Type="http://schemas.openxmlformats.org/officeDocument/2006/relationships/image" Target="../media/image152.png"/><Relationship Id="rId9" Type="http://schemas.microsoft.com/office/2007/relationships/hdphoto" Target="../media/hdphoto53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55.wdp"/><Relationship Id="rId5" Type="http://schemas.openxmlformats.org/officeDocument/2006/relationships/image" Target="../media/image157.png"/><Relationship Id="rId10" Type="http://schemas.openxmlformats.org/officeDocument/2006/relationships/image" Target="../media/image77.svg"/><Relationship Id="rId4" Type="http://schemas.microsoft.com/office/2007/relationships/hdphoto" Target="../media/hdphoto54.wdp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30.emf"/><Relationship Id="rId3" Type="http://schemas.openxmlformats.org/officeDocument/2006/relationships/image" Target="../media/image160.svg"/><Relationship Id="rId7" Type="http://schemas.microsoft.com/office/2007/relationships/hdphoto" Target="../media/hdphoto58.wdp"/><Relationship Id="rId12" Type="http://schemas.openxmlformats.org/officeDocument/2006/relationships/image" Target="../media/image165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11" Type="http://schemas.microsoft.com/office/2007/relationships/hdphoto" Target="../media/hdphoto60.wdp"/><Relationship Id="rId5" Type="http://schemas.microsoft.com/office/2007/relationships/hdphoto" Target="../media/hdphoto57.wdp"/><Relationship Id="rId10" Type="http://schemas.openxmlformats.org/officeDocument/2006/relationships/image" Target="../media/image164.png"/><Relationship Id="rId4" Type="http://schemas.openxmlformats.org/officeDocument/2006/relationships/image" Target="../media/image161.png"/><Relationship Id="rId9" Type="http://schemas.microsoft.com/office/2007/relationships/hdphoto" Target="../media/hdphoto5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microsoft.com/office/2007/relationships/hdphoto" Target="../media/hdphoto61.wdp"/><Relationship Id="rId7" Type="http://schemas.openxmlformats.org/officeDocument/2006/relationships/image" Target="../media/image16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emf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72.jpeg"/><Relationship Id="rId7" Type="http://schemas.openxmlformats.org/officeDocument/2006/relationships/image" Target="../media/image169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emf"/><Relationship Id="rId5" Type="http://schemas.microsoft.com/office/2007/relationships/hdphoto" Target="../media/hdphoto62.wdp"/><Relationship Id="rId4" Type="http://schemas.openxmlformats.org/officeDocument/2006/relationships/image" Target="../media/image1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4.emf"/><Relationship Id="rId7" Type="http://schemas.microsoft.com/office/2007/relationships/hdphoto" Target="../media/hdphoto64.wdp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microsoft.com/office/2007/relationships/hdphoto" Target="../media/hdphoto63.wdp"/><Relationship Id="rId10" Type="http://schemas.openxmlformats.org/officeDocument/2006/relationships/image" Target="../media/image179.svg"/><Relationship Id="rId4" Type="http://schemas.openxmlformats.org/officeDocument/2006/relationships/image" Target="../media/image175.png"/><Relationship Id="rId9" Type="http://schemas.openxmlformats.org/officeDocument/2006/relationships/image" Target="../media/image1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31.png"/><Relationship Id="rId3" Type="http://schemas.openxmlformats.org/officeDocument/2006/relationships/image" Target="../media/image113.emf"/><Relationship Id="rId7" Type="http://schemas.microsoft.com/office/2007/relationships/hdphoto" Target="../media/hdphoto66.wdp"/><Relationship Id="rId12" Type="http://schemas.openxmlformats.org/officeDocument/2006/relationships/image" Target="../media/image1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11" Type="http://schemas.openxmlformats.org/officeDocument/2006/relationships/image" Target="../media/image183.png"/><Relationship Id="rId5" Type="http://schemas.microsoft.com/office/2007/relationships/hdphoto" Target="../media/hdphoto65.wdp"/><Relationship Id="rId10" Type="http://schemas.openxmlformats.org/officeDocument/2006/relationships/image" Target="../media/image174.emf"/><Relationship Id="rId4" Type="http://schemas.openxmlformats.org/officeDocument/2006/relationships/image" Target="../media/image180.png"/><Relationship Id="rId9" Type="http://schemas.microsoft.com/office/2007/relationships/hdphoto" Target="../media/hdphoto67.wdp"/><Relationship Id="rId14" Type="http://schemas.openxmlformats.org/officeDocument/2006/relationships/image" Target="../media/image6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5" Type="http://schemas.openxmlformats.org/officeDocument/2006/relationships/image" Target="../media/image187.emf"/><Relationship Id="rId4" Type="http://schemas.openxmlformats.org/officeDocument/2006/relationships/image" Target="../media/image18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10" Type="http://schemas.openxmlformats.org/officeDocument/2006/relationships/image" Target="../media/image2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image" Target="../media/image113.emf"/><Relationship Id="rId7" Type="http://schemas.microsoft.com/office/2007/relationships/hdphoto" Target="../media/hdphoto68.wdp"/><Relationship Id="rId12" Type="http://schemas.openxmlformats.org/officeDocument/2006/relationships/image" Target="../media/image19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4.png"/><Relationship Id="rId5" Type="http://schemas.openxmlformats.org/officeDocument/2006/relationships/image" Target="../media/image190.svg"/><Relationship Id="rId15" Type="http://schemas.openxmlformats.org/officeDocument/2006/relationships/image" Target="../media/image198.png"/><Relationship Id="rId10" Type="http://schemas.openxmlformats.org/officeDocument/2006/relationships/image" Target="../media/image193.emf"/><Relationship Id="rId4" Type="http://schemas.openxmlformats.org/officeDocument/2006/relationships/image" Target="../media/image189.png"/><Relationship Id="rId9" Type="http://schemas.microsoft.com/office/2007/relationships/hdphoto" Target="../media/hdphoto69.wdp"/><Relationship Id="rId14" Type="http://schemas.openxmlformats.org/officeDocument/2006/relationships/image" Target="../media/image197.sv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13" Type="http://schemas.microsoft.com/office/2007/relationships/hdphoto" Target="../media/hdphoto73.wdp"/><Relationship Id="rId3" Type="http://schemas.openxmlformats.org/officeDocument/2006/relationships/image" Target="../media/image113.emf"/><Relationship Id="rId7" Type="http://schemas.openxmlformats.org/officeDocument/2006/relationships/image" Target="../media/image202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0.wdp"/><Relationship Id="rId11" Type="http://schemas.microsoft.com/office/2007/relationships/hdphoto" Target="../media/hdphoto72.wdp"/><Relationship Id="rId5" Type="http://schemas.openxmlformats.org/officeDocument/2006/relationships/image" Target="../media/image201.png"/><Relationship Id="rId15" Type="http://schemas.microsoft.com/office/2007/relationships/hdphoto" Target="../media/hdphoto74.wdp"/><Relationship Id="rId10" Type="http://schemas.openxmlformats.org/officeDocument/2006/relationships/image" Target="../media/image204.png"/><Relationship Id="rId4" Type="http://schemas.openxmlformats.org/officeDocument/2006/relationships/image" Target="../media/image200.emf"/><Relationship Id="rId9" Type="http://schemas.openxmlformats.org/officeDocument/2006/relationships/image" Target="../media/image203.jpeg"/><Relationship Id="rId14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113.emf"/><Relationship Id="rId7" Type="http://schemas.microsoft.com/office/2007/relationships/hdphoto" Target="../media/hdphoto7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microsoft.com/office/2007/relationships/hdphoto" Target="../media/hdphoto75.wdp"/><Relationship Id="rId10" Type="http://schemas.openxmlformats.org/officeDocument/2006/relationships/image" Target="../media/image210.emf"/><Relationship Id="rId4" Type="http://schemas.openxmlformats.org/officeDocument/2006/relationships/image" Target="../media/image207.png"/><Relationship Id="rId9" Type="http://schemas.microsoft.com/office/2007/relationships/hdphoto" Target="../media/hdphoto7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emf"/><Relationship Id="rId4" Type="http://schemas.openxmlformats.org/officeDocument/2006/relationships/image" Target="../media/image2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em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13" Type="http://schemas.openxmlformats.org/officeDocument/2006/relationships/image" Target="../media/image225.png"/><Relationship Id="rId18" Type="http://schemas.openxmlformats.org/officeDocument/2006/relationships/image" Target="../media/image229.png"/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12" Type="http://schemas.microsoft.com/office/2007/relationships/hdphoto" Target="../media/hdphoto81.wdp"/><Relationship Id="rId17" Type="http://schemas.openxmlformats.org/officeDocument/2006/relationships/image" Target="../media/image228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27.svg"/><Relationship Id="rId1" Type="http://schemas.openxmlformats.org/officeDocument/2006/relationships/slideLayout" Target="../slideLayouts/slideLayout2.xml"/><Relationship Id="rId6" Type="http://schemas.microsoft.com/office/2007/relationships/hdphoto" Target="../media/hdphoto79.wdp"/><Relationship Id="rId11" Type="http://schemas.openxmlformats.org/officeDocument/2006/relationships/image" Target="../media/image224.png"/><Relationship Id="rId5" Type="http://schemas.openxmlformats.org/officeDocument/2006/relationships/image" Target="../media/image220.png"/><Relationship Id="rId15" Type="http://schemas.openxmlformats.org/officeDocument/2006/relationships/image" Target="../media/image226.png"/><Relationship Id="rId10" Type="http://schemas.openxmlformats.org/officeDocument/2006/relationships/image" Target="../media/image223.jpeg"/><Relationship Id="rId19" Type="http://schemas.openxmlformats.org/officeDocument/2006/relationships/image" Target="../media/image69.svg"/><Relationship Id="rId4" Type="http://schemas.microsoft.com/office/2007/relationships/hdphoto" Target="../media/hdphoto78.wdp"/><Relationship Id="rId9" Type="http://schemas.openxmlformats.org/officeDocument/2006/relationships/image" Target="../media/image222.jpeg"/><Relationship Id="rId14" Type="http://schemas.microsoft.com/office/2007/relationships/hdphoto" Target="../media/hdphoto8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2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3.wdp"/><Relationship Id="rId5" Type="http://schemas.openxmlformats.org/officeDocument/2006/relationships/image" Target="../media/image230.png"/><Relationship Id="rId4" Type="http://schemas.microsoft.com/office/2007/relationships/hdphoto" Target="../media/hdphoto46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85.wdp"/><Relationship Id="rId13" Type="http://schemas.microsoft.com/office/2007/relationships/hdphoto" Target="../media/hdphoto87.wdp"/><Relationship Id="rId3" Type="http://schemas.openxmlformats.org/officeDocument/2006/relationships/image" Target="../media/image232.png"/><Relationship Id="rId7" Type="http://schemas.openxmlformats.org/officeDocument/2006/relationships/image" Target="../media/image234.png"/><Relationship Id="rId12" Type="http://schemas.openxmlformats.org/officeDocument/2006/relationships/image" Target="../media/image236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11" Type="http://schemas.openxmlformats.org/officeDocument/2006/relationships/image" Target="cid:92eca86f-038c-4d42-9139-53e2fcd4a290" TargetMode="External"/><Relationship Id="rId5" Type="http://schemas.openxmlformats.org/officeDocument/2006/relationships/image" Target="../media/image231.emf"/><Relationship Id="rId10" Type="http://schemas.microsoft.com/office/2007/relationships/hdphoto" Target="../media/hdphoto86.wdp"/><Relationship Id="rId4" Type="http://schemas.microsoft.com/office/2007/relationships/hdphoto" Target="../media/hdphoto84.wdp"/><Relationship Id="rId9" Type="http://schemas.openxmlformats.org/officeDocument/2006/relationships/image" Target="../media/image2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sv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microsoft.com/office/2007/relationships/hdphoto" Target="../media/hdphoto88.wdp"/><Relationship Id="rId7" Type="http://schemas.openxmlformats.org/officeDocument/2006/relationships/image" Target="../media/image245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9.wdp"/><Relationship Id="rId5" Type="http://schemas.openxmlformats.org/officeDocument/2006/relationships/image" Target="../media/image244.png"/><Relationship Id="rId4" Type="http://schemas.openxmlformats.org/officeDocument/2006/relationships/image" Target="../media/image243.jpeg"/><Relationship Id="rId9" Type="http://schemas.microsoft.com/office/2007/relationships/hdphoto" Target="../media/hdphoto9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sv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emf"/><Relationship Id="rId5" Type="http://schemas.openxmlformats.org/officeDocument/2006/relationships/image" Target="../media/image249.svg"/><Relationship Id="rId4" Type="http://schemas.openxmlformats.org/officeDocument/2006/relationships/image" Target="../media/image2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1.wdp"/><Relationship Id="rId4" Type="http://schemas.openxmlformats.org/officeDocument/2006/relationships/image" Target="../media/image258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93.wdp"/><Relationship Id="rId13" Type="http://schemas.openxmlformats.org/officeDocument/2006/relationships/image" Target="../media/image265.png"/><Relationship Id="rId18" Type="http://schemas.microsoft.com/office/2007/relationships/hdphoto" Target="../media/hdphoto97.wdp"/><Relationship Id="rId3" Type="http://schemas.openxmlformats.org/officeDocument/2006/relationships/image" Target="../media/image259.png"/><Relationship Id="rId21" Type="http://schemas.openxmlformats.org/officeDocument/2006/relationships/image" Target="../media/image270.emf"/><Relationship Id="rId7" Type="http://schemas.openxmlformats.org/officeDocument/2006/relationships/image" Target="../media/image262.png"/><Relationship Id="rId12" Type="http://schemas.microsoft.com/office/2007/relationships/hdphoto" Target="../media/hdphoto95.wdp"/><Relationship Id="rId17" Type="http://schemas.openxmlformats.org/officeDocument/2006/relationships/image" Target="../media/image26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67.jpeg"/><Relationship Id="rId20" Type="http://schemas.microsoft.com/office/2007/relationships/hdphoto" Target="../media/hdphoto9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svg"/><Relationship Id="rId11" Type="http://schemas.openxmlformats.org/officeDocument/2006/relationships/image" Target="../media/image264.png"/><Relationship Id="rId5" Type="http://schemas.openxmlformats.org/officeDocument/2006/relationships/image" Target="../media/image260.png"/><Relationship Id="rId15" Type="http://schemas.openxmlformats.org/officeDocument/2006/relationships/image" Target="../media/image266.jpeg"/><Relationship Id="rId10" Type="http://schemas.microsoft.com/office/2007/relationships/hdphoto" Target="../media/hdphoto94.wdp"/><Relationship Id="rId19" Type="http://schemas.openxmlformats.org/officeDocument/2006/relationships/image" Target="../media/image269.png"/><Relationship Id="rId4" Type="http://schemas.microsoft.com/office/2007/relationships/hdphoto" Target="../media/hdphoto92.wdp"/><Relationship Id="rId9" Type="http://schemas.openxmlformats.org/officeDocument/2006/relationships/image" Target="../media/image263.png"/><Relationship Id="rId14" Type="http://schemas.microsoft.com/office/2007/relationships/hdphoto" Target="../media/hdphoto96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svg"/><Relationship Id="rId3" Type="http://schemas.microsoft.com/office/2007/relationships/hdphoto" Target="../media/hdphoto99.wdp"/><Relationship Id="rId7" Type="http://schemas.openxmlformats.org/officeDocument/2006/relationships/image" Target="../media/image274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emf"/><Relationship Id="rId11" Type="http://schemas.openxmlformats.org/officeDocument/2006/relationships/image" Target="../media/image278.emf"/><Relationship Id="rId5" Type="http://schemas.openxmlformats.org/officeDocument/2006/relationships/image" Target="../media/image231.emf"/><Relationship Id="rId10" Type="http://schemas.openxmlformats.org/officeDocument/2006/relationships/image" Target="../media/image277.svg"/><Relationship Id="rId4" Type="http://schemas.openxmlformats.org/officeDocument/2006/relationships/image" Target="../media/image272.emf"/><Relationship Id="rId9" Type="http://schemas.openxmlformats.org/officeDocument/2006/relationships/image" Target="../media/image2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svg"/><Relationship Id="rId13" Type="http://schemas.openxmlformats.org/officeDocument/2006/relationships/image" Target="../media/image286.png"/><Relationship Id="rId18" Type="http://schemas.openxmlformats.org/officeDocument/2006/relationships/image" Target="../media/image290.png"/><Relationship Id="rId3" Type="http://schemas.openxmlformats.org/officeDocument/2006/relationships/image" Target="../media/image279.png"/><Relationship Id="rId7" Type="http://schemas.openxmlformats.org/officeDocument/2006/relationships/image" Target="../media/image281.png"/><Relationship Id="rId12" Type="http://schemas.microsoft.com/office/2007/relationships/hdphoto" Target="../media/hdphoto102.wdp"/><Relationship Id="rId17" Type="http://schemas.openxmlformats.org/officeDocument/2006/relationships/image" Target="../media/image289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1.wdp"/><Relationship Id="rId11" Type="http://schemas.openxmlformats.org/officeDocument/2006/relationships/image" Target="../media/image285.png"/><Relationship Id="rId5" Type="http://schemas.openxmlformats.org/officeDocument/2006/relationships/image" Target="../media/image280.png"/><Relationship Id="rId15" Type="http://schemas.openxmlformats.org/officeDocument/2006/relationships/image" Target="../media/image288.jpeg"/><Relationship Id="rId10" Type="http://schemas.openxmlformats.org/officeDocument/2006/relationships/image" Target="../media/image284.svg"/><Relationship Id="rId19" Type="http://schemas.microsoft.com/office/2007/relationships/hdphoto" Target="../media/hdphoto103.wdp"/><Relationship Id="rId4" Type="http://schemas.microsoft.com/office/2007/relationships/hdphoto" Target="../media/hdphoto100.wdp"/><Relationship Id="rId9" Type="http://schemas.openxmlformats.org/officeDocument/2006/relationships/image" Target="../media/image283.png"/><Relationship Id="rId14" Type="http://schemas.openxmlformats.org/officeDocument/2006/relationships/image" Target="../media/image287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3.jpeg"/><Relationship Id="rId4" Type="http://schemas.microsoft.com/office/2007/relationships/hdphoto" Target="../media/hdphoto10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7" Type="http://schemas.microsoft.com/office/2007/relationships/hdphoto" Target="../media/hdphoto105.wdp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7.png"/><Relationship Id="rId5" Type="http://schemas.openxmlformats.org/officeDocument/2006/relationships/image" Target="../media/image69.svg"/><Relationship Id="rId4" Type="http://schemas.openxmlformats.org/officeDocument/2006/relationships/image" Target="../media/image2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07.wdp"/><Relationship Id="rId5" Type="http://schemas.openxmlformats.org/officeDocument/2006/relationships/image" Target="../media/image300.png"/><Relationship Id="rId4" Type="http://schemas.microsoft.com/office/2007/relationships/hdphoto" Target="../media/hdphoto10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8.wdp"/><Relationship Id="rId7" Type="http://schemas.openxmlformats.org/officeDocument/2006/relationships/image" Target="../media/image179.sv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png"/><Relationship Id="rId5" Type="http://schemas.microsoft.com/office/2007/relationships/hdphoto" Target="../media/hdphoto109.wdp"/><Relationship Id="rId4" Type="http://schemas.openxmlformats.org/officeDocument/2006/relationships/image" Target="../media/image30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0.wdp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5.svg"/><Relationship Id="rId4" Type="http://schemas.openxmlformats.org/officeDocument/2006/relationships/image" Target="../media/image3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D0CE470D-67AD-4A57-B91D-B9561B29C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26016" y="3254014"/>
            <a:ext cx="9117984" cy="36039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2B416-F81E-4786-971F-A7FA36B61D30}"/>
              </a:ext>
            </a:extLst>
          </p:cNvPr>
          <p:cNvSpPr/>
          <p:nvPr/>
        </p:nvSpPr>
        <p:spPr>
          <a:xfrm>
            <a:off x="0" y="0"/>
            <a:ext cx="2288392" cy="6858000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D4F5AB-629B-4439-B07B-B88A81064333}"/>
              </a:ext>
            </a:extLst>
          </p:cNvPr>
          <p:cNvSpPr/>
          <p:nvPr/>
        </p:nvSpPr>
        <p:spPr>
          <a:xfrm>
            <a:off x="3275856" y="5643578"/>
            <a:ext cx="5688632" cy="5232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0B7AF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3275856" y="2924944"/>
            <a:ext cx="8881741" cy="2286016"/>
          </a:xfrm>
          <a:prstGeom prst="roundRect">
            <a:avLst>
              <a:gd name="adj" fmla="val 16667"/>
            </a:avLst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th-TH" sz="4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พระราชบัญญัติ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ควบคุม</a:t>
            </a: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เพื่อ</a:t>
            </a: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การจำหน่าย</a:t>
            </a: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เนื้อสัตว์ 2559</a:t>
            </a:r>
            <a:b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b="1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>
              <a:defRPr/>
            </a:pP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และกฎหมายลำดับรอง</a:t>
            </a:r>
          </a:p>
          <a:p>
            <a:pPr>
              <a:defRPr/>
            </a:pP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เพื่อเตรียมความพร้อมต่อใบอนุญาต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452563" y="5705133"/>
            <a:ext cx="6511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th-TH" alt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สำนักพัฒนาระบบและรับรองมาตรฐานสินค้าปศุสัตว์</a:t>
            </a:r>
          </a:p>
        </p:txBody>
      </p:sp>
      <p:pic>
        <p:nvPicPr>
          <p:cNvPr id="18" name="รูปภาพ 17" descr="Abattoir-Lariage-Cattle-Slaughterhouse-Equipment-for-Halal.jpg_350x35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46" y="94320"/>
            <a:ext cx="3045694" cy="6669360"/>
          </a:xfrm>
          <a:prstGeom prst="roundRect">
            <a:avLst>
              <a:gd name="adj" fmla="val 8962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34B398-20B6-4040-A817-80A8258D09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49479" y="1541953"/>
            <a:ext cx="369050" cy="154056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15F225-EAA9-46E5-AD4F-D0788708EA92}"/>
              </a:ext>
            </a:extLst>
          </p:cNvPr>
          <p:cNvSpPr/>
          <p:nvPr/>
        </p:nvSpPr>
        <p:spPr>
          <a:xfrm>
            <a:off x="9910864" y="2613335"/>
            <a:ext cx="311609" cy="31160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8100000" sx="97000" sy="9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5AF8FB-6A24-4C13-B08A-E7246D45B353}"/>
              </a:ext>
            </a:extLst>
          </p:cNvPr>
          <p:cNvSpPr/>
          <p:nvPr/>
        </p:nvSpPr>
        <p:spPr>
          <a:xfrm>
            <a:off x="9519956" y="2613335"/>
            <a:ext cx="311609" cy="311609"/>
          </a:xfrm>
          <a:prstGeom prst="roundRect">
            <a:avLst/>
          </a:prstGeom>
          <a:solidFill>
            <a:srgbClr val="595959"/>
          </a:solidFill>
          <a:ln>
            <a:noFill/>
          </a:ln>
          <a:effectLst>
            <a:outerShdw blurRad="50800" dist="38100" dir="8100000" sx="97000" sy="9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4DF890-0FB8-44A8-BA02-9E3982917EAF}"/>
              </a:ext>
            </a:extLst>
          </p:cNvPr>
          <p:cNvSpPr/>
          <p:nvPr/>
        </p:nvSpPr>
        <p:spPr>
          <a:xfrm>
            <a:off x="10301772" y="2613335"/>
            <a:ext cx="311609" cy="311609"/>
          </a:xfrm>
          <a:prstGeom prst="roundRect">
            <a:avLst/>
          </a:prstGeom>
          <a:solidFill>
            <a:srgbClr val="34B2E3"/>
          </a:solidFill>
          <a:ln>
            <a:noFill/>
          </a:ln>
          <a:effectLst>
            <a:outerShdw blurRad="50800" dist="38100" dir="8100000" sx="97000" sy="9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A7054D-CE58-4E47-980E-3DC9E9098170}"/>
              </a:ext>
            </a:extLst>
          </p:cNvPr>
          <p:cNvSpPr/>
          <p:nvPr/>
        </p:nvSpPr>
        <p:spPr>
          <a:xfrm>
            <a:off x="10692680" y="2613335"/>
            <a:ext cx="311609" cy="311609"/>
          </a:xfrm>
          <a:prstGeom prst="roundRect">
            <a:avLst/>
          </a:prstGeom>
          <a:solidFill>
            <a:srgbClr val="065280"/>
          </a:solidFill>
          <a:ln>
            <a:noFill/>
          </a:ln>
          <a:effectLst>
            <a:outerShdw blurRad="50800" dist="38100" dir="8100000" sx="97000" sy="9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18443D-D9D9-4F4D-BC43-AD6F7E03EBEB}"/>
              </a:ext>
            </a:extLst>
          </p:cNvPr>
          <p:cNvSpPr/>
          <p:nvPr/>
        </p:nvSpPr>
        <p:spPr>
          <a:xfrm>
            <a:off x="3441700" y="4457700"/>
            <a:ext cx="3721100" cy="0"/>
          </a:xfrm>
          <a:custGeom>
            <a:avLst/>
            <a:gdLst>
              <a:gd name="connsiteX0" fmla="*/ 0 w 3721100"/>
              <a:gd name="connsiteY0" fmla="*/ 0 h 0"/>
              <a:gd name="connsiteX1" fmla="*/ 3721100 w 3721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1100">
                <a:moveTo>
                  <a:pt x="0" y="0"/>
                </a:moveTo>
                <a:lnTo>
                  <a:pt x="3721100" y="0"/>
                </a:lnTo>
              </a:path>
            </a:pathLst>
          </a:custGeom>
          <a:noFill/>
          <a:ln w="63500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8668D8-6701-414A-A16C-17E309AD0930}"/>
              </a:ext>
            </a:extLst>
          </p:cNvPr>
          <p:cNvGrpSpPr/>
          <p:nvPr/>
        </p:nvGrpSpPr>
        <p:grpSpPr>
          <a:xfrm>
            <a:off x="7454690" y="2362937"/>
            <a:ext cx="1150549" cy="812157"/>
            <a:chOff x="9770224" y="990494"/>
            <a:chExt cx="2245114" cy="158479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AE25401-1B7A-4A5A-AD0A-14F2A3EEE5D0}"/>
                </a:ext>
              </a:extLst>
            </p:cNvPr>
            <p:cNvSpPr/>
            <p:nvPr/>
          </p:nvSpPr>
          <p:spPr>
            <a:xfrm>
              <a:off x="10529742" y="990494"/>
              <a:ext cx="1485596" cy="1485596"/>
            </a:xfrm>
            <a:prstGeom prst="ellipse">
              <a:avLst/>
            </a:prstGeom>
            <a:noFill/>
            <a:ln w="825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59982A-DD28-402C-997E-8CD7D3AB99BD}"/>
                </a:ext>
              </a:extLst>
            </p:cNvPr>
            <p:cNvSpPr/>
            <p:nvPr/>
          </p:nvSpPr>
          <p:spPr>
            <a:xfrm>
              <a:off x="9770224" y="1992434"/>
              <a:ext cx="582857" cy="582857"/>
            </a:xfrm>
            <a:prstGeom prst="ellipse">
              <a:avLst/>
            </a:prstGeom>
            <a:noFill/>
            <a:ln w="82550">
              <a:solidFill>
                <a:srgbClr val="594F74"/>
              </a:solidFill>
            </a:ln>
            <a:effectLst>
              <a:outerShdw blurRad="508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775CE231-2297-4AA2-B848-D051BB696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26016" y="2204224"/>
            <a:ext cx="9117984" cy="36039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E74E1C-EE1F-4967-89D8-DF19B416DFDF}"/>
              </a:ext>
            </a:extLst>
          </p:cNvPr>
          <p:cNvGrpSpPr/>
          <p:nvPr/>
        </p:nvGrpSpPr>
        <p:grpSpPr>
          <a:xfrm>
            <a:off x="-3" y="4506242"/>
            <a:ext cx="9144003" cy="2351757"/>
            <a:chOff x="-3" y="3191210"/>
            <a:chExt cx="9144003" cy="3666790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876948E8-D6D3-4EB3-86D7-ED6A7D7FAF56}"/>
                </a:ext>
              </a:extLst>
            </p:cNvPr>
            <p:cNvSpPr/>
            <p:nvPr/>
          </p:nvSpPr>
          <p:spPr>
            <a:xfrm flipH="1">
              <a:off x="-3" y="4389966"/>
              <a:ext cx="9144001" cy="2468034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880B01D5-EBD1-4DE8-A5CF-CCA1893C2AD4}"/>
                </a:ext>
              </a:extLst>
            </p:cNvPr>
            <p:cNvSpPr/>
            <p:nvPr/>
          </p:nvSpPr>
          <p:spPr>
            <a:xfrm>
              <a:off x="-1" y="3191210"/>
              <a:ext cx="9144001" cy="3666790"/>
            </a:xfrm>
            <a:prstGeom prst="rtTriangle">
              <a:avLst/>
            </a:prstGeom>
            <a:gradFill>
              <a:gsLst>
                <a:gs pos="0">
                  <a:srgbClr val="35B8D4"/>
                </a:gs>
                <a:gs pos="100000">
                  <a:srgbClr val="0B7A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65789"/>
            <a:ext cx="6143242" cy="592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A05EE5C-E601-4559-9165-C2A65B42704B}"/>
              </a:ext>
            </a:extLst>
          </p:cNvPr>
          <p:cNvSpPr/>
          <p:nvPr/>
        </p:nvSpPr>
        <p:spPr>
          <a:xfrm>
            <a:off x="6386395" y="3136946"/>
            <a:ext cx="7690757" cy="584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รายการ</a:t>
            </a:r>
            <a:b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เครื่องจักร</a:t>
            </a:r>
            <a:br>
              <a:rPr lang="th-TH" sz="32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ที่ใช้ในการ</a:t>
            </a:r>
            <a:br>
              <a:rPr lang="th-TH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ประกอบกิจการ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2CF487-2D6B-4E78-B0D6-864E47AE1207}"/>
              </a:ext>
            </a:extLst>
          </p:cNvPr>
          <p:cNvSpPr/>
          <p:nvPr/>
        </p:nvSpPr>
        <p:spPr>
          <a:xfrm>
            <a:off x="6904409" y="1243516"/>
            <a:ext cx="1108241" cy="1108241"/>
          </a:xfrm>
          <a:prstGeom prst="ellipse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4CCDD-A059-4FCB-8F12-91C7DAA160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036" y="1397143"/>
            <a:ext cx="800986" cy="800986"/>
          </a:xfrm>
          <a:prstGeom prst="rect">
            <a:avLst/>
          </a:prstGeom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76E8B7B3-EFB9-4350-AFA2-85E8E686CFB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10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563E2D1C-56D0-400D-8A02-6F443A0437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26016" y="3239507"/>
            <a:ext cx="9117984" cy="36039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F668E0A-2AB9-4CBC-9BE2-8490DA8D1AEE}"/>
              </a:ext>
            </a:extLst>
          </p:cNvPr>
          <p:cNvSpPr/>
          <p:nvPr/>
        </p:nvSpPr>
        <p:spPr>
          <a:xfrm>
            <a:off x="7597142" y="1484784"/>
            <a:ext cx="1407929" cy="14079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A64BDA-16D7-44EE-819F-F2590589C7CE}"/>
              </a:ext>
            </a:extLst>
          </p:cNvPr>
          <p:cNvSpPr/>
          <p:nvPr/>
        </p:nvSpPr>
        <p:spPr>
          <a:xfrm>
            <a:off x="7597142" y="3974213"/>
            <a:ext cx="1407929" cy="1407929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gradFill>
                <a:gsLst>
                  <a:gs pos="0">
                    <a:srgbClr val="81CCB4"/>
                  </a:gs>
                  <a:gs pos="100000">
                    <a:srgbClr val="0B7AF7"/>
                  </a:gs>
                </a:gsLst>
                <a:lin ang="2700000" scaled="1"/>
              </a:gra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0FDAB2-26B2-4D45-8FC2-4E2BCBA6553B}"/>
              </a:ext>
            </a:extLst>
          </p:cNvPr>
          <p:cNvGrpSpPr/>
          <p:nvPr/>
        </p:nvGrpSpPr>
        <p:grpSpPr>
          <a:xfrm>
            <a:off x="2411760" y="266351"/>
            <a:ext cx="6576553" cy="6336704"/>
            <a:chOff x="2700231" y="1697860"/>
            <a:chExt cx="5051638" cy="46834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046C3D-DF06-4D79-9530-B530890D1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0231" y="1697860"/>
              <a:ext cx="3854741" cy="46834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AAE39CE-9202-4CF2-BBA4-63B4EB51624B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3822494"/>
              <a:ext cx="3508745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Brace 4"/>
            <p:cNvSpPr/>
            <p:nvPr/>
          </p:nvSpPr>
          <p:spPr>
            <a:xfrm>
              <a:off x="6255816" y="2195765"/>
              <a:ext cx="264524" cy="1553900"/>
            </a:xfrm>
            <a:prstGeom prst="rightBrace">
              <a:avLst/>
            </a:prstGeom>
            <a:ln w="38100">
              <a:solidFill>
                <a:srgbClr val="29A8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6246545" y="4223080"/>
              <a:ext cx="270044" cy="1471136"/>
            </a:xfrm>
            <a:prstGeom prst="rightBrace">
              <a:avLst/>
            </a:prstGeom>
            <a:ln w="25400">
              <a:solidFill>
                <a:srgbClr val="0B7A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7576" y="2810257"/>
              <a:ext cx="964293" cy="682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th-TH" sz="2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ส่วน</a:t>
              </a:r>
              <a:r>
                <a:rPr lang="th-TH" sz="27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ไม่สะอาด</a:t>
              </a:r>
              <a:endParaRPr lang="th-TH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51422" y="4617429"/>
              <a:ext cx="924198" cy="682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7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ส่วนสะอาด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EEC2E9-CB3D-4443-ABDC-936AB3592598}"/>
              </a:ext>
            </a:extLst>
          </p:cNvPr>
          <p:cNvGrpSpPr/>
          <p:nvPr/>
        </p:nvGrpSpPr>
        <p:grpSpPr>
          <a:xfrm>
            <a:off x="-16226" y="-2868893"/>
            <a:ext cx="8875528" cy="953690"/>
            <a:chOff x="0" y="0"/>
            <a:chExt cx="11834037" cy="1271587"/>
          </a:xfrm>
        </p:grpSpPr>
        <p:pic>
          <p:nvPicPr>
            <p:cNvPr id="12" name="Picture 13" descr="http://www.es-vector.net/home_es/images/stories/logo/03-11/animal_office.jpg">
              <a:extLst>
                <a:ext uri="{FF2B5EF4-FFF2-40B4-BE49-F238E27FC236}">
                  <a16:creationId xmlns:a16="http://schemas.microsoft.com/office/drawing/2014/main" id="{0400D3F5-FB43-4E87-836A-A10FE396F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9988" cy="127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ตัวเชื่อมต่อตรง 11">
              <a:extLst>
                <a:ext uri="{FF2B5EF4-FFF2-40B4-BE49-F238E27FC236}">
                  <a16:creationId xmlns:a16="http://schemas.microsoft.com/office/drawing/2014/main" id="{CCCD6856-26E5-4123-B31A-98B25F71FB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976" y="527999"/>
              <a:ext cx="10383061" cy="16198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วงรี 22">
              <a:extLst>
                <a:ext uri="{FF2B5EF4-FFF2-40B4-BE49-F238E27FC236}">
                  <a16:creationId xmlns:a16="http://schemas.microsoft.com/office/drawing/2014/main" id="{4FE612D3-F57A-4AD0-A737-5E64047A6443}"/>
                </a:ext>
              </a:extLst>
            </p:cNvPr>
            <p:cNvSpPr/>
            <p:nvPr/>
          </p:nvSpPr>
          <p:spPr>
            <a:xfrm>
              <a:off x="1241426" y="134621"/>
              <a:ext cx="600075" cy="5746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15" name="วงรี 41">
              <a:extLst>
                <a:ext uri="{FF2B5EF4-FFF2-40B4-BE49-F238E27FC236}">
                  <a16:creationId xmlns:a16="http://schemas.microsoft.com/office/drawing/2014/main" id="{D9738F22-67B1-45E9-B976-C653DDDD0E07}"/>
                </a:ext>
              </a:extLst>
            </p:cNvPr>
            <p:cNvSpPr/>
            <p:nvPr/>
          </p:nvSpPr>
          <p:spPr>
            <a:xfrm>
              <a:off x="8669339" y="439421"/>
              <a:ext cx="163512" cy="171450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 dirty="0"/>
            </a:p>
          </p:txBody>
        </p:sp>
        <p:sp>
          <p:nvSpPr>
            <p:cNvPr id="16" name="วงรี 45">
              <a:extLst>
                <a:ext uri="{FF2B5EF4-FFF2-40B4-BE49-F238E27FC236}">
                  <a16:creationId xmlns:a16="http://schemas.microsoft.com/office/drawing/2014/main" id="{00F0EBAE-7938-470E-B3F1-2DF32D4D85B6}"/>
                </a:ext>
              </a:extLst>
            </p:cNvPr>
            <p:cNvSpPr/>
            <p:nvPr/>
          </p:nvSpPr>
          <p:spPr>
            <a:xfrm>
              <a:off x="4749801" y="169546"/>
              <a:ext cx="247650" cy="276225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17" name="วงรี 47">
              <a:extLst>
                <a:ext uri="{FF2B5EF4-FFF2-40B4-BE49-F238E27FC236}">
                  <a16:creationId xmlns:a16="http://schemas.microsoft.com/office/drawing/2014/main" id="{92E85D56-E315-4897-BE20-5E627A2350D3}"/>
                </a:ext>
              </a:extLst>
            </p:cNvPr>
            <p:cNvSpPr/>
            <p:nvPr/>
          </p:nvSpPr>
          <p:spPr>
            <a:xfrm>
              <a:off x="1931989" y="472759"/>
              <a:ext cx="127000" cy="138112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18" name="วงรี 66">
              <a:extLst>
                <a:ext uri="{FF2B5EF4-FFF2-40B4-BE49-F238E27FC236}">
                  <a16:creationId xmlns:a16="http://schemas.microsoft.com/office/drawing/2014/main" id="{90565ABE-2EE7-4458-AC96-E3EEFD35EC10}"/>
                </a:ext>
              </a:extLst>
            </p:cNvPr>
            <p:cNvSpPr/>
            <p:nvPr/>
          </p:nvSpPr>
          <p:spPr>
            <a:xfrm>
              <a:off x="1085851" y="179071"/>
              <a:ext cx="311150" cy="34925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19" name="วงรี 33">
              <a:extLst>
                <a:ext uri="{FF2B5EF4-FFF2-40B4-BE49-F238E27FC236}">
                  <a16:creationId xmlns:a16="http://schemas.microsoft.com/office/drawing/2014/main" id="{5E879B8A-5267-4627-B13E-64B422297195}"/>
                </a:ext>
              </a:extLst>
            </p:cNvPr>
            <p:cNvSpPr/>
            <p:nvPr/>
          </p:nvSpPr>
          <p:spPr>
            <a:xfrm>
              <a:off x="8677276" y="139384"/>
              <a:ext cx="325438" cy="3429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20" name="วงรี 22">
              <a:extLst>
                <a:ext uri="{FF2B5EF4-FFF2-40B4-BE49-F238E27FC236}">
                  <a16:creationId xmlns:a16="http://schemas.microsoft.com/office/drawing/2014/main" id="{52D1D372-457F-4ACB-AB45-4D4D742C7D78}"/>
                </a:ext>
              </a:extLst>
            </p:cNvPr>
            <p:cNvSpPr/>
            <p:nvPr/>
          </p:nvSpPr>
          <p:spPr>
            <a:xfrm>
              <a:off x="11089777" y="130992"/>
              <a:ext cx="600075" cy="5746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  <p:sp>
          <p:nvSpPr>
            <p:cNvPr id="21" name="วงรี 66">
              <a:extLst>
                <a:ext uri="{FF2B5EF4-FFF2-40B4-BE49-F238E27FC236}">
                  <a16:creationId xmlns:a16="http://schemas.microsoft.com/office/drawing/2014/main" id="{C32BE951-0152-492E-B02E-18CC462392E9}"/>
                </a:ext>
              </a:extLst>
            </p:cNvPr>
            <p:cNvSpPr/>
            <p:nvPr/>
          </p:nvSpPr>
          <p:spPr>
            <a:xfrm>
              <a:off x="10934202" y="175442"/>
              <a:ext cx="311150" cy="349250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th-TH" sz="210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5EE5C-E601-4559-9165-C2A65B42704B}"/>
              </a:ext>
            </a:extLst>
          </p:cNvPr>
          <p:cNvSpPr/>
          <p:nvPr/>
        </p:nvSpPr>
        <p:spPr>
          <a:xfrm>
            <a:off x="42176" y="900875"/>
            <a:ext cx="7690757" cy="584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6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แผนภูมิ</a:t>
            </a:r>
            <a:br>
              <a:rPr lang="th-TH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แสดงขั้นตอน</a:t>
            </a:r>
            <a:br>
              <a:rPr lang="th-TH" sz="2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กระบวนการผลิต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65E56E-3E00-47E6-A15E-61BC6C98333A}"/>
              </a:ext>
            </a:extLst>
          </p:cNvPr>
          <p:cNvGrpSpPr/>
          <p:nvPr/>
        </p:nvGrpSpPr>
        <p:grpSpPr>
          <a:xfrm>
            <a:off x="566428" y="1967717"/>
            <a:ext cx="930193" cy="930193"/>
            <a:chOff x="1941815" y="5403443"/>
            <a:chExt cx="590050" cy="5900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13C449C-47A6-4371-A60F-35DADDEF135B}"/>
                </a:ext>
              </a:extLst>
            </p:cNvPr>
            <p:cNvSpPr/>
            <p:nvPr/>
          </p:nvSpPr>
          <p:spPr>
            <a:xfrm>
              <a:off x="1941815" y="5403443"/>
              <a:ext cx="590050" cy="59005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7" name="Graphic 26" descr="Hierarchy outline">
              <a:extLst>
                <a:ext uri="{FF2B5EF4-FFF2-40B4-BE49-F238E27FC236}">
                  <a16:creationId xmlns:a16="http://schemas.microsoft.com/office/drawing/2014/main" id="{744E964F-CD6B-416D-822E-8A734B46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05481" y="5436247"/>
              <a:ext cx="458099" cy="458099"/>
            </a:xfrm>
            <a:prstGeom prst="rect">
              <a:avLst/>
            </a:prstGeom>
          </p:spPr>
        </p:pic>
      </p:grp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94C1D8B5-1394-4D3F-984B-3FAAA69F0152}"/>
              </a:ext>
            </a:extLst>
          </p:cNvPr>
          <p:cNvSpPr/>
          <p:nvPr/>
        </p:nvSpPr>
        <p:spPr>
          <a:xfrm>
            <a:off x="-1" y="6381328"/>
            <a:ext cx="566429" cy="476671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C5051C-24DE-492C-869F-B5A75E045497}"/>
              </a:ext>
            </a:extLst>
          </p:cNvPr>
          <p:cNvSpPr/>
          <p:nvPr/>
        </p:nvSpPr>
        <p:spPr>
          <a:xfrm>
            <a:off x="261257" y="344384"/>
            <a:ext cx="1733798" cy="0"/>
          </a:xfrm>
          <a:custGeom>
            <a:avLst/>
            <a:gdLst>
              <a:gd name="connsiteX0" fmla="*/ 0 w 1733798"/>
              <a:gd name="connsiteY0" fmla="*/ 0 h 0"/>
              <a:gd name="connsiteX1" fmla="*/ 1733798 w 173379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3798">
                <a:moveTo>
                  <a:pt x="0" y="0"/>
                </a:moveTo>
                <a:lnTo>
                  <a:pt x="1733798" y="0"/>
                </a:lnTo>
              </a:path>
            </a:pathLst>
          </a:custGeom>
          <a:noFill/>
          <a:ln w="53975">
            <a:gradFill flip="none" rotWithShape="1">
              <a:gsLst>
                <a:gs pos="0">
                  <a:srgbClr val="81CCB4"/>
                </a:gs>
                <a:gs pos="100000">
                  <a:srgbClr val="35B8D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Slide Number Placeholder 17">
            <a:extLst>
              <a:ext uri="{FF2B5EF4-FFF2-40B4-BE49-F238E27FC236}">
                <a16:creationId xmlns:a16="http://schemas.microsoft.com/office/drawing/2014/main" id="{ABF2C140-D037-454F-9444-EF95AF1B4977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11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95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569BAE95-CB40-4E46-ACDE-264AC60C0E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34498"/>
            <a:ext cx="9144000" cy="36559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0FE636-E16F-4F4C-84BB-016BDDE642EB}"/>
              </a:ext>
            </a:extLst>
          </p:cNvPr>
          <p:cNvSpPr/>
          <p:nvPr/>
        </p:nvSpPr>
        <p:spPr>
          <a:xfrm>
            <a:off x="5796136" y="2996952"/>
            <a:ext cx="7690757" cy="1093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สําเนา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ผลวิเคราะห์</a:t>
            </a:r>
            <a:b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คุณภาพน้ำที่ใช้</a:t>
            </a:r>
            <a:b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สัมผัสเนื้อสัตว์</a:t>
            </a:r>
            <a:b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b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ที่เก็บจากก๊อก</a:t>
            </a:r>
            <a:b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ตามเกณฑ์คุณภาพ</a:t>
            </a:r>
            <a:b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น้ำประปาดื่มได้</a:t>
            </a:r>
          </a:p>
          <a:p>
            <a:pPr lvl="0">
              <a:spcBef>
                <a:spcPct val="0"/>
              </a:spcBef>
              <a:defRPr/>
            </a:pP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ใช้เกณฑ์ประกาศ                                          กรมอนามัย</a:t>
            </a:r>
          </a:p>
          <a:p>
            <a:pPr lvl="0">
              <a:spcBef>
                <a:spcPct val="0"/>
              </a:spcBef>
              <a:defRPr/>
            </a:pP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เรื่อง เกณฑ์คุณภาพ                                        น้ำประปาดื่มได้ </a:t>
            </a:r>
          </a:p>
          <a:p>
            <a:pPr lvl="0">
              <a:spcBef>
                <a:spcPct val="0"/>
              </a:spcBef>
              <a:defRPr/>
            </a:pPr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กรมอนามัย พ.ศ.2563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A2B7392-DEAB-4B78-B1D0-4DA8552C0ED4}"/>
              </a:ext>
            </a:extLst>
          </p:cNvPr>
          <p:cNvSpPr/>
          <p:nvPr/>
        </p:nvSpPr>
        <p:spPr>
          <a:xfrm>
            <a:off x="5796136" y="3140968"/>
            <a:ext cx="2755900" cy="0"/>
          </a:xfrm>
          <a:custGeom>
            <a:avLst/>
            <a:gdLst>
              <a:gd name="connsiteX0" fmla="*/ 88900 w 2755900"/>
              <a:gd name="connsiteY0" fmla="*/ 0 h 0"/>
              <a:gd name="connsiteX1" fmla="*/ 0 w 2755900"/>
              <a:gd name="connsiteY1" fmla="*/ 0 h 0"/>
              <a:gd name="connsiteX2" fmla="*/ 2755900 w 27559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900">
                <a:moveTo>
                  <a:pt x="88900" y="0"/>
                </a:moveTo>
                <a:lnTo>
                  <a:pt x="0" y="0"/>
                </a:lnTo>
                <a:lnTo>
                  <a:pt x="2755900" y="0"/>
                </a:lnTo>
              </a:path>
            </a:pathLst>
          </a:custGeom>
          <a:noFill/>
          <a:ln w="57150">
            <a:solidFill>
              <a:srgbClr val="35B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7BB825-8A0F-494D-A7C8-E22797AD9B5D}"/>
              </a:ext>
            </a:extLst>
          </p:cNvPr>
          <p:cNvSpPr/>
          <p:nvPr/>
        </p:nvSpPr>
        <p:spPr>
          <a:xfrm>
            <a:off x="6516216" y="197328"/>
            <a:ext cx="812871" cy="81287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9FDE43-BA7C-44A6-8B1B-D6B41F6DF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354663"/>
            <a:ext cx="565936" cy="565936"/>
          </a:xfrm>
          <a:prstGeom prst="rect">
            <a:avLst/>
          </a:prstGeom>
        </p:spPr>
      </p:pic>
      <p:sp>
        <p:nvSpPr>
          <p:cNvPr id="26" name="Slide Number Placeholder 17">
            <a:extLst>
              <a:ext uri="{FF2B5EF4-FFF2-40B4-BE49-F238E27FC236}">
                <a16:creationId xmlns:a16="http://schemas.microsoft.com/office/drawing/2014/main" id="{925ACC70-52DD-4FAC-9ED5-D899D04ADF43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12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32486-0F17-438F-8B7B-6B4CB11CA7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12" t="14661" r="24801" b="5200"/>
          <a:stretch/>
        </p:blipFill>
        <p:spPr>
          <a:xfrm>
            <a:off x="512776" y="211873"/>
            <a:ext cx="4608512" cy="643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2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E487E6FE-7628-49C4-B4AB-B7F9DF046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34498"/>
            <a:ext cx="9144000" cy="3655988"/>
          </a:xfrm>
          <a:prstGeom prst="rect">
            <a:avLst/>
          </a:prstGeom>
        </p:spPr>
      </p:pic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BC4BEF84-3C4E-4D21-9F2F-48A33359B59C}"/>
              </a:ext>
            </a:extLst>
          </p:cNvPr>
          <p:cNvSpPr/>
          <p:nvPr/>
        </p:nvSpPr>
        <p:spPr>
          <a:xfrm>
            <a:off x="-1" y="3191210"/>
            <a:ext cx="2523977" cy="3666789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F2BF68-7447-4592-8896-D64CCBBF1532}"/>
              </a:ext>
            </a:extLst>
          </p:cNvPr>
          <p:cNvSpPr/>
          <p:nvPr/>
        </p:nvSpPr>
        <p:spPr>
          <a:xfrm>
            <a:off x="3851920" y="2132856"/>
            <a:ext cx="5286823" cy="738000"/>
          </a:xfrm>
          <a:custGeom>
            <a:avLst/>
            <a:gdLst>
              <a:gd name="connsiteX0" fmla="*/ 0 w 5286823"/>
              <a:gd name="connsiteY0" fmla="*/ 123002 h 738000"/>
              <a:gd name="connsiteX1" fmla="*/ 123002 w 5286823"/>
              <a:gd name="connsiteY1" fmla="*/ 0 h 738000"/>
              <a:gd name="connsiteX2" fmla="*/ 5163821 w 5286823"/>
              <a:gd name="connsiteY2" fmla="*/ 0 h 738000"/>
              <a:gd name="connsiteX3" fmla="*/ 5286823 w 5286823"/>
              <a:gd name="connsiteY3" fmla="*/ 123002 h 738000"/>
              <a:gd name="connsiteX4" fmla="*/ 5286823 w 5286823"/>
              <a:gd name="connsiteY4" fmla="*/ 614998 h 738000"/>
              <a:gd name="connsiteX5" fmla="*/ 5163821 w 5286823"/>
              <a:gd name="connsiteY5" fmla="*/ 738000 h 738000"/>
              <a:gd name="connsiteX6" fmla="*/ 123002 w 5286823"/>
              <a:gd name="connsiteY6" fmla="*/ 738000 h 738000"/>
              <a:gd name="connsiteX7" fmla="*/ 0 w 5286823"/>
              <a:gd name="connsiteY7" fmla="*/ 614998 h 738000"/>
              <a:gd name="connsiteX8" fmla="*/ 0 w 5286823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823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5163821" y="0"/>
                </a:lnTo>
                <a:cubicBezTo>
                  <a:pt x="5231753" y="0"/>
                  <a:pt x="5286823" y="55070"/>
                  <a:pt x="5286823" y="123002"/>
                </a:cubicBezTo>
                <a:lnTo>
                  <a:pt x="5286823" y="614998"/>
                </a:lnTo>
                <a:cubicBezTo>
                  <a:pt x="5286823" y="682930"/>
                  <a:pt x="5231753" y="738000"/>
                  <a:pt x="5163821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noFill/>
          <a:effectLst/>
          <a:scene3d>
            <a:camera prst="orthographicFront"/>
            <a:lightRig rig="chilly" dir="t"/>
          </a:scene3d>
          <a:sp3d prstMaterial="translucentPowder"/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55" tIns="36026" rIns="235855" bIns="36026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400" b="1" kern="12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โครงสร้างโรง</a:t>
            </a:r>
            <a:r>
              <a:rPr lang="th-TH" sz="2400" b="1" kern="12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sz="2400" kern="1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kern="12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2400" kern="1200" dirty="0">
                <a:latin typeface="Prompt" panose="00000500000000000000" pitchFamily="2" charset="-34"/>
                <a:cs typeface="Prompt" panose="00000500000000000000" pitchFamily="2" charset="-34"/>
              </a:rPr>
              <a:t>สิ่งอำนวยความสะดวก</a:t>
            </a:r>
            <a:endParaRPr lang="en-US" sz="24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90598B-B2E5-4CCF-88E6-7692DC426AA8}"/>
              </a:ext>
            </a:extLst>
          </p:cNvPr>
          <p:cNvSpPr/>
          <p:nvPr/>
        </p:nvSpPr>
        <p:spPr>
          <a:xfrm>
            <a:off x="3851920" y="3294916"/>
            <a:ext cx="6871020" cy="738000"/>
          </a:xfrm>
          <a:custGeom>
            <a:avLst/>
            <a:gdLst>
              <a:gd name="connsiteX0" fmla="*/ 0 w 6871020"/>
              <a:gd name="connsiteY0" fmla="*/ 123002 h 738000"/>
              <a:gd name="connsiteX1" fmla="*/ 123002 w 6871020"/>
              <a:gd name="connsiteY1" fmla="*/ 0 h 738000"/>
              <a:gd name="connsiteX2" fmla="*/ 6748018 w 6871020"/>
              <a:gd name="connsiteY2" fmla="*/ 0 h 738000"/>
              <a:gd name="connsiteX3" fmla="*/ 6871020 w 6871020"/>
              <a:gd name="connsiteY3" fmla="*/ 123002 h 738000"/>
              <a:gd name="connsiteX4" fmla="*/ 6871020 w 6871020"/>
              <a:gd name="connsiteY4" fmla="*/ 614998 h 738000"/>
              <a:gd name="connsiteX5" fmla="*/ 6748018 w 6871020"/>
              <a:gd name="connsiteY5" fmla="*/ 738000 h 738000"/>
              <a:gd name="connsiteX6" fmla="*/ 123002 w 6871020"/>
              <a:gd name="connsiteY6" fmla="*/ 738000 h 738000"/>
              <a:gd name="connsiteX7" fmla="*/ 0 w 6871020"/>
              <a:gd name="connsiteY7" fmla="*/ 614998 h 738000"/>
              <a:gd name="connsiteX8" fmla="*/ 0 w 6871020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1020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6748018" y="0"/>
                </a:lnTo>
                <a:cubicBezTo>
                  <a:pt x="6815950" y="0"/>
                  <a:pt x="6871020" y="55070"/>
                  <a:pt x="6871020" y="123002"/>
                </a:cubicBezTo>
                <a:lnTo>
                  <a:pt x="6871020" y="614998"/>
                </a:lnTo>
                <a:cubicBezTo>
                  <a:pt x="6871020" y="682930"/>
                  <a:pt x="6815950" y="738000"/>
                  <a:pt x="6748018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noFill/>
          <a:effectLst/>
          <a:scene3d>
            <a:camera prst="orthographicFront"/>
            <a:lightRig rig="chilly" dir="t"/>
          </a:scene3d>
          <a:sp3d prstMaterial="translucentPowder"/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55" tIns="36026" rIns="235855" bIns="36026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การปฏิบัติงานที่มีสวัสดิ</a:t>
            </a:r>
            <a:r>
              <a:rPr lang="th-TH" sz="2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ภาพสัตว์</a:t>
            </a:r>
            <a:br>
              <a:rPr lang="th-TH" sz="2400" kern="1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kern="12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2400" kern="1200" dirty="0">
                <a:latin typeface="Prompt" panose="00000500000000000000" pitchFamily="2" charset="-34"/>
                <a:cs typeface="Prompt" panose="00000500000000000000" pitchFamily="2" charset="-34"/>
              </a:rPr>
              <a:t>ถูกหลักสุขอนามัย</a:t>
            </a:r>
            <a:endParaRPr lang="en-US" sz="24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88A505-6910-411B-B382-AE27993678E5}"/>
              </a:ext>
            </a:extLst>
          </p:cNvPr>
          <p:cNvSpPr/>
          <p:nvPr/>
        </p:nvSpPr>
        <p:spPr>
          <a:xfrm>
            <a:off x="3851920" y="4400856"/>
            <a:ext cx="5286823" cy="738000"/>
          </a:xfrm>
          <a:custGeom>
            <a:avLst/>
            <a:gdLst>
              <a:gd name="connsiteX0" fmla="*/ 0 w 5286823"/>
              <a:gd name="connsiteY0" fmla="*/ 123002 h 738000"/>
              <a:gd name="connsiteX1" fmla="*/ 123002 w 5286823"/>
              <a:gd name="connsiteY1" fmla="*/ 0 h 738000"/>
              <a:gd name="connsiteX2" fmla="*/ 5163821 w 5286823"/>
              <a:gd name="connsiteY2" fmla="*/ 0 h 738000"/>
              <a:gd name="connsiteX3" fmla="*/ 5286823 w 5286823"/>
              <a:gd name="connsiteY3" fmla="*/ 123002 h 738000"/>
              <a:gd name="connsiteX4" fmla="*/ 5286823 w 5286823"/>
              <a:gd name="connsiteY4" fmla="*/ 614998 h 738000"/>
              <a:gd name="connsiteX5" fmla="*/ 5163821 w 5286823"/>
              <a:gd name="connsiteY5" fmla="*/ 738000 h 738000"/>
              <a:gd name="connsiteX6" fmla="*/ 123002 w 5286823"/>
              <a:gd name="connsiteY6" fmla="*/ 738000 h 738000"/>
              <a:gd name="connsiteX7" fmla="*/ 0 w 5286823"/>
              <a:gd name="connsiteY7" fmla="*/ 614998 h 738000"/>
              <a:gd name="connsiteX8" fmla="*/ 0 w 5286823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823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5163821" y="0"/>
                </a:lnTo>
                <a:cubicBezTo>
                  <a:pt x="5231753" y="0"/>
                  <a:pt x="5286823" y="55070"/>
                  <a:pt x="5286823" y="123002"/>
                </a:cubicBezTo>
                <a:lnTo>
                  <a:pt x="5286823" y="614998"/>
                </a:lnTo>
                <a:cubicBezTo>
                  <a:pt x="5286823" y="682930"/>
                  <a:pt x="5231753" y="738000"/>
                  <a:pt x="5163821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noFill/>
          <a:effectLst/>
          <a:scene3d>
            <a:camera prst="orthographicFront"/>
            <a:lightRig rig="chilly" dir="t"/>
          </a:scene3d>
          <a:sp3d prstMaterial="translucentPowder"/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55" tIns="36026" rIns="235855" bIns="36026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400" b="1" dirty="0" err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การทำ</a:t>
            </a:r>
            <a:r>
              <a:rPr lang="th-TH" sz="2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ความสะอาด</a:t>
            </a:r>
            <a:br>
              <a:rPr lang="th-TH" sz="2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kern="12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2400" kern="1200" dirty="0">
                <a:latin typeface="Prompt" panose="00000500000000000000" pitchFamily="2" charset="-34"/>
                <a:cs typeface="Prompt" panose="00000500000000000000" pitchFamily="2" charset="-34"/>
              </a:rPr>
              <a:t>การบำรุงรักษา</a:t>
            </a:r>
            <a:endParaRPr lang="en-US" sz="24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4286F3-3111-4918-8D3A-014073FE5AF1}"/>
              </a:ext>
            </a:extLst>
          </p:cNvPr>
          <p:cNvSpPr/>
          <p:nvPr/>
        </p:nvSpPr>
        <p:spPr>
          <a:xfrm>
            <a:off x="3851920" y="5534856"/>
            <a:ext cx="5286823" cy="738000"/>
          </a:xfrm>
          <a:custGeom>
            <a:avLst/>
            <a:gdLst>
              <a:gd name="connsiteX0" fmla="*/ 0 w 5286823"/>
              <a:gd name="connsiteY0" fmla="*/ 123002 h 738000"/>
              <a:gd name="connsiteX1" fmla="*/ 123002 w 5286823"/>
              <a:gd name="connsiteY1" fmla="*/ 0 h 738000"/>
              <a:gd name="connsiteX2" fmla="*/ 5163821 w 5286823"/>
              <a:gd name="connsiteY2" fmla="*/ 0 h 738000"/>
              <a:gd name="connsiteX3" fmla="*/ 5286823 w 5286823"/>
              <a:gd name="connsiteY3" fmla="*/ 123002 h 738000"/>
              <a:gd name="connsiteX4" fmla="*/ 5286823 w 5286823"/>
              <a:gd name="connsiteY4" fmla="*/ 614998 h 738000"/>
              <a:gd name="connsiteX5" fmla="*/ 5163821 w 5286823"/>
              <a:gd name="connsiteY5" fmla="*/ 738000 h 738000"/>
              <a:gd name="connsiteX6" fmla="*/ 123002 w 5286823"/>
              <a:gd name="connsiteY6" fmla="*/ 738000 h 738000"/>
              <a:gd name="connsiteX7" fmla="*/ 0 w 5286823"/>
              <a:gd name="connsiteY7" fmla="*/ 614998 h 738000"/>
              <a:gd name="connsiteX8" fmla="*/ 0 w 5286823"/>
              <a:gd name="connsiteY8" fmla="*/ 123002 h 73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6823" h="738000">
                <a:moveTo>
                  <a:pt x="0" y="123002"/>
                </a:moveTo>
                <a:cubicBezTo>
                  <a:pt x="0" y="55070"/>
                  <a:pt x="55070" y="0"/>
                  <a:pt x="123002" y="0"/>
                </a:cubicBezTo>
                <a:lnTo>
                  <a:pt x="5163821" y="0"/>
                </a:lnTo>
                <a:cubicBezTo>
                  <a:pt x="5231753" y="0"/>
                  <a:pt x="5286823" y="55070"/>
                  <a:pt x="5286823" y="123002"/>
                </a:cubicBezTo>
                <a:lnTo>
                  <a:pt x="5286823" y="614998"/>
                </a:lnTo>
                <a:cubicBezTo>
                  <a:pt x="5286823" y="682930"/>
                  <a:pt x="5231753" y="738000"/>
                  <a:pt x="5163821" y="738000"/>
                </a:cubicBezTo>
                <a:lnTo>
                  <a:pt x="123002" y="738000"/>
                </a:lnTo>
                <a:cubicBezTo>
                  <a:pt x="55070" y="738000"/>
                  <a:pt x="0" y="682930"/>
                  <a:pt x="0" y="614998"/>
                </a:cubicBezTo>
                <a:lnTo>
                  <a:pt x="0" y="123002"/>
                </a:lnTo>
                <a:close/>
              </a:path>
            </a:pathLst>
          </a:custGeom>
          <a:noFill/>
          <a:effectLst/>
          <a:scene3d>
            <a:camera prst="orthographicFront"/>
            <a:lightRig rig="chilly" dir="t"/>
          </a:scene3d>
          <a:sp3d prstMaterial="translucentPowder"/>
        </p:spPr>
        <p:style>
          <a:lnRef idx="0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55" tIns="36026" rIns="235855" bIns="36026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สุขลักษณะส่วนบุคคล</a:t>
            </a:r>
          </a:p>
        </p:txBody>
      </p:sp>
      <p:pic>
        <p:nvPicPr>
          <p:cNvPr id="6" name="Graphic 5" descr="Group of men outline">
            <a:extLst>
              <a:ext uri="{FF2B5EF4-FFF2-40B4-BE49-F238E27FC236}">
                <a16:creationId xmlns:a16="http://schemas.microsoft.com/office/drawing/2014/main" id="{46626B43-C6F5-4B3D-B3EA-B6C4B30C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069314" y="5622585"/>
            <a:ext cx="618944" cy="596341"/>
          </a:xfrm>
          <a:prstGeom prst="rect">
            <a:avLst/>
          </a:prstGeom>
        </p:spPr>
      </p:pic>
      <p:pic>
        <p:nvPicPr>
          <p:cNvPr id="8" name="Graphic 7" descr="Group brainstorm outline">
            <a:extLst>
              <a:ext uri="{FF2B5EF4-FFF2-40B4-BE49-F238E27FC236}">
                <a16:creationId xmlns:a16="http://schemas.microsoft.com/office/drawing/2014/main" id="{90942306-BE1B-4E16-80FE-B8AB430F2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2922" y="3275166"/>
            <a:ext cx="738000" cy="73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D47A6C-A26C-4661-8097-1E383EA9304A}"/>
              </a:ext>
            </a:extLst>
          </p:cNvPr>
          <p:cNvSpPr/>
          <p:nvPr/>
        </p:nvSpPr>
        <p:spPr>
          <a:xfrm>
            <a:off x="395536" y="458038"/>
            <a:ext cx="7375665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หลักเกณฑ์ที่ใช้</a:t>
            </a:r>
            <a:br>
              <a:rPr lang="th-TH" sz="36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ในเตรียมต่ออายุโรงฆ่าสัตว์</a:t>
            </a:r>
            <a:endParaRPr lang="th-TH" sz="36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F2698C-04C4-4B52-A0CD-243BFD4C7FE9}"/>
              </a:ext>
            </a:extLst>
          </p:cNvPr>
          <p:cNvSpPr/>
          <p:nvPr/>
        </p:nvSpPr>
        <p:spPr>
          <a:xfrm>
            <a:off x="0" y="448551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A94657-941F-4024-887A-C75828950CBF}"/>
              </a:ext>
            </a:extLst>
          </p:cNvPr>
          <p:cNvSpPr/>
          <p:nvPr/>
        </p:nvSpPr>
        <p:spPr>
          <a:xfrm>
            <a:off x="3716866" y="2062584"/>
            <a:ext cx="4752528" cy="864392"/>
          </a:xfrm>
          <a:prstGeom prst="roundRect">
            <a:avLst/>
          </a:prstGeom>
          <a:noFill/>
          <a:ln w="44450">
            <a:solidFill>
              <a:srgbClr val="0070C0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6B2D96-F3EC-45DD-A869-0EBC7F8D27C5}"/>
              </a:ext>
            </a:extLst>
          </p:cNvPr>
          <p:cNvSpPr/>
          <p:nvPr/>
        </p:nvSpPr>
        <p:spPr>
          <a:xfrm>
            <a:off x="3758050" y="4351690"/>
            <a:ext cx="4752528" cy="864392"/>
          </a:xfrm>
          <a:prstGeom prst="roundRect">
            <a:avLst/>
          </a:prstGeom>
          <a:noFill/>
          <a:ln w="44450">
            <a:solidFill>
              <a:srgbClr val="0070C0">
                <a:alpha val="5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D85C1D0-E2B3-4CFD-B056-C7009F692D01}"/>
              </a:ext>
            </a:extLst>
          </p:cNvPr>
          <p:cNvSpPr/>
          <p:nvPr/>
        </p:nvSpPr>
        <p:spPr>
          <a:xfrm>
            <a:off x="3051554" y="2108634"/>
            <a:ext cx="812871" cy="812871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778D6C-F41D-462F-B08E-420774E66FB2}"/>
              </a:ext>
            </a:extLst>
          </p:cNvPr>
          <p:cNvSpPr/>
          <p:nvPr/>
        </p:nvSpPr>
        <p:spPr>
          <a:xfrm>
            <a:off x="3033794" y="4395962"/>
            <a:ext cx="812871" cy="812871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7E9AE67-D413-43CA-8615-84A18BC07AD3}"/>
              </a:ext>
            </a:extLst>
          </p:cNvPr>
          <p:cNvSpPr/>
          <p:nvPr/>
        </p:nvSpPr>
        <p:spPr>
          <a:xfrm>
            <a:off x="3851920" y="3294916"/>
            <a:ext cx="0" cy="698500"/>
          </a:xfrm>
          <a:custGeom>
            <a:avLst/>
            <a:gdLst>
              <a:gd name="connsiteX0" fmla="*/ 0 w 0"/>
              <a:gd name="connsiteY0" fmla="*/ 0 h 698500"/>
              <a:gd name="connsiteX1" fmla="*/ 0 w 0"/>
              <a:gd name="connsiteY1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noFill/>
          <a:ln w="44450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4F71819-BD1E-4C0A-8AAD-6F0F644DCD5E}"/>
              </a:ext>
            </a:extLst>
          </p:cNvPr>
          <p:cNvSpPr/>
          <p:nvPr/>
        </p:nvSpPr>
        <p:spPr>
          <a:xfrm>
            <a:off x="3829514" y="5574356"/>
            <a:ext cx="0" cy="698500"/>
          </a:xfrm>
          <a:custGeom>
            <a:avLst/>
            <a:gdLst>
              <a:gd name="connsiteX0" fmla="*/ 0 w 0"/>
              <a:gd name="connsiteY0" fmla="*/ 0 h 698500"/>
              <a:gd name="connsiteX1" fmla="*/ 0 w 0"/>
              <a:gd name="connsiteY1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noFill/>
          <a:ln w="44450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Graphic 9" descr="Factory outline">
            <a:extLst>
              <a:ext uri="{FF2B5EF4-FFF2-40B4-BE49-F238E27FC236}">
                <a16:creationId xmlns:a16="http://schemas.microsoft.com/office/drawing/2014/main" id="{D7B3193E-28DE-47CA-A115-BF7654333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77310" y="2116522"/>
            <a:ext cx="738000" cy="73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 descr="Mop and bucket outline">
            <a:extLst>
              <a:ext uri="{FF2B5EF4-FFF2-40B4-BE49-F238E27FC236}">
                <a16:creationId xmlns:a16="http://schemas.microsoft.com/office/drawing/2014/main" id="{08D6DC3D-0A90-48A0-B579-A2981178E4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59550" y="4364082"/>
            <a:ext cx="698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3" descr="100-0076_IMG">
            <a:extLst>
              <a:ext uri="{FF2B5EF4-FFF2-40B4-BE49-F238E27FC236}">
                <a16:creationId xmlns:a16="http://schemas.microsoft.com/office/drawing/2014/main" id="{8B0281E0-FBAA-4E36-8665-2FECA272D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80" y="1707868"/>
            <a:ext cx="2490753" cy="4889484"/>
          </a:xfrm>
          <a:prstGeom prst="roundRect">
            <a:avLst>
              <a:gd name="adj" fmla="val 6470"/>
            </a:avLst>
          </a:prstGeom>
          <a:noFill/>
          <a:ln>
            <a:noFill/>
          </a:ln>
        </p:spPr>
      </p:pic>
      <p:sp>
        <p:nvSpPr>
          <p:cNvPr id="49" name="Slide Number Placeholder 17">
            <a:extLst>
              <a:ext uri="{FF2B5EF4-FFF2-40B4-BE49-F238E27FC236}">
                <a16:creationId xmlns:a16="http://schemas.microsoft.com/office/drawing/2014/main" id="{7AA1B96A-7C1E-4D02-98FD-932CA0E465E7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13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48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B2C96103-D1C7-4960-BB52-889E19A39E0D}"/>
              </a:ext>
            </a:extLst>
          </p:cNvPr>
          <p:cNvSpPr/>
          <p:nvPr/>
        </p:nvSpPr>
        <p:spPr>
          <a:xfrm>
            <a:off x="398106" y="4753426"/>
            <a:ext cx="1378857" cy="1378857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Graphic 17" descr="Cow">
            <a:extLst>
              <a:ext uri="{FF2B5EF4-FFF2-40B4-BE49-F238E27FC236}">
                <a16:creationId xmlns:a16="http://schemas.microsoft.com/office/drawing/2014/main" id="{16A323CD-14BD-4548-A11D-6F8847A9A5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40" y="4869160"/>
            <a:ext cx="1147387" cy="1147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1E0C4B-0753-4DDE-AD74-3DED12C13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96" y="7268"/>
            <a:ext cx="9150896" cy="4281288"/>
          </a:xfrm>
          <a:prstGeom prst="rect">
            <a:avLst/>
          </a:prstGeom>
        </p:spPr>
      </p:pic>
      <p:cxnSp>
        <p:nvCxnSpPr>
          <p:cNvPr id="54" name="ตัวเชื่อมต่อตรง 53"/>
          <p:cNvCxnSpPr/>
          <p:nvPr/>
        </p:nvCxnSpPr>
        <p:spPr>
          <a:xfrm>
            <a:off x="3851275" y="-3321137"/>
            <a:ext cx="2305050" cy="149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1949390" y="4594781"/>
            <a:ext cx="7072362" cy="1939454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5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โครงสร้างโรงฆ่าสัตว์</a:t>
            </a:r>
          </a:p>
          <a:p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และสิ่งอำนวยความสะดวก</a:t>
            </a:r>
          </a:p>
        </p:txBody>
      </p:sp>
      <p:pic>
        <p:nvPicPr>
          <p:cNvPr id="5125" name="Picture 13" descr="http://www.es-vector.net/home_es/images/stories/logo/03-11/animal_office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7475" y="-3368762"/>
            <a:ext cx="1169988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ตัวเชื่อมต่อตรง 11"/>
          <p:cNvCxnSpPr/>
          <p:nvPr/>
        </p:nvCxnSpPr>
        <p:spPr>
          <a:xfrm flipV="1">
            <a:off x="1457325" y="-3105237"/>
            <a:ext cx="7686675" cy="4762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1692275" y="-3321137"/>
            <a:ext cx="9112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วงรี 22"/>
          <p:cNvSpPr/>
          <p:nvPr/>
        </p:nvSpPr>
        <p:spPr>
          <a:xfrm>
            <a:off x="1247775" y="-3510050"/>
            <a:ext cx="600075" cy="5746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2" name="วงรี 41"/>
          <p:cNvSpPr/>
          <p:nvPr/>
        </p:nvSpPr>
        <p:spPr>
          <a:xfrm>
            <a:off x="8675688" y="-3205250"/>
            <a:ext cx="163512" cy="171450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dirty="0"/>
          </a:p>
        </p:txBody>
      </p:sp>
      <p:sp>
        <p:nvSpPr>
          <p:cNvPr id="45" name="วงรี 44"/>
          <p:cNvSpPr/>
          <p:nvPr/>
        </p:nvSpPr>
        <p:spPr>
          <a:xfrm>
            <a:off x="5981700" y="-3465600"/>
            <a:ext cx="246063" cy="276225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6" name="วงรี 45"/>
          <p:cNvSpPr/>
          <p:nvPr/>
        </p:nvSpPr>
        <p:spPr>
          <a:xfrm>
            <a:off x="4756150" y="-3475125"/>
            <a:ext cx="247650" cy="276225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7" name="วงรี 46"/>
          <p:cNvSpPr/>
          <p:nvPr/>
        </p:nvSpPr>
        <p:spPr>
          <a:xfrm>
            <a:off x="34925" y="-3394162"/>
            <a:ext cx="217488" cy="195262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8" name="วงรี 47"/>
          <p:cNvSpPr/>
          <p:nvPr/>
        </p:nvSpPr>
        <p:spPr>
          <a:xfrm>
            <a:off x="1938338" y="-3171912"/>
            <a:ext cx="127000" cy="138112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134" name="สี่เหลี่ยมผืนผ้า 38"/>
          <p:cNvSpPr>
            <a:spLocks noChangeArrowheads="1"/>
          </p:cNvSpPr>
          <p:nvPr/>
        </p:nvSpPr>
        <p:spPr bwMode="auto">
          <a:xfrm>
            <a:off x="2555875" y="-3616413"/>
            <a:ext cx="13414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2800" b="1">
                <a:solidFill>
                  <a:schemeClr val="bg1"/>
                </a:solidFill>
              </a:rPr>
              <a:t>กรมปศุสัตว์</a:t>
            </a:r>
          </a:p>
        </p:txBody>
      </p:sp>
      <p:sp>
        <p:nvSpPr>
          <p:cNvPr id="67" name="วงรี 66"/>
          <p:cNvSpPr/>
          <p:nvPr/>
        </p:nvSpPr>
        <p:spPr>
          <a:xfrm>
            <a:off x="1092200" y="-3465600"/>
            <a:ext cx="311150" cy="349250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4" name="วงรี 33"/>
          <p:cNvSpPr/>
          <p:nvPr/>
        </p:nvSpPr>
        <p:spPr>
          <a:xfrm>
            <a:off x="8683625" y="-3505287"/>
            <a:ext cx="325438" cy="3429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7A3A051-80C5-41DF-9150-815484310E64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A531EAC-0BE4-4D46-8840-A03C389F7E61}"/>
              </a:ext>
            </a:extLst>
          </p:cNvPr>
          <p:cNvSpPr/>
          <p:nvPr/>
        </p:nvSpPr>
        <p:spPr>
          <a:xfrm rot="10800000">
            <a:off x="8431559" y="0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7B5AD8-B788-46E6-AA55-345CBB9A80A9}"/>
              </a:ext>
            </a:extLst>
          </p:cNvPr>
          <p:cNvSpPr/>
          <p:nvPr/>
        </p:nvSpPr>
        <p:spPr>
          <a:xfrm>
            <a:off x="5724128" y="4149081"/>
            <a:ext cx="3432274" cy="248852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lide Number Placeholder 17">
            <a:extLst>
              <a:ext uri="{FF2B5EF4-FFF2-40B4-BE49-F238E27FC236}">
                <a16:creationId xmlns:a16="http://schemas.microsoft.com/office/drawing/2014/main" id="{66FC2243-22F3-4BCD-BD67-598AD88080EA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14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7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3E7027E1-F321-40A5-877A-0A2C331B9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34498"/>
            <a:ext cx="9144000" cy="3655988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49957F-886D-48BC-B0A8-9A053F35187D}"/>
              </a:ext>
            </a:extLst>
          </p:cNvPr>
          <p:cNvSpPr/>
          <p:nvPr/>
        </p:nvSpPr>
        <p:spPr>
          <a:xfrm>
            <a:off x="3482593" y="5684968"/>
            <a:ext cx="5479424" cy="761917"/>
          </a:xfrm>
          <a:prstGeom prst="roundRect">
            <a:avLst/>
          </a:prstGeom>
          <a:solidFill>
            <a:srgbClr val="81CCB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2B0A293-B2B4-4958-95DD-349B3D4820A4}"/>
              </a:ext>
            </a:extLst>
          </p:cNvPr>
          <p:cNvSpPr/>
          <p:nvPr/>
        </p:nvSpPr>
        <p:spPr>
          <a:xfrm>
            <a:off x="3482593" y="1971261"/>
            <a:ext cx="5534025" cy="842052"/>
          </a:xfrm>
          <a:prstGeom prst="roundRect">
            <a:avLst/>
          </a:prstGeom>
          <a:solidFill>
            <a:srgbClr val="81CCB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7C18F-89BE-46D8-9ED8-0F089E1DD5FC}"/>
              </a:ext>
            </a:extLst>
          </p:cNvPr>
          <p:cNvSpPr/>
          <p:nvPr/>
        </p:nvSpPr>
        <p:spPr>
          <a:xfrm>
            <a:off x="586046" y="2020750"/>
            <a:ext cx="2248943" cy="422726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CD160-0F9F-41DB-B712-131161AD4B8F}"/>
              </a:ext>
            </a:extLst>
          </p:cNvPr>
          <p:cNvGrpSpPr/>
          <p:nvPr/>
        </p:nvGrpSpPr>
        <p:grpSpPr>
          <a:xfrm>
            <a:off x="-12738" y="1720628"/>
            <a:ext cx="3099098" cy="5038651"/>
            <a:chOff x="6330306" y="1776957"/>
            <a:chExt cx="2727181" cy="4433972"/>
          </a:xfrm>
        </p:grpSpPr>
        <p:pic>
          <p:nvPicPr>
            <p:cNvPr id="4" name="Picture 4" descr="2">
              <a:extLst>
                <a:ext uri="{FF2B5EF4-FFF2-40B4-BE49-F238E27FC236}">
                  <a16:creationId xmlns:a16="http://schemas.microsoft.com/office/drawing/2014/main" id="{E520F50B-2549-4920-A454-F62C7B2E8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306" y="1776957"/>
              <a:ext cx="2727181" cy="2170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Picture3">
              <a:extLst>
                <a:ext uri="{FF2B5EF4-FFF2-40B4-BE49-F238E27FC236}">
                  <a16:creationId xmlns:a16="http://schemas.microsoft.com/office/drawing/2014/main" id="{B17FC886-DA85-4F85-BCC8-07F75E2293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0306" y="4040646"/>
              <a:ext cx="2727181" cy="21702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10CA2C-F229-4C05-B5FA-0BA4A3461466}"/>
              </a:ext>
            </a:extLst>
          </p:cNvPr>
          <p:cNvSpPr txBox="1"/>
          <p:nvPr/>
        </p:nvSpPr>
        <p:spPr>
          <a:xfrm>
            <a:off x="401638" y="526908"/>
            <a:ext cx="343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โรงพักสัตว์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7E15E2-E007-43B3-95B9-EBCC7307907D}"/>
              </a:ext>
            </a:extLst>
          </p:cNvPr>
          <p:cNvSpPr txBox="1"/>
          <p:nvPr/>
        </p:nvSpPr>
        <p:spPr>
          <a:xfrm>
            <a:off x="3650238" y="2020750"/>
            <a:ext cx="79652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1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ต้องมีพื้นที่เพียงพอสำหรับ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สัตว์ </a:t>
            </a:r>
            <a:br>
              <a:rPr lang="th-TH" sz="2400" b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ที่</a:t>
            </a:r>
            <a:r>
              <a:rPr lang="th-TH" sz="18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จะเข้าฆ่าในแต่ละรอบหรือแต่ละครั้ง </a:t>
            </a:r>
            <a:endParaRPr lang="th-TH" sz="21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E6B67C-0080-4D22-8023-AB94C34E423D}"/>
              </a:ext>
            </a:extLst>
          </p:cNvPr>
          <p:cNvSpPr/>
          <p:nvPr/>
        </p:nvSpPr>
        <p:spPr>
          <a:xfrm>
            <a:off x="3482593" y="3078423"/>
            <a:ext cx="519279" cy="519279"/>
          </a:xfrm>
          <a:prstGeom prst="ellipse">
            <a:avLst/>
          </a:prstGeom>
          <a:gradFill flip="none" rotWithShape="1">
            <a:gsLst>
              <a:gs pos="0">
                <a:srgbClr val="456F49"/>
              </a:gs>
              <a:gs pos="100000">
                <a:srgbClr val="64A06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0D72728-D3CB-4BFB-A6D9-EED042F8FDD4}"/>
              </a:ext>
            </a:extLst>
          </p:cNvPr>
          <p:cNvSpPr/>
          <p:nvPr/>
        </p:nvSpPr>
        <p:spPr>
          <a:xfrm>
            <a:off x="3482593" y="3908711"/>
            <a:ext cx="519279" cy="519279"/>
          </a:xfrm>
          <a:prstGeom prst="ellipse">
            <a:avLst/>
          </a:prstGeom>
          <a:gradFill flip="none" rotWithShape="1">
            <a:gsLst>
              <a:gs pos="0">
                <a:srgbClr val="456F49"/>
              </a:gs>
              <a:gs pos="100000">
                <a:srgbClr val="64A06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29" name="Graphic 28" descr="Pig">
            <a:extLst>
              <a:ext uri="{FF2B5EF4-FFF2-40B4-BE49-F238E27FC236}">
                <a16:creationId xmlns:a16="http://schemas.microsoft.com/office/drawing/2014/main" id="{2AED0A03-89A6-4B9C-9404-3EC5DE5C0B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2412" y="3134304"/>
            <a:ext cx="404301" cy="40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phic 30" descr="Cow">
            <a:extLst>
              <a:ext uri="{FF2B5EF4-FFF2-40B4-BE49-F238E27FC236}">
                <a16:creationId xmlns:a16="http://schemas.microsoft.com/office/drawing/2014/main" id="{1D4C92AE-5C57-4FEE-9385-12B65D13A5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1332" y="3987818"/>
            <a:ext cx="361065" cy="361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AE3A7B2-9B66-4C55-97D7-AB513C2C49E5}"/>
              </a:ext>
            </a:extLst>
          </p:cNvPr>
          <p:cNvSpPr/>
          <p:nvPr/>
        </p:nvSpPr>
        <p:spPr>
          <a:xfrm>
            <a:off x="3416110" y="3050408"/>
            <a:ext cx="2950373" cy="62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0BE7B6-A337-4602-BAAF-AF0499DA151C}"/>
              </a:ext>
            </a:extLst>
          </p:cNvPr>
          <p:cNvSpPr/>
          <p:nvPr/>
        </p:nvSpPr>
        <p:spPr>
          <a:xfrm>
            <a:off x="3449043" y="3885118"/>
            <a:ext cx="2950373" cy="59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FE35C-BAF5-42FE-BB03-A388627F340F}"/>
              </a:ext>
            </a:extLst>
          </p:cNvPr>
          <p:cNvSpPr txBox="1"/>
          <p:nvPr/>
        </p:nvSpPr>
        <p:spPr>
          <a:xfrm>
            <a:off x="3621094" y="3049646"/>
            <a:ext cx="5129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บริเวณรับสัตว์ควรมีพื้นผิวที่ไม่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ลื่น </a:t>
            </a:r>
            <a:b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หรือ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ลาดชันจนเกินไป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2084D49-8A17-4421-A7A4-A364F7D225A0}"/>
              </a:ext>
            </a:extLst>
          </p:cNvPr>
          <p:cNvSpPr/>
          <p:nvPr/>
        </p:nvSpPr>
        <p:spPr>
          <a:xfrm>
            <a:off x="3453486" y="3909328"/>
            <a:ext cx="5534025" cy="761917"/>
          </a:xfrm>
          <a:prstGeom prst="roundRect">
            <a:avLst/>
          </a:prstGeom>
          <a:solidFill>
            <a:srgbClr val="81CCB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0C2BFD-96F8-4573-AE75-CDEF6A015961}"/>
              </a:ext>
            </a:extLst>
          </p:cNvPr>
          <p:cNvSpPr txBox="1"/>
          <p:nvPr/>
        </p:nvSpPr>
        <p:spPr>
          <a:xfrm>
            <a:off x="3652322" y="3953589"/>
            <a:ext cx="530969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ที่โรงพักสัตว์จะต้อง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มีพื้นที่</a:t>
            </a:r>
            <a:b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สำหรับ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แยกสัตว์ที่สงสัยว่าป่วย เป็นโรค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322A1-FC39-4FBF-8F50-EFD8C9F79816}"/>
              </a:ext>
            </a:extLst>
          </p:cNvPr>
          <p:cNvSpPr txBox="1"/>
          <p:nvPr/>
        </p:nvSpPr>
        <p:spPr>
          <a:xfrm>
            <a:off x="3701011" y="5007557"/>
            <a:ext cx="5078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มีการระบายอากาศที่ดี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D89C5B-899C-45B6-8672-42CD6EE95DB2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ACFF83-03FE-4447-B0A2-2A732369F6E0}"/>
              </a:ext>
            </a:extLst>
          </p:cNvPr>
          <p:cNvSpPr txBox="1"/>
          <p:nvPr/>
        </p:nvSpPr>
        <p:spPr>
          <a:xfrm>
            <a:off x="3707904" y="5725516"/>
            <a:ext cx="52541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มีการรวบรวม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น้ำเสีย</a:t>
            </a:r>
            <a:b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ของเสียจากโรงพักสัตว์ </a:t>
            </a: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F6FA74D3-3078-417D-81EC-7E18253664BA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D0BADB-4FE5-4B52-82F4-C2544B7B818C}"/>
              </a:ext>
            </a:extLst>
          </p:cNvPr>
          <p:cNvGrpSpPr/>
          <p:nvPr/>
        </p:nvGrpSpPr>
        <p:grpSpPr>
          <a:xfrm>
            <a:off x="1130375" y="3855940"/>
            <a:ext cx="812871" cy="812871"/>
            <a:chOff x="3051554" y="2108634"/>
            <a:chExt cx="812871" cy="81287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A8AC672-A0F5-4927-88C1-05714DCA3DC3}"/>
                </a:ext>
              </a:extLst>
            </p:cNvPr>
            <p:cNvSpPr/>
            <p:nvPr/>
          </p:nvSpPr>
          <p:spPr>
            <a:xfrm>
              <a:off x="3051554" y="2108634"/>
              <a:ext cx="812871" cy="812871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7" name="Graphic 56" descr="Factory outline">
              <a:extLst>
                <a:ext uri="{FF2B5EF4-FFF2-40B4-BE49-F238E27FC236}">
                  <a16:creationId xmlns:a16="http://schemas.microsoft.com/office/drawing/2014/main" id="{C7927705-F680-4AD5-A7CA-B1F52B6ED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77310" y="2116522"/>
              <a:ext cx="738000" cy="73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2" name="Slide Number Placeholder 17">
            <a:extLst>
              <a:ext uri="{FF2B5EF4-FFF2-40B4-BE49-F238E27FC236}">
                <a16:creationId xmlns:a16="http://schemas.microsoft.com/office/drawing/2014/main" id="{47F6AECD-7E9D-43CA-8105-92CF3188CE9D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15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01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815B53C2-D2F3-4782-A1B6-F647569E1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/>
          <a:stretch/>
        </p:blipFill>
        <p:spPr>
          <a:xfrm>
            <a:off x="-2" y="2868022"/>
            <a:ext cx="9144001" cy="398401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5091C14-1603-4F7F-9D8C-57DD1F1D7F03}"/>
              </a:ext>
            </a:extLst>
          </p:cNvPr>
          <p:cNvSpPr/>
          <p:nvPr/>
        </p:nvSpPr>
        <p:spPr>
          <a:xfrm>
            <a:off x="3253284" y="4359881"/>
            <a:ext cx="5534025" cy="842052"/>
          </a:xfrm>
          <a:prstGeom prst="roundRect">
            <a:avLst/>
          </a:prstGeom>
          <a:solidFill>
            <a:srgbClr val="81CCB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9CDDF9C-ABD9-4C24-98FE-6EBDDE15152D}"/>
              </a:ext>
            </a:extLst>
          </p:cNvPr>
          <p:cNvSpPr/>
          <p:nvPr/>
        </p:nvSpPr>
        <p:spPr>
          <a:xfrm>
            <a:off x="3253284" y="2067044"/>
            <a:ext cx="5534025" cy="842052"/>
          </a:xfrm>
          <a:prstGeom prst="roundRect">
            <a:avLst/>
          </a:prstGeom>
          <a:solidFill>
            <a:srgbClr val="81CCB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28F6F3-357A-4468-A14C-58C77DC2B0C0}"/>
              </a:ext>
            </a:extLst>
          </p:cNvPr>
          <p:cNvSpPr txBox="1"/>
          <p:nvPr/>
        </p:nvSpPr>
        <p:spPr>
          <a:xfrm>
            <a:off x="3433773" y="5526152"/>
            <a:ext cx="41252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9.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บริเวณโรงพักสัตว์ต้องมีทางเดิน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เชื่อมต่อไปยังบริเวณทำสลบสัตว์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508FD1-B330-4559-B498-1E2A95FF3200}"/>
              </a:ext>
            </a:extLst>
          </p:cNvPr>
          <p:cNvSpPr txBox="1"/>
          <p:nvPr/>
        </p:nvSpPr>
        <p:spPr>
          <a:xfrm>
            <a:off x="3513228" y="2203273"/>
            <a:ext cx="5129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6.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มีน้ำ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สะอาด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ให้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สัตว์ได้กินอย่างเพียงพอ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97045A-34E5-4A9C-92DC-3AAFB32E6D0B}"/>
              </a:ext>
            </a:extLst>
          </p:cNvPr>
          <p:cNvSpPr txBox="1"/>
          <p:nvPr/>
        </p:nvSpPr>
        <p:spPr>
          <a:xfrm>
            <a:off x="3489592" y="3441168"/>
            <a:ext cx="546327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7.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โครงสร้างของโรงพัก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ทำด้วยวัสดุที่แข็งแรง ทนทาน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FC7434-C33F-4454-A4DE-07E0037247CD}"/>
              </a:ext>
            </a:extLst>
          </p:cNvPr>
          <p:cNvSpPr txBox="1"/>
          <p:nvPr/>
        </p:nvSpPr>
        <p:spPr>
          <a:xfrm>
            <a:off x="3455689" y="4580852"/>
            <a:ext cx="5129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8</a:t>
            </a:r>
            <a:r>
              <a:rPr lang="th-TH" sz="2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ต้องมีพื้นที่และแสงสว่างเพียงพอ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2505B-B82F-4769-B126-046B1C591CDB}"/>
              </a:ext>
            </a:extLst>
          </p:cNvPr>
          <p:cNvSpPr txBox="1"/>
          <p:nvPr/>
        </p:nvSpPr>
        <p:spPr>
          <a:xfrm>
            <a:off x="401638" y="526908"/>
            <a:ext cx="343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โรงพักสัตว์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E1534EA-96B2-4495-8F96-4D4297961AB7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685E7DE-4494-4DAF-B29C-9A1B3FABB99B}"/>
              </a:ext>
            </a:extLst>
          </p:cNvPr>
          <p:cNvSpPr/>
          <p:nvPr/>
        </p:nvSpPr>
        <p:spPr>
          <a:xfrm>
            <a:off x="586046" y="2020750"/>
            <a:ext cx="2248943" cy="422726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1D189B1-E967-4E52-9851-74A0F276C3A0}"/>
              </a:ext>
            </a:extLst>
          </p:cNvPr>
          <p:cNvGrpSpPr/>
          <p:nvPr/>
        </p:nvGrpSpPr>
        <p:grpSpPr>
          <a:xfrm>
            <a:off x="-12738" y="1720628"/>
            <a:ext cx="3099098" cy="5038651"/>
            <a:chOff x="6330306" y="1776957"/>
            <a:chExt cx="2727181" cy="4433972"/>
          </a:xfrm>
        </p:grpSpPr>
        <p:pic>
          <p:nvPicPr>
            <p:cNvPr id="62" name="Picture 4" descr="2">
              <a:extLst>
                <a:ext uri="{FF2B5EF4-FFF2-40B4-BE49-F238E27FC236}">
                  <a16:creationId xmlns:a16="http://schemas.microsoft.com/office/drawing/2014/main" id="{A36B2729-1565-4337-87B5-73093433B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306" y="1776957"/>
              <a:ext cx="2727181" cy="2170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4" descr="Picture3">
              <a:extLst>
                <a:ext uri="{FF2B5EF4-FFF2-40B4-BE49-F238E27FC236}">
                  <a16:creationId xmlns:a16="http://schemas.microsoft.com/office/drawing/2014/main" id="{CD1B25B1-A5C9-401B-BD61-58B62BC7EA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0306" y="4040646"/>
              <a:ext cx="2727181" cy="21702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2" name="Right Triangle 71">
            <a:extLst>
              <a:ext uri="{FF2B5EF4-FFF2-40B4-BE49-F238E27FC236}">
                <a16:creationId xmlns:a16="http://schemas.microsoft.com/office/drawing/2014/main" id="{66340505-BDF9-4571-8C0B-989E163C97F6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F8350A9-F270-4309-8FC9-73D2EB39BD97}"/>
              </a:ext>
            </a:extLst>
          </p:cNvPr>
          <p:cNvGrpSpPr/>
          <p:nvPr/>
        </p:nvGrpSpPr>
        <p:grpSpPr>
          <a:xfrm>
            <a:off x="1130375" y="3855940"/>
            <a:ext cx="812871" cy="812871"/>
            <a:chOff x="3051554" y="2108634"/>
            <a:chExt cx="812871" cy="812871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8C6542-E9A7-41AC-BE52-C88BAC477314}"/>
                </a:ext>
              </a:extLst>
            </p:cNvPr>
            <p:cNvSpPr/>
            <p:nvPr/>
          </p:nvSpPr>
          <p:spPr>
            <a:xfrm>
              <a:off x="3051554" y="2108634"/>
              <a:ext cx="812871" cy="812871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5" name="Graphic 74" descr="Factory outline">
              <a:extLst>
                <a:ext uri="{FF2B5EF4-FFF2-40B4-BE49-F238E27FC236}">
                  <a16:creationId xmlns:a16="http://schemas.microsoft.com/office/drawing/2014/main" id="{6B80A0A7-0976-4251-B57E-7AABAF1E0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77310" y="2116522"/>
              <a:ext cx="738000" cy="73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8" name="Slide Number Placeholder 17">
            <a:extLst>
              <a:ext uri="{FF2B5EF4-FFF2-40B4-BE49-F238E27FC236}">
                <a16:creationId xmlns:a16="http://schemas.microsoft.com/office/drawing/2014/main" id="{D47C28E6-215B-43CD-A08F-509CEA8EE379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16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65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C09DB-504A-4876-A4BA-DA9CBFD3C8FE}"/>
              </a:ext>
            </a:extLst>
          </p:cNvPr>
          <p:cNvSpPr/>
          <p:nvPr/>
        </p:nvSpPr>
        <p:spPr>
          <a:xfrm>
            <a:off x="366699" y="3560194"/>
            <a:ext cx="4400433" cy="1239876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4B40484-F3F8-4AF2-8F6A-3341623A49C2}"/>
              </a:ext>
            </a:extLst>
          </p:cNvPr>
          <p:cNvSpPr/>
          <p:nvPr/>
        </p:nvSpPr>
        <p:spPr>
          <a:xfrm>
            <a:off x="302391" y="1670549"/>
            <a:ext cx="4400433" cy="694411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AF5CA7-3215-43A1-B817-3BDA66FE6540}"/>
              </a:ext>
            </a:extLst>
          </p:cNvPr>
          <p:cNvSpPr/>
          <p:nvPr/>
        </p:nvSpPr>
        <p:spPr>
          <a:xfrm>
            <a:off x="887828" y="5387174"/>
            <a:ext cx="3938154" cy="1500800"/>
          </a:xfrm>
          <a:custGeom>
            <a:avLst/>
            <a:gdLst>
              <a:gd name="connsiteX0" fmla="*/ 2625436 w 5250872"/>
              <a:gd name="connsiteY0" fmla="*/ 0 h 2001067"/>
              <a:gd name="connsiteX1" fmla="*/ 5228827 w 5250872"/>
              <a:gd name="connsiteY1" fmla="*/ 1915332 h 2001067"/>
              <a:gd name="connsiteX2" fmla="*/ 5250872 w 5250872"/>
              <a:gd name="connsiteY2" fmla="*/ 2001067 h 2001067"/>
              <a:gd name="connsiteX3" fmla="*/ 0 w 5250872"/>
              <a:gd name="connsiteY3" fmla="*/ 2001067 h 2001067"/>
              <a:gd name="connsiteX4" fmla="*/ 22045 w 5250872"/>
              <a:gd name="connsiteY4" fmla="*/ 1915332 h 2001067"/>
              <a:gd name="connsiteX5" fmla="*/ 2625436 w 5250872"/>
              <a:gd name="connsiteY5" fmla="*/ 0 h 200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0872" h="2001067">
                <a:moveTo>
                  <a:pt x="2625436" y="0"/>
                </a:moveTo>
                <a:cubicBezTo>
                  <a:pt x="3848653" y="0"/>
                  <a:pt x="4883691" y="805686"/>
                  <a:pt x="5228827" y="1915332"/>
                </a:cubicBezTo>
                <a:lnTo>
                  <a:pt x="5250872" y="2001067"/>
                </a:lnTo>
                <a:lnTo>
                  <a:pt x="0" y="2001067"/>
                </a:lnTo>
                <a:lnTo>
                  <a:pt x="22045" y="1915332"/>
                </a:lnTo>
                <a:cubicBezTo>
                  <a:pt x="367181" y="805686"/>
                  <a:pt x="1402220" y="0"/>
                  <a:pt x="2625436" y="0"/>
                </a:cubicBezTo>
                <a:close/>
              </a:path>
            </a:pathLst>
          </a:custGeom>
          <a:solidFill>
            <a:srgbClr val="29A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BA2F0-DACE-4FC4-ADDB-1BC9BA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08"/>
          <a:stretch/>
        </p:blipFill>
        <p:spPr>
          <a:xfrm>
            <a:off x="1062928" y="5064255"/>
            <a:ext cx="2144486" cy="18226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0C864C-C165-4B05-89A8-F488DB8A7633}"/>
              </a:ext>
            </a:extLst>
          </p:cNvPr>
          <p:cNvSpPr/>
          <p:nvPr/>
        </p:nvSpPr>
        <p:spPr>
          <a:xfrm>
            <a:off x="6999514" y="1556792"/>
            <a:ext cx="2144486" cy="518457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EFA4DB5D-C73E-4136-9AFF-E6D9D7BF7B6B}"/>
              </a:ext>
            </a:extLst>
          </p:cNvPr>
          <p:cNvSpPr/>
          <p:nvPr/>
        </p:nvSpPr>
        <p:spPr>
          <a:xfrm>
            <a:off x="-16130" y="6112443"/>
            <a:ext cx="775531" cy="775531"/>
          </a:xfrm>
          <a:prstGeom prst="rtTriangle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2AE0F9-A7D4-40B6-AED2-6D51B4DE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161"/>
          <a:stretch/>
        </p:blipFill>
        <p:spPr>
          <a:xfrm>
            <a:off x="2558338" y="4985218"/>
            <a:ext cx="2144486" cy="19027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BC7E18C-A506-4E18-972E-3F72A12AAB19}"/>
              </a:ext>
            </a:extLst>
          </p:cNvPr>
          <p:cNvGrpSpPr/>
          <p:nvPr/>
        </p:nvGrpSpPr>
        <p:grpSpPr>
          <a:xfrm>
            <a:off x="5641223" y="1844431"/>
            <a:ext cx="3442148" cy="4583059"/>
            <a:chOff x="7153644" y="589699"/>
            <a:chExt cx="4926371" cy="6559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7" descr="DSC06604">
              <a:extLst>
                <a:ext uri="{FF2B5EF4-FFF2-40B4-BE49-F238E27FC236}">
                  <a16:creationId xmlns:a16="http://schemas.microsoft.com/office/drawing/2014/main" id="{32F946C6-B14F-41A2-BB73-28EA4E9EF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53644" y="5204420"/>
              <a:ext cx="4926371" cy="1944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 descr="http://northernnewsthailand.com/wp-content/uploads/2017/05/FB_IMG_1495285027214.jpg">
              <a:extLst>
                <a:ext uri="{FF2B5EF4-FFF2-40B4-BE49-F238E27FC236}">
                  <a16:creationId xmlns:a16="http://schemas.microsoft.com/office/drawing/2014/main" id="{F9C07859-6CF8-4B3D-AC80-D903F4C41F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53644" y="2768390"/>
              <a:ext cx="4864030" cy="2270995"/>
            </a:xfrm>
            <a:prstGeom prst="rect">
              <a:avLst/>
            </a:prstGeom>
            <a:noFill/>
          </p:spPr>
        </p:pic>
        <p:pic>
          <p:nvPicPr>
            <p:cNvPr id="18" name="Picture 5" descr="Transportation">
              <a:extLst>
                <a:ext uri="{FF2B5EF4-FFF2-40B4-BE49-F238E27FC236}">
                  <a16:creationId xmlns:a16="http://schemas.microsoft.com/office/drawing/2014/main" id="{720D96CA-6820-4B7C-80E9-8EDEC32BA0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53644" y="589699"/>
              <a:ext cx="4864030" cy="20011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E7B547-3830-44E9-A9A9-CADDBC62A96B}"/>
              </a:ext>
            </a:extLst>
          </p:cNvPr>
          <p:cNvSpPr txBox="1"/>
          <p:nvPr/>
        </p:nvSpPr>
        <p:spPr>
          <a:xfrm>
            <a:off x="638547" y="1787450"/>
            <a:ext cx="4436715" cy="301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100" b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1. </a:t>
            </a:r>
            <a:r>
              <a:rPr lang="th-TH" sz="2100" b="1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ต้องมีรั้วหรือมาตรการ</a:t>
            </a:r>
            <a:r>
              <a:rPr lang="th-TH" sz="2100" b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อื่นๆ </a:t>
            </a:r>
            <a:br>
              <a:rPr lang="th-TH" sz="2100" b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th-TH" sz="2100" b="1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100" b="1">
                <a:latin typeface="Prompt" panose="00000500000000000000" pitchFamily="2" charset="-34"/>
                <a:cs typeface="Prompt" panose="00000500000000000000" pitchFamily="2" charset="-34"/>
              </a:rPr>
              <a:t>2. </a:t>
            </a:r>
            <a:r>
              <a:rPr lang="th-TH" sz="2100" b="1" dirty="0">
                <a:latin typeface="Prompt" panose="00000500000000000000" pitchFamily="2" charset="-34"/>
                <a:cs typeface="Prompt" panose="00000500000000000000" pitchFamily="2" charset="-34"/>
              </a:rPr>
              <a:t>บริเวณรอบอาคารโรงฆ่าสัตว์</a:t>
            </a:r>
            <a:r>
              <a:rPr lang="th-TH" sz="21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ต้องการดูแลให้</a:t>
            </a:r>
            <a:r>
              <a:rPr lang="th-TH" sz="21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สะอาด </a:t>
            </a:r>
            <a:br>
              <a:rPr lang="th-TH" sz="21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th-TH" sz="210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100" b="1">
                <a:latin typeface="Prompt" panose="00000500000000000000" pitchFamily="2" charset="-34"/>
                <a:cs typeface="Prompt" panose="00000500000000000000" pitchFamily="2" charset="-34"/>
              </a:rPr>
              <a:t>3. </a:t>
            </a:r>
            <a:r>
              <a:rPr lang="th-TH" sz="2100" b="1" dirty="0">
                <a:latin typeface="Prompt" panose="00000500000000000000" pitchFamily="2" charset="-34"/>
                <a:cs typeface="Prompt" panose="00000500000000000000" pitchFamily="2" charset="-34"/>
              </a:rPr>
              <a:t>มีมาตรการป้องกันการปนเปื้อน</a:t>
            </a:r>
            <a:br>
              <a:rPr lang="th-TH" sz="21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1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เชื้อโรคหรือ</a:t>
            </a:r>
            <a:r>
              <a:rPr lang="th-TH" sz="21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สิ่งสกปรก</a:t>
            </a:r>
            <a:br>
              <a:rPr lang="th-TH" sz="21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1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จาก</a:t>
            </a:r>
            <a:r>
              <a:rPr lang="th-TH" sz="21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สัตว์มีชีวิตมายังเนื้อสัตว์</a:t>
            </a:r>
            <a:endParaRPr lang="en-US" sz="135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6D3290-F52D-4BC2-A910-3AC34D58A283}"/>
              </a:ext>
            </a:extLst>
          </p:cNvPr>
          <p:cNvSpPr txBox="1"/>
          <p:nvPr/>
        </p:nvSpPr>
        <p:spPr>
          <a:xfrm>
            <a:off x="401637" y="526908"/>
            <a:ext cx="607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บริเวณภายนอก </a:t>
            </a:r>
            <a:r>
              <a:rPr lang="th-TH" sz="3600" b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โรงฆ่าสัตว์</a:t>
            </a:r>
            <a:endParaRPr lang="th-TH" sz="4000" b="0" dirty="0">
              <a:solidFill>
                <a:schemeClr val="tx1">
                  <a:lumMod val="95000"/>
                  <a:lumOff val="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835167-2CE7-4500-A02A-CFC0E59BDED8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Slide Number Placeholder 17">
            <a:extLst>
              <a:ext uri="{FF2B5EF4-FFF2-40B4-BE49-F238E27FC236}">
                <a16:creationId xmlns:a16="http://schemas.microsoft.com/office/drawing/2014/main" id="{E2503E3E-9DEC-4BF2-B0A0-06A7F87F9D6B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17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01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7BAA7C63-D7F8-48E9-AB0F-2B7061603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/>
          <a:stretch/>
        </p:blipFill>
        <p:spPr>
          <a:xfrm>
            <a:off x="-1427" y="3501585"/>
            <a:ext cx="7683448" cy="3347657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5F8C3A2-8C96-44B6-80BC-901AA7BDF21D}"/>
              </a:ext>
            </a:extLst>
          </p:cNvPr>
          <p:cNvSpPr/>
          <p:nvPr/>
        </p:nvSpPr>
        <p:spPr>
          <a:xfrm>
            <a:off x="3838063" y="4079501"/>
            <a:ext cx="2679884" cy="26798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154D4-D1BD-432D-83EF-574DD96A3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5012"/>
          <a:stretch/>
        </p:blipFill>
        <p:spPr>
          <a:xfrm>
            <a:off x="3273021" y="4440827"/>
            <a:ext cx="2919296" cy="2444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EEF511-0D75-4132-AB00-64CC42BE6303}"/>
              </a:ext>
            </a:extLst>
          </p:cNvPr>
          <p:cNvSpPr/>
          <p:nvPr/>
        </p:nvSpPr>
        <p:spPr>
          <a:xfrm>
            <a:off x="7200900" y="1417641"/>
            <a:ext cx="1943100" cy="5143500"/>
          </a:xfrm>
          <a:prstGeom prst="rect">
            <a:avLst/>
          </a:prstGeom>
          <a:gradFill>
            <a:gsLst>
              <a:gs pos="0">
                <a:srgbClr val="29A8C1"/>
              </a:gs>
              <a:gs pos="100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A2A17-ED06-4FB7-B09E-E831D2D3F8AF}"/>
              </a:ext>
            </a:extLst>
          </p:cNvPr>
          <p:cNvGrpSpPr/>
          <p:nvPr/>
        </p:nvGrpSpPr>
        <p:grpSpPr>
          <a:xfrm>
            <a:off x="6119186" y="1647811"/>
            <a:ext cx="2885290" cy="4784743"/>
            <a:chOff x="7686170" y="306893"/>
            <a:chExt cx="4319798" cy="71636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ตัวยึดเนื้อหา 3" descr="1350045912.jpg">
              <a:extLst>
                <a:ext uri="{FF2B5EF4-FFF2-40B4-BE49-F238E27FC236}">
                  <a16:creationId xmlns:a16="http://schemas.microsoft.com/office/drawing/2014/main" id="{7BC67E38-6BC9-4D67-86A7-BE3ABCABD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6170" y="5016742"/>
              <a:ext cx="4273945" cy="2453772"/>
            </a:xfrm>
            <a:prstGeom prst="rect">
              <a:avLst/>
            </a:prstGeom>
          </p:spPr>
        </p:pic>
        <p:pic>
          <p:nvPicPr>
            <p:cNvPr id="9" name="Picture 1028" descr="B03">
              <a:extLst>
                <a:ext uri="{FF2B5EF4-FFF2-40B4-BE49-F238E27FC236}">
                  <a16:creationId xmlns:a16="http://schemas.microsoft.com/office/drawing/2014/main" id="{EF3A7F01-BC64-44D5-BE33-CB4D046DF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6172" y="2455859"/>
              <a:ext cx="4273943" cy="238981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1F0A5D3-0125-4F2F-BD14-31488158370D}"/>
                </a:ext>
              </a:extLst>
            </p:cNvPr>
            <p:cNvGrpSpPr/>
            <p:nvPr/>
          </p:nvGrpSpPr>
          <p:grpSpPr>
            <a:xfrm>
              <a:off x="7694680" y="306893"/>
              <a:ext cx="4311288" cy="2026571"/>
              <a:chOff x="6712644" y="306893"/>
              <a:chExt cx="5293324" cy="248818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582E4A3-D209-422D-A20F-56E2EAA8A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2644" y="306893"/>
                <a:ext cx="5293324" cy="248818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344FA33D-F834-4C9C-AD2A-3A7CEAA8B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158606" y="439441"/>
                <a:ext cx="2079162" cy="2079162"/>
              </a:xfrm>
              <a:prstGeom prst="rect">
                <a:avLst/>
              </a:prstGeom>
            </p:spPr>
          </p:pic>
        </p:grpSp>
      </p:grp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1332F336-6B3D-4F5A-A472-B5728BBCD50E}"/>
              </a:ext>
            </a:extLst>
          </p:cNvPr>
          <p:cNvSpPr/>
          <p:nvPr/>
        </p:nvSpPr>
        <p:spPr>
          <a:xfrm>
            <a:off x="-16130" y="6124575"/>
            <a:ext cx="733425" cy="733425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BEB04E5-0A42-448D-B415-527634647D89}"/>
              </a:ext>
            </a:extLst>
          </p:cNvPr>
          <p:cNvSpPr/>
          <p:nvPr/>
        </p:nvSpPr>
        <p:spPr>
          <a:xfrm rot="10800000">
            <a:off x="8537794" y="1417641"/>
            <a:ext cx="606206" cy="60620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9AB4D8-9DD2-4E56-ACE6-103A9E0F5125}"/>
              </a:ext>
            </a:extLst>
          </p:cNvPr>
          <p:cNvGrpSpPr/>
          <p:nvPr/>
        </p:nvGrpSpPr>
        <p:grpSpPr>
          <a:xfrm>
            <a:off x="5379852" y="1797953"/>
            <a:ext cx="1104900" cy="1104900"/>
            <a:chOff x="5918430" y="717441"/>
            <a:chExt cx="1473200" cy="1473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0789694-A668-4041-9227-99BF874A1EC8}"/>
                </a:ext>
              </a:extLst>
            </p:cNvPr>
            <p:cNvSpPr/>
            <p:nvPr/>
          </p:nvSpPr>
          <p:spPr>
            <a:xfrm>
              <a:off x="5918430" y="717441"/>
              <a:ext cx="1473200" cy="1473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FAB4DB4-1A16-4030-B8B3-718F5F26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17674" y="930265"/>
              <a:ext cx="869156" cy="86915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6A098-5619-4A74-8F24-EBFCDD6F5050}"/>
              </a:ext>
            </a:extLst>
          </p:cNvPr>
          <p:cNvGrpSpPr/>
          <p:nvPr/>
        </p:nvGrpSpPr>
        <p:grpSpPr>
          <a:xfrm>
            <a:off x="373414" y="1839112"/>
            <a:ext cx="8053625" cy="4156622"/>
            <a:chOff x="149098" y="3107671"/>
            <a:chExt cx="5437091" cy="280618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5A004FF-F571-4D87-946E-A850490996F9}"/>
                </a:ext>
              </a:extLst>
            </p:cNvPr>
            <p:cNvSpPr/>
            <p:nvPr/>
          </p:nvSpPr>
          <p:spPr>
            <a:xfrm>
              <a:off x="149098" y="3878507"/>
              <a:ext cx="1162907" cy="116290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1ACCE6-71EE-4428-9BB8-72ADE7C12B61}"/>
                </a:ext>
              </a:extLst>
            </p:cNvPr>
            <p:cNvSpPr/>
            <p:nvPr/>
          </p:nvSpPr>
          <p:spPr>
            <a:xfrm>
              <a:off x="713017" y="4750945"/>
              <a:ext cx="1162907" cy="116290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81CCB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9A0D17-BC96-4C3C-BA78-4A148F8A4273}"/>
                </a:ext>
              </a:extLst>
            </p:cNvPr>
            <p:cNvSpPr txBox="1"/>
            <p:nvPr/>
          </p:nvSpPr>
          <p:spPr>
            <a:xfrm>
              <a:off x="279379" y="4291532"/>
              <a:ext cx="1072496" cy="361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ทนทาน</a:t>
              </a:r>
              <a:endParaRPr lang="th-TH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CBF26B-C902-48CF-8F44-C2E31ECD74F5}"/>
                </a:ext>
              </a:extLst>
            </p:cNvPr>
            <p:cNvSpPr txBox="1"/>
            <p:nvPr/>
          </p:nvSpPr>
          <p:spPr>
            <a:xfrm>
              <a:off x="1698566" y="4124967"/>
              <a:ext cx="2037519" cy="810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ทำความสะอาดได้ง่าย </a:t>
              </a:r>
              <a:endParaRPr lang="th-TH" sz="3600" b="1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FAD2A3-E8A9-4202-A8AF-EA01DE58DE3A}"/>
                </a:ext>
              </a:extLst>
            </p:cNvPr>
            <p:cNvSpPr/>
            <p:nvPr/>
          </p:nvSpPr>
          <p:spPr>
            <a:xfrm>
              <a:off x="815627" y="3107671"/>
              <a:ext cx="1162907" cy="1162907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81CCB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E1F94-B16B-4E43-9BFD-C1DE56B2EA1C}"/>
                </a:ext>
              </a:extLst>
            </p:cNvPr>
            <p:cNvSpPr txBox="1"/>
            <p:nvPr/>
          </p:nvSpPr>
          <p:spPr>
            <a:xfrm>
              <a:off x="914176" y="3535209"/>
              <a:ext cx="4672013" cy="361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แข็งแรง</a:t>
              </a:r>
              <a:endPara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5486F3-C136-4EE3-BDCF-66A544DFCA86}"/>
                </a:ext>
              </a:extLst>
            </p:cNvPr>
            <p:cNvSpPr txBox="1"/>
            <p:nvPr/>
          </p:nvSpPr>
          <p:spPr>
            <a:xfrm>
              <a:off x="952695" y="5029860"/>
              <a:ext cx="1282539" cy="650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ไม่ดูด</a:t>
              </a:r>
              <a:br>
                <a:rPr lang="th-TH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ซึม</a:t>
              </a: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น้ำ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0424AA9-F143-4FBE-8005-FBDA930E6432}"/>
              </a:ext>
            </a:extLst>
          </p:cNvPr>
          <p:cNvSpPr txBox="1"/>
          <p:nvPr/>
        </p:nvSpPr>
        <p:spPr>
          <a:xfrm>
            <a:off x="296273" y="454605"/>
            <a:ext cx="607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โครงสร้างภายในโรงฆ่าสัตว์</a:t>
            </a:r>
            <a:endParaRPr lang="th-TH" sz="4000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B39FB7-AE78-4B2A-AB34-A30CBC8BD675}"/>
              </a:ext>
            </a:extLst>
          </p:cNvPr>
          <p:cNvSpPr/>
          <p:nvPr/>
        </p:nvSpPr>
        <p:spPr>
          <a:xfrm>
            <a:off x="0" y="304492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Slide Number Placeholder 17">
            <a:extLst>
              <a:ext uri="{FF2B5EF4-FFF2-40B4-BE49-F238E27FC236}">
                <a16:creationId xmlns:a16="http://schemas.microsoft.com/office/drawing/2014/main" id="{852993DB-47EB-477D-B203-BEB2A755E192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18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57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98EAEAA-7CB3-4862-A3CE-64E493228B33}"/>
              </a:ext>
            </a:extLst>
          </p:cNvPr>
          <p:cNvSpPr/>
          <p:nvPr/>
        </p:nvSpPr>
        <p:spPr>
          <a:xfrm flipH="1">
            <a:off x="3819290" y="1714500"/>
            <a:ext cx="5324709" cy="5143500"/>
          </a:xfrm>
          <a:prstGeom prst="rt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6E6E18-85A2-4581-8D83-A63879BB953D}"/>
              </a:ext>
            </a:extLst>
          </p:cNvPr>
          <p:cNvSpPr/>
          <p:nvPr/>
        </p:nvSpPr>
        <p:spPr>
          <a:xfrm>
            <a:off x="304585" y="2567291"/>
            <a:ext cx="4411431" cy="861709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CFE8A6C-CABB-4469-8563-C55A6B7DE29D}"/>
              </a:ext>
            </a:extLst>
          </p:cNvPr>
          <p:cNvSpPr/>
          <p:nvPr/>
        </p:nvSpPr>
        <p:spPr>
          <a:xfrm>
            <a:off x="304585" y="4574354"/>
            <a:ext cx="4411431" cy="573271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F89613-1F0D-41B9-879E-990485D5E570}"/>
              </a:ext>
            </a:extLst>
          </p:cNvPr>
          <p:cNvGrpSpPr/>
          <p:nvPr/>
        </p:nvGrpSpPr>
        <p:grpSpPr>
          <a:xfrm>
            <a:off x="5178750" y="1522668"/>
            <a:ext cx="3821996" cy="5143499"/>
            <a:chOff x="2771829" y="-1844765"/>
            <a:chExt cx="6844357" cy="9210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9B798BDC-11C6-4813-B66B-C3B7E8294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29" y="1158948"/>
              <a:ext cx="3499678" cy="3066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รูปภาพ 4" descr="DSC04251.JPG">
              <a:extLst>
                <a:ext uri="{FF2B5EF4-FFF2-40B4-BE49-F238E27FC236}">
                  <a16:creationId xmlns:a16="http://schemas.microsoft.com/office/drawing/2014/main" id="{40AB33B7-447C-4C5D-AD02-5D62EE5BA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1830" y="4299385"/>
              <a:ext cx="6844356" cy="3066730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81E3B21E-EF73-4F7D-B402-8ECE7A21A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1829" y="-1844765"/>
              <a:ext cx="6844356" cy="2898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028" descr="B03">
              <a:extLst>
                <a:ext uri="{FF2B5EF4-FFF2-40B4-BE49-F238E27FC236}">
                  <a16:creationId xmlns:a16="http://schemas.microsoft.com/office/drawing/2014/main" id="{D9DF98DF-D983-4093-8E20-D5EEE844D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74644" y="1158948"/>
              <a:ext cx="3241541" cy="3066730"/>
            </a:xfrm>
            <a:prstGeom prst="rect">
              <a:avLst/>
            </a:prstGeom>
          </p:spPr>
        </p:pic>
      </p:grp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B400CCC1-ABC1-4281-96F2-CBAAC280B959}"/>
              </a:ext>
            </a:extLst>
          </p:cNvPr>
          <p:cNvSpPr/>
          <p:nvPr/>
        </p:nvSpPr>
        <p:spPr>
          <a:xfrm>
            <a:off x="0" y="6342610"/>
            <a:ext cx="517072" cy="517072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662B710-E1BE-4EB2-A43E-86FCAF648FE6}"/>
              </a:ext>
            </a:extLst>
          </p:cNvPr>
          <p:cNvSpPr/>
          <p:nvPr/>
        </p:nvSpPr>
        <p:spPr>
          <a:xfrm rot="10800000">
            <a:off x="8466166" y="1411397"/>
            <a:ext cx="606206" cy="60620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EA6FE5-80F7-4D53-9B2D-CCEA34BE7D4B}"/>
              </a:ext>
            </a:extLst>
          </p:cNvPr>
          <p:cNvGrpSpPr/>
          <p:nvPr/>
        </p:nvGrpSpPr>
        <p:grpSpPr>
          <a:xfrm>
            <a:off x="2245189" y="1541439"/>
            <a:ext cx="894371" cy="894371"/>
            <a:chOff x="9701434" y="2850186"/>
            <a:chExt cx="1192494" cy="11924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747F66C-D956-4904-BF19-C52FA19F32FE}"/>
                </a:ext>
              </a:extLst>
            </p:cNvPr>
            <p:cNvSpPr/>
            <p:nvPr/>
          </p:nvSpPr>
          <p:spPr>
            <a:xfrm>
              <a:off x="9701434" y="2850186"/>
              <a:ext cx="1192494" cy="119249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6635841-2FD0-4A86-AEB8-2B2F329B9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9892702" y="2987520"/>
              <a:ext cx="832645" cy="8326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1DC584-C34F-4209-9241-CDEEC3ADD7FF}"/>
              </a:ext>
            </a:extLst>
          </p:cNvPr>
          <p:cNvSpPr txBox="1"/>
          <p:nvPr/>
        </p:nvSpPr>
        <p:spPr>
          <a:xfrm>
            <a:off x="658963" y="2266334"/>
            <a:ext cx="5214974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b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1. </a:t>
            </a:r>
            <a:r>
              <a:rPr lang="th-TH" sz="24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ต้องมีการ</a:t>
            </a:r>
            <a: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แบ่งพื้นที่</a:t>
            </a:r>
            <a:b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ออกเป็น 2 ส่วน</a:t>
            </a:r>
            <a:b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th-TH" sz="240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600"/>
              </a:spcAft>
            </a:pPr>
            <a:r>
              <a:rPr lang="th-TH" sz="24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2. มีระบบการระบายอากาศที่ดี</a:t>
            </a:r>
            <a:br>
              <a:rPr lang="th-TH" sz="2400" b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en-US" sz="1400" b="1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h-TH" sz="24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3. </a:t>
            </a:r>
            <a:r>
              <a:rPr lang="th-TH" sz="24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มีอ่างล้างมือประจำพื้นที่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24864F-26C4-460E-B440-6651276625BD}"/>
              </a:ext>
            </a:extLst>
          </p:cNvPr>
          <p:cNvGrpSpPr/>
          <p:nvPr/>
        </p:nvGrpSpPr>
        <p:grpSpPr>
          <a:xfrm>
            <a:off x="-33334" y="5469754"/>
            <a:ext cx="2917886" cy="1388246"/>
            <a:chOff x="1823503" y="4290291"/>
            <a:chExt cx="5396940" cy="256770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95F396-EBD2-4BA1-AD9E-14315E68B33E}"/>
                </a:ext>
              </a:extLst>
            </p:cNvPr>
            <p:cNvSpPr/>
            <p:nvPr/>
          </p:nvSpPr>
          <p:spPr>
            <a:xfrm>
              <a:off x="2167468" y="5046569"/>
              <a:ext cx="4753260" cy="1811431"/>
            </a:xfrm>
            <a:custGeom>
              <a:avLst/>
              <a:gdLst>
                <a:gd name="connsiteX0" fmla="*/ 2625436 w 5250872"/>
                <a:gd name="connsiteY0" fmla="*/ 0 h 2001067"/>
                <a:gd name="connsiteX1" fmla="*/ 5228827 w 5250872"/>
                <a:gd name="connsiteY1" fmla="*/ 1915332 h 2001067"/>
                <a:gd name="connsiteX2" fmla="*/ 5250872 w 5250872"/>
                <a:gd name="connsiteY2" fmla="*/ 2001067 h 2001067"/>
                <a:gd name="connsiteX3" fmla="*/ 0 w 5250872"/>
                <a:gd name="connsiteY3" fmla="*/ 2001067 h 2001067"/>
                <a:gd name="connsiteX4" fmla="*/ 22045 w 5250872"/>
                <a:gd name="connsiteY4" fmla="*/ 1915332 h 2001067"/>
                <a:gd name="connsiteX5" fmla="*/ 2625436 w 5250872"/>
                <a:gd name="connsiteY5" fmla="*/ 0 h 20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0872" h="2001067">
                  <a:moveTo>
                    <a:pt x="2625436" y="0"/>
                  </a:moveTo>
                  <a:cubicBezTo>
                    <a:pt x="3848653" y="0"/>
                    <a:pt x="4883691" y="805686"/>
                    <a:pt x="5228827" y="1915332"/>
                  </a:cubicBezTo>
                  <a:lnTo>
                    <a:pt x="5250872" y="2001067"/>
                  </a:lnTo>
                  <a:lnTo>
                    <a:pt x="0" y="2001067"/>
                  </a:lnTo>
                  <a:lnTo>
                    <a:pt x="22045" y="1915332"/>
                  </a:lnTo>
                  <a:cubicBezTo>
                    <a:pt x="367181" y="805686"/>
                    <a:pt x="1402220" y="0"/>
                    <a:pt x="2625436" y="0"/>
                  </a:cubicBezTo>
                  <a:close/>
                </a:path>
              </a:pathLst>
            </a:custGeom>
            <a:solidFill>
              <a:srgbClr val="456F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th-TH" sz="210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7B5B5D-026C-412C-8704-40B7592AF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23503" y="4290291"/>
              <a:ext cx="3309536" cy="2426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1DC275-8CF7-4DFD-B701-245732074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97"/>
            <a:stretch/>
          </p:blipFill>
          <p:spPr>
            <a:xfrm flipH="1">
              <a:off x="4354598" y="5057451"/>
              <a:ext cx="2865845" cy="1544771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1630354-3279-4CE3-B6CD-DA2161EB9410}"/>
              </a:ext>
            </a:extLst>
          </p:cNvPr>
          <p:cNvSpPr txBox="1"/>
          <p:nvPr/>
        </p:nvSpPr>
        <p:spPr>
          <a:xfrm>
            <a:off x="296273" y="454605"/>
            <a:ext cx="607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บริเวณภายในโรงฆ่าสัตว์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8A3166-C9F3-4D9A-85D5-D14B651BCAD0}"/>
              </a:ext>
            </a:extLst>
          </p:cNvPr>
          <p:cNvSpPr/>
          <p:nvPr/>
        </p:nvSpPr>
        <p:spPr>
          <a:xfrm>
            <a:off x="0" y="304492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Slide Number Placeholder 17">
            <a:extLst>
              <a:ext uri="{FF2B5EF4-FFF2-40B4-BE49-F238E27FC236}">
                <a16:creationId xmlns:a16="http://schemas.microsoft.com/office/drawing/2014/main" id="{B1B034DB-EB28-4AD4-92C6-D7930594403A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19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05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F45A687C-DA60-48F8-A540-F4518B254AD3}"/>
              </a:ext>
            </a:extLst>
          </p:cNvPr>
          <p:cNvSpPr/>
          <p:nvPr/>
        </p:nvSpPr>
        <p:spPr>
          <a:xfrm>
            <a:off x="3904158" y="5005534"/>
            <a:ext cx="6120680" cy="1157586"/>
          </a:xfrm>
          <a:prstGeom prst="parallelogram">
            <a:avLst/>
          </a:prstGeom>
          <a:solidFill>
            <a:srgbClr val="81CC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D364CC8-B0DF-4483-AB31-1E0B76F35805}"/>
              </a:ext>
            </a:extLst>
          </p:cNvPr>
          <p:cNvSpPr/>
          <p:nvPr/>
        </p:nvSpPr>
        <p:spPr>
          <a:xfrm>
            <a:off x="3923928" y="3087538"/>
            <a:ext cx="6120680" cy="936104"/>
          </a:xfrm>
          <a:prstGeom prst="parallelogram">
            <a:avLst/>
          </a:prstGeom>
          <a:solidFill>
            <a:srgbClr val="81CC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ตัวยึดเนื้อหา 2">
            <a:extLst>
              <a:ext uri="{FF2B5EF4-FFF2-40B4-BE49-F238E27FC236}">
                <a16:creationId xmlns:a16="http://schemas.microsoft.com/office/drawing/2014/main" id="{25B03933-9DEE-435F-9A0F-E3054CBC1D8E}"/>
              </a:ext>
            </a:extLst>
          </p:cNvPr>
          <p:cNvSpPr txBox="1">
            <a:spLocks/>
          </p:cNvSpPr>
          <p:nvPr/>
        </p:nvSpPr>
        <p:spPr>
          <a:xfrm>
            <a:off x="4395973" y="2306439"/>
            <a:ext cx="7978080" cy="4149080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20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ประกาศในราชกิจจา</a:t>
            </a:r>
            <a:r>
              <a:rPr lang="th-TH" sz="20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นุเบกษา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26 กันยายน 2559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th-TH" sz="20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มีผลใช้บังคับ</a:t>
            </a: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ตั้งแต่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25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พฤศจิกายน 2559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เป็น</a:t>
            </a: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ต้นไป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th-TH" sz="20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</a:t>
            </a:r>
            <a:r>
              <a:rPr lang="th-TH" sz="20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ใบอนุญาต </a:t>
            </a:r>
            <a:br>
              <a:rPr lang="th-TH" sz="20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มี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อายุ 5 </a:t>
            </a: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ปี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th-TH" sz="20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ใบอนุญาตที่</a:t>
            </a:r>
            <a:r>
              <a:rPr lang="th-TH" sz="20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ออกก่อน</a:t>
            </a:r>
            <a:br>
              <a:rPr lang="th-TH" sz="20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วันที่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25 </a:t>
            </a: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พฤศจิกายน 2559</a:t>
            </a:r>
            <a:r>
              <a:rPr lang="en-US" sz="180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  <a:t>จะ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หมดอายุในวันที่ 24 พฤศจิกายน 2564</a:t>
            </a: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512B0650-0733-43FD-900A-3348F057A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0194"/>
            <a:ext cx="8144890" cy="1939454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พระราชบัญญัติควบคุมการฆ่าสัตว์</a:t>
            </a:r>
          </a:p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เพื่อการจำหน่ายเนื้อสัตว์ </a:t>
            </a:r>
            <a:r>
              <a:rPr lang="th-TH" sz="32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2559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5D26D-7AAB-4AD3-BA54-7BB034D6734B}"/>
              </a:ext>
            </a:extLst>
          </p:cNvPr>
          <p:cNvSpPr/>
          <p:nvPr/>
        </p:nvSpPr>
        <p:spPr>
          <a:xfrm>
            <a:off x="0" y="59425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270741-CA22-4ED2-A5FA-62ADA60D7CC5}"/>
              </a:ext>
            </a:extLst>
          </p:cNvPr>
          <p:cNvSpPr/>
          <p:nvPr/>
        </p:nvSpPr>
        <p:spPr>
          <a:xfrm>
            <a:off x="3577741" y="4188171"/>
            <a:ext cx="652834" cy="65283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38D600-6D65-4A9B-A05E-8DE9DFDC4D23}"/>
              </a:ext>
            </a:extLst>
          </p:cNvPr>
          <p:cNvSpPr/>
          <p:nvPr/>
        </p:nvSpPr>
        <p:spPr>
          <a:xfrm>
            <a:off x="3577741" y="3208921"/>
            <a:ext cx="652834" cy="65283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2E3AFA-DE22-4AA0-99B7-C676153BD860}"/>
              </a:ext>
            </a:extLst>
          </p:cNvPr>
          <p:cNvSpPr/>
          <p:nvPr/>
        </p:nvSpPr>
        <p:spPr>
          <a:xfrm>
            <a:off x="3577741" y="5263529"/>
            <a:ext cx="652834" cy="65283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F2DC0-ED1B-4580-945F-CCAB710566F2}"/>
              </a:ext>
            </a:extLst>
          </p:cNvPr>
          <p:cNvSpPr/>
          <p:nvPr/>
        </p:nvSpPr>
        <p:spPr>
          <a:xfrm>
            <a:off x="9144000" y="2306440"/>
            <a:ext cx="1764704" cy="41490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8" name="Picture 37" descr="Butcher cutting pork  at the meat manufacturing. Premium Photo">
            <a:extLst>
              <a:ext uri="{FF2B5EF4-FFF2-40B4-BE49-F238E27FC236}">
                <a16:creationId xmlns:a16="http://schemas.microsoft.com/office/drawing/2014/main" id="{8E28E1EB-1EA2-441A-9E6E-7203C8FDE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13631"/>
            <a:ext cx="3164397" cy="4149080"/>
          </a:xfrm>
          <a:custGeom>
            <a:avLst/>
            <a:gdLst>
              <a:gd name="connsiteX0" fmla="*/ 0 w 3164397"/>
              <a:gd name="connsiteY0" fmla="*/ 0 h 4149080"/>
              <a:gd name="connsiteX1" fmla="*/ 2940957 w 3164397"/>
              <a:gd name="connsiteY1" fmla="*/ 0 h 4149080"/>
              <a:gd name="connsiteX2" fmla="*/ 3164397 w 3164397"/>
              <a:gd name="connsiteY2" fmla="*/ 223440 h 4149080"/>
              <a:gd name="connsiteX3" fmla="*/ 3164397 w 3164397"/>
              <a:gd name="connsiteY3" fmla="*/ 3925640 h 4149080"/>
              <a:gd name="connsiteX4" fmla="*/ 2940957 w 3164397"/>
              <a:gd name="connsiteY4" fmla="*/ 4149080 h 4149080"/>
              <a:gd name="connsiteX5" fmla="*/ 0 w 3164397"/>
              <a:gd name="connsiteY5" fmla="*/ 4149080 h 414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4397" h="4149080">
                <a:moveTo>
                  <a:pt x="0" y="0"/>
                </a:moveTo>
                <a:lnTo>
                  <a:pt x="2940957" y="0"/>
                </a:lnTo>
                <a:cubicBezTo>
                  <a:pt x="3064360" y="0"/>
                  <a:pt x="3164397" y="100037"/>
                  <a:pt x="3164397" y="223440"/>
                </a:cubicBezTo>
                <a:lnTo>
                  <a:pt x="3164397" y="3925640"/>
                </a:lnTo>
                <a:cubicBezTo>
                  <a:pt x="3164397" y="4049043"/>
                  <a:pt x="3064360" y="4149080"/>
                  <a:pt x="2940957" y="4149080"/>
                </a:cubicBezTo>
                <a:lnTo>
                  <a:pt x="0" y="414908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3D40593-8837-41C4-9994-B86F2E197DEA}"/>
              </a:ext>
            </a:extLst>
          </p:cNvPr>
          <p:cNvSpPr/>
          <p:nvPr/>
        </p:nvSpPr>
        <p:spPr>
          <a:xfrm>
            <a:off x="0" y="5862819"/>
            <a:ext cx="611560" cy="592700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Graphic 22" descr="Lightbulb and pencil outline">
            <a:extLst>
              <a:ext uri="{FF2B5EF4-FFF2-40B4-BE49-F238E27FC236}">
                <a16:creationId xmlns:a16="http://schemas.microsoft.com/office/drawing/2014/main" id="{0326538E-A7E4-459E-ADE1-6DFCE7C841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9257" y="3317991"/>
            <a:ext cx="467076" cy="4670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EA3A7A-C0BA-4E21-89C3-BAA45025449D}"/>
              </a:ext>
            </a:extLst>
          </p:cNvPr>
          <p:cNvGrpSpPr/>
          <p:nvPr/>
        </p:nvGrpSpPr>
        <p:grpSpPr>
          <a:xfrm>
            <a:off x="3577741" y="2229671"/>
            <a:ext cx="652834" cy="652834"/>
            <a:chOff x="3577741" y="2229671"/>
            <a:chExt cx="652834" cy="65283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D33DDF-04E2-40D1-B4B1-FAA4D6036842}"/>
                </a:ext>
              </a:extLst>
            </p:cNvPr>
            <p:cNvSpPr/>
            <p:nvPr/>
          </p:nvSpPr>
          <p:spPr>
            <a:xfrm>
              <a:off x="3577741" y="2229671"/>
              <a:ext cx="652834" cy="6528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2" name="Graphic 31" descr="Document outline">
              <a:extLst>
                <a:ext uri="{FF2B5EF4-FFF2-40B4-BE49-F238E27FC236}">
                  <a16:creationId xmlns:a16="http://schemas.microsoft.com/office/drawing/2014/main" id="{8CE6D865-34C0-4E79-AC74-FC5A174D6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50941" y="2275305"/>
              <a:ext cx="530137" cy="530137"/>
            </a:xfrm>
            <a:prstGeom prst="rect">
              <a:avLst/>
            </a:prstGeom>
          </p:spPr>
        </p:pic>
      </p:grpSp>
      <p:pic>
        <p:nvPicPr>
          <p:cNvPr id="34" name="Graphic 33" descr="Paper outline">
            <a:extLst>
              <a:ext uri="{FF2B5EF4-FFF2-40B4-BE49-F238E27FC236}">
                <a16:creationId xmlns:a16="http://schemas.microsoft.com/office/drawing/2014/main" id="{32824F40-C539-465A-A42F-62597CEE27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2569" y="4274430"/>
            <a:ext cx="467076" cy="467076"/>
          </a:xfrm>
          <a:prstGeom prst="rect">
            <a:avLst/>
          </a:prstGeom>
        </p:spPr>
      </p:pic>
      <p:pic>
        <p:nvPicPr>
          <p:cNvPr id="29" name="Graphic 28" descr="Document outline">
            <a:extLst>
              <a:ext uri="{FF2B5EF4-FFF2-40B4-BE49-F238E27FC236}">
                <a16:creationId xmlns:a16="http://schemas.microsoft.com/office/drawing/2014/main" id="{ADD18B8B-026A-4C73-B69B-9F30CDE493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0940" y="5333186"/>
            <a:ext cx="530137" cy="530137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D00A8F9A-BCFD-46CD-8129-531EF91FC861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</a:t>
            </a:fld>
            <a:endParaRPr lang="en-US" b="1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21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40D984-0B2B-416B-83EC-406D4205F1E2}"/>
              </a:ext>
            </a:extLst>
          </p:cNvPr>
          <p:cNvSpPr/>
          <p:nvPr/>
        </p:nvSpPr>
        <p:spPr>
          <a:xfrm>
            <a:off x="302286" y="3516655"/>
            <a:ext cx="4346833" cy="890122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517181-0148-448F-B150-7FE97DCD3197}"/>
              </a:ext>
            </a:extLst>
          </p:cNvPr>
          <p:cNvSpPr/>
          <p:nvPr/>
        </p:nvSpPr>
        <p:spPr>
          <a:xfrm>
            <a:off x="225167" y="1530766"/>
            <a:ext cx="4346833" cy="890122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0F6C28-2D3C-40BD-A2E4-5E9BC36EC845}"/>
              </a:ext>
            </a:extLst>
          </p:cNvPr>
          <p:cNvGrpSpPr/>
          <p:nvPr/>
        </p:nvGrpSpPr>
        <p:grpSpPr>
          <a:xfrm>
            <a:off x="202476" y="5090628"/>
            <a:ext cx="4047705" cy="1820244"/>
            <a:chOff x="346536" y="3620241"/>
            <a:chExt cx="4047705" cy="182024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95F396-EBD2-4BA1-AD9E-14315E68B33E}"/>
                </a:ext>
              </a:extLst>
            </p:cNvPr>
            <p:cNvSpPr/>
            <p:nvPr/>
          </p:nvSpPr>
          <p:spPr>
            <a:xfrm>
              <a:off x="1043149" y="4364257"/>
              <a:ext cx="2726783" cy="1039156"/>
            </a:xfrm>
            <a:custGeom>
              <a:avLst/>
              <a:gdLst>
                <a:gd name="connsiteX0" fmla="*/ 2625436 w 5250872"/>
                <a:gd name="connsiteY0" fmla="*/ 0 h 2001067"/>
                <a:gd name="connsiteX1" fmla="*/ 5228827 w 5250872"/>
                <a:gd name="connsiteY1" fmla="*/ 1915332 h 2001067"/>
                <a:gd name="connsiteX2" fmla="*/ 5250872 w 5250872"/>
                <a:gd name="connsiteY2" fmla="*/ 2001067 h 2001067"/>
                <a:gd name="connsiteX3" fmla="*/ 0 w 5250872"/>
                <a:gd name="connsiteY3" fmla="*/ 2001067 h 2001067"/>
                <a:gd name="connsiteX4" fmla="*/ 22045 w 5250872"/>
                <a:gd name="connsiteY4" fmla="*/ 1915332 h 2001067"/>
                <a:gd name="connsiteX5" fmla="*/ 2625436 w 5250872"/>
                <a:gd name="connsiteY5" fmla="*/ 0 h 20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0872" h="2001067">
                  <a:moveTo>
                    <a:pt x="2625436" y="0"/>
                  </a:moveTo>
                  <a:cubicBezTo>
                    <a:pt x="3848653" y="0"/>
                    <a:pt x="4883691" y="805686"/>
                    <a:pt x="5228827" y="1915332"/>
                  </a:cubicBezTo>
                  <a:lnTo>
                    <a:pt x="5250872" y="2001067"/>
                  </a:lnTo>
                  <a:lnTo>
                    <a:pt x="0" y="2001067"/>
                  </a:lnTo>
                  <a:lnTo>
                    <a:pt x="22045" y="1915332"/>
                  </a:lnTo>
                  <a:cubicBezTo>
                    <a:pt x="367181" y="805686"/>
                    <a:pt x="1402220" y="0"/>
                    <a:pt x="2625436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th-TH" sz="210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7B5B5D-026C-412C-8704-40B7592AF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536" y="3620241"/>
              <a:ext cx="2482152" cy="182024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1DC275-8CF7-4DFD-B701-245732074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97"/>
            <a:stretch/>
          </p:blipFill>
          <p:spPr>
            <a:xfrm flipH="1">
              <a:off x="2244857" y="4195612"/>
              <a:ext cx="2149384" cy="1158578"/>
            </a:xfrm>
            <a:prstGeom prst="rect">
              <a:avLst/>
            </a:prstGeom>
          </p:spPr>
        </p:pic>
      </p:grp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98EAEAA-7CB3-4862-A3CE-64E493228B33}"/>
              </a:ext>
            </a:extLst>
          </p:cNvPr>
          <p:cNvSpPr/>
          <p:nvPr/>
        </p:nvSpPr>
        <p:spPr>
          <a:xfrm flipH="1">
            <a:off x="5252001" y="1761831"/>
            <a:ext cx="3891997" cy="5143500"/>
          </a:xfrm>
          <a:prstGeom prst="rtTriangle">
            <a:avLst/>
          </a:prstGeom>
          <a:gradFill>
            <a:gsLst>
              <a:gs pos="0">
                <a:srgbClr val="0B7AF7"/>
              </a:gs>
              <a:gs pos="100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E69093-35B9-4A75-9367-BE387EACBD4A}"/>
              </a:ext>
            </a:extLst>
          </p:cNvPr>
          <p:cNvGrpSpPr/>
          <p:nvPr/>
        </p:nvGrpSpPr>
        <p:grpSpPr>
          <a:xfrm>
            <a:off x="6349301" y="1682876"/>
            <a:ext cx="2680593" cy="4836760"/>
            <a:chOff x="6588504" y="-644415"/>
            <a:chExt cx="4059829" cy="732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4" descr="DSC00638">
              <a:extLst>
                <a:ext uri="{FF2B5EF4-FFF2-40B4-BE49-F238E27FC236}">
                  <a16:creationId xmlns:a16="http://schemas.microsoft.com/office/drawing/2014/main" id="{935951DA-31F7-48CC-BBD0-7814B45C8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505" y="-644415"/>
              <a:ext cx="4059828" cy="307182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0000DDF-2C1A-4391-8F04-9B86913A4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545919" y="2578572"/>
              <a:ext cx="4144998" cy="4059827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A608F580-7EA2-4364-8349-F6CB5FB0A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9257" y="3231629"/>
            <a:ext cx="2028239" cy="2028239"/>
          </a:xfrm>
          <a:prstGeom prst="ellipse">
            <a:avLst/>
          </a:prstGeom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870171-FF54-4D5B-B1FC-9A9D86E18984}"/>
              </a:ext>
            </a:extLst>
          </p:cNvPr>
          <p:cNvGrpSpPr/>
          <p:nvPr/>
        </p:nvGrpSpPr>
        <p:grpSpPr>
          <a:xfrm>
            <a:off x="6833054" y="3485013"/>
            <a:ext cx="894371" cy="894371"/>
            <a:chOff x="9701434" y="2850186"/>
            <a:chExt cx="1192494" cy="11924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747F66C-D956-4904-BF19-C52FA19F32FE}"/>
                </a:ext>
              </a:extLst>
            </p:cNvPr>
            <p:cNvSpPr/>
            <p:nvPr/>
          </p:nvSpPr>
          <p:spPr>
            <a:xfrm>
              <a:off x="9701434" y="2850186"/>
              <a:ext cx="1192494" cy="119249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6635841-2FD0-4A86-AEB8-2B2F329B9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9892702" y="2987520"/>
              <a:ext cx="832645" cy="8326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D6B547C-901B-4D43-BDD4-7C9ACE75B45F}"/>
              </a:ext>
            </a:extLst>
          </p:cNvPr>
          <p:cNvSpPr txBox="1"/>
          <p:nvPr/>
        </p:nvSpPr>
        <p:spPr>
          <a:xfrm>
            <a:off x="460861" y="1253699"/>
            <a:ext cx="5429256" cy="372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 </a:t>
            </a:r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มีพื้นที่เก็บการ</a:t>
            </a: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จัดการเนื้อสัตว์</a:t>
            </a:r>
            <a:br>
              <a:rPr lang="th-TH" sz="2000" b="1">
                <a:solidFill>
                  <a:srgbClr val="456F49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ที่</a:t>
            </a:r>
            <a:r>
              <a:rPr lang="th-TH" sz="20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ไม่เหมาะสมต่อ</a:t>
            </a: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การบริโภค</a:t>
            </a:r>
            <a:b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 </a:t>
            </a:r>
            <a:endParaRPr lang="th-TH" sz="2000" b="1" dirty="0">
              <a:solidFill>
                <a:srgbClr val="456F49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 </a:t>
            </a:r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มีสถานที่เก็บ</a:t>
            </a: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วัสดุ </a:t>
            </a:r>
            <a:br>
              <a:rPr lang="th-TH" sz="2000" b="1">
                <a:solidFill>
                  <a:srgbClr val="456F49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อุปกรณ์</a:t>
            </a:r>
            <a:r>
              <a:rPr lang="th-TH" sz="20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ต่างๆที่ใช้ในโรง</a:t>
            </a: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ฆ่าสัตว์</a:t>
            </a:r>
            <a:b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th-TH" sz="120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6. </a:t>
            </a:r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มีห้องหรือบริเวณ</a:t>
            </a: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ที่ใช้</a:t>
            </a:r>
            <a:br>
              <a:rPr lang="th-TH" sz="2000" b="1">
                <a:solidFill>
                  <a:srgbClr val="456F49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สำหรับ</a:t>
            </a:r>
            <a:r>
              <a:rPr lang="th-TH" sz="20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เปลี่ยนเครื่อง</a:t>
            </a: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แต่งกาย</a:t>
            </a:r>
            <a:b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endParaRPr lang="th-TH" sz="120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7. </a:t>
            </a:r>
            <a:r>
              <a:rPr lang="th-TH" sz="20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มีห้องน้ำอย่าง</a:t>
            </a:r>
            <a:r>
              <a:rPr lang="th-TH" sz="2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เพียงพอ </a:t>
            </a:r>
            <a:r>
              <a:rPr lang="th-TH" sz="200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ต่อ</a:t>
            </a:r>
            <a:r>
              <a:rPr lang="th-TH" sz="2000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จำนวนคนงาน</a:t>
            </a:r>
            <a:endParaRPr lang="en-US" sz="120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2C1E96-7A59-4AAA-8A99-4BFB9CA0BDBC}"/>
              </a:ext>
            </a:extLst>
          </p:cNvPr>
          <p:cNvSpPr txBox="1"/>
          <p:nvPr/>
        </p:nvSpPr>
        <p:spPr>
          <a:xfrm>
            <a:off x="296273" y="454605"/>
            <a:ext cx="6075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0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บริเวณภายในโรงฆ่าสัตว์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C22985-FA4A-4678-ABEE-3F7DAF952E9C}"/>
              </a:ext>
            </a:extLst>
          </p:cNvPr>
          <p:cNvSpPr/>
          <p:nvPr/>
        </p:nvSpPr>
        <p:spPr>
          <a:xfrm>
            <a:off x="0" y="304492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Slide Number Placeholder 17">
            <a:extLst>
              <a:ext uri="{FF2B5EF4-FFF2-40B4-BE49-F238E27FC236}">
                <a16:creationId xmlns:a16="http://schemas.microsoft.com/office/drawing/2014/main" id="{2DC1B404-7D0F-47BB-A7A1-FB2E178C2258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20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47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663AFB77-65DE-412E-AFA8-904F941FFF8B}"/>
              </a:ext>
            </a:extLst>
          </p:cNvPr>
          <p:cNvSpPr/>
          <p:nvPr/>
        </p:nvSpPr>
        <p:spPr>
          <a:xfrm flipH="1">
            <a:off x="1915886" y="1714500"/>
            <a:ext cx="7228113" cy="5143500"/>
          </a:xfrm>
          <a:prstGeom prst="rtTriangle">
            <a:avLst/>
          </a:prstGeom>
          <a:gradFill>
            <a:gsLst>
              <a:gs pos="0">
                <a:srgbClr val="0B7AF7"/>
              </a:gs>
              <a:gs pos="100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3FB30-12FE-459A-AB82-18E8B0EB9368}"/>
              </a:ext>
            </a:extLst>
          </p:cNvPr>
          <p:cNvSpPr/>
          <p:nvPr/>
        </p:nvSpPr>
        <p:spPr>
          <a:xfrm>
            <a:off x="247780" y="1714500"/>
            <a:ext cx="2475851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41" name="Rectangle 40"/>
          <p:cNvSpPr/>
          <p:nvPr/>
        </p:nvSpPr>
        <p:spPr>
          <a:xfrm>
            <a:off x="-249193" y="388324"/>
            <a:ext cx="693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แบ่งส่วนใน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โรงฆ่า</a:t>
            </a: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สัตว์ปีก</a:t>
            </a:r>
            <a:endParaRPr lang="en-US" sz="36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3E52A4-02FE-4F3A-85CD-BFF74B1EB6EB}"/>
              </a:ext>
            </a:extLst>
          </p:cNvPr>
          <p:cNvGrpSpPr/>
          <p:nvPr/>
        </p:nvGrpSpPr>
        <p:grpSpPr>
          <a:xfrm>
            <a:off x="2876889" y="1923569"/>
            <a:ext cx="6045640" cy="4225187"/>
            <a:chOff x="2964550" y="861665"/>
            <a:chExt cx="7738292" cy="54081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4" name="รูปภาพ 3" descr="1350042151.jpg">
              <a:extLst>
                <a:ext uri="{FF2B5EF4-FFF2-40B4-BE49-F238E27FC236}">
                  <a16:creationId xmlns:a16="http://schemas.microsoft.com/office/drawing/2014/main" id="{C4A09F98-3EC1-4E08-8458-A2EF466A1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4550" y="861665"/>
              <a:ext cx="3786760" cy="2680310"/>
            </a:xfrm>
            <a:prstGeom prst="rect">
              <a:avLst/>
            </a:prstGeom>
          </p:spPr>
        </p:pic>
        <p:pic>
          <p:nvPicPr>
            <p:cNvPr id="67" name="รูปภาพ 13" descr="560000002241403.JPEG">
              <a:extLst>
                <a:ext uri="{FF2B5EF4-FFF2-40B4-BE49-F238E27FC236}">
                  <a16:creationId xmlns:a16="http://schemas.microsoft.com/office/drawing/2014/main" id="{04E33A58-D782-48AB-A965-AED0EB245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972" y="861665"/>
              <a:ext cx="3869870" cy="2680310"/>
            </a:xfrm>
            <a:prstGeom prst="rect">
              <a:avLst/>
            </a:prstGeom>
          </p:spPr>
        </p:pic>
        <p:pic>
          <p:nvPicPr>
            <p:cNvPr id="68" name="รูปภาพ 1" descr="1350043624.jpg">
              <a:extLst>
                <a:ext uri="{FF2B5EF4-FFF2-40B4-BE49-F238E27FC236}">
                  <a16:creationId xmlns:a16="http://schemas.microsoft.com/office/drawing/2014/main" id="{9A012A87-0521-4F34-A34D-418A8CCAA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4551" y="3657293"/>
              <a:ext cx="3786760" cy="261252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614B89-294A-401F-96AB-E23EADF56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972" y="3657293"/>
              <a:ext cx="3869870" cy="2612523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68309" y="1374166"/>
            <a:ext cx="295072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h-TH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th-TH" sz="2400" dirty="0">
                <a:solidFill>
                  <a:srgbClr val="0070C0"/>
                </a:solidFill>
              </a:rPr>
              <a:t>สัตว์</a:t>
            </a:r>
            <a:r>
              <a:rPr lang="th-TH" sz="2400">
                <a:solidFill>
                  <a:srgbClr val="0070C0"/>
                </a:solidFill>
              </a:rPr>
              <a:t>มีชีวิต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FCFE26D2-BBB6-4A4E-B9E1-2DAF67B99EA7}"/>
              </a:ext>
            </a:extLst>
          </p:cNvPr>
          <p:cNvSpPr/>
          <p:nvPr/>
        </p:nvSpPr>
        <p:spPr>
          <a:xfrm>
            <a:off x="-16130" y="6425220"/>
            <a:ext cx="432780" cy="43278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2A7222-B830-41D4-AA2C-CC32C6AB72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566"/>
          <a:stretch/>
        </p:blipFill>
        <p:spPr>
          <a:xfrm>
            <a:off x="1878778" y="5572012"/>
            <a:ext cx="1659827" cy="12859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A433088-633E-467B-9525-0DAF91B29D23}"/>
              </a:ext>
            </a:extLst>
          </p:cNvPr>
          <p:cNvSpPr/>
          <p:nvPr/>
        </p:nvSpPr>
        <p:spPr>
          <a:xfrm>
            <a:off x="0" y="336957"/>
            <a:ext cx="156225" cy="701583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8CFF47-37C8-4EFE-888E-A40AA0C68EC9}"/>
              </a:ext>
            </a:extLst>
          </p:cNvPr>
          <p:cNvSpPr/>
          <p:nvPr/>
        </p:nvSpPr>
        <p:spPr>
          <a:xfrm>
            <a:off x="797086" y="2239104"/>
            <a:ext cx="1603018" cy="276655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FA69199-D878-442F-AD92-A0897613D5CC}"/>
              </a:ext>
            </a:extLst>
          </p:cNvPr>
          <p:cNvSpPr/>
          <p:nvPr/>
        </p:nvSpPr>
        <p:spPr>
          <a:xfrm>
            <a:off x="927083" y="2860640"/>
            <a:ext cx="1603018" cy="276655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B8D7C8A-D3B5-464B-AE5F-F8211F19579F}"/>
              </a:ext>
            </a:extLst>
          </p:cNvPr>
          <p:cNvSpPr/>
          <p:nvPr/>
        </p:nvSpPr>
        <p:spPr>
          <a:xfrm>
            <a:off x="1057080" y="3482176"/>
            <a:ext cx="1603018" cy="276655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127D965-0D60-43C4-BAB0-208F97552215}"/>
              </a:ext>
            </a:extLst>
          </p:cNvPr>
          <p:cNvSpPr/>
          <p:nvPr/>
        </p:nvSpPr>
        <p:spPr>
          <a:xfrm>
            <a:off x="1031683" y="4584996"/>
            <a:ext cx="1603018" cy="276655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36EA6A-D334-4A07-BE66-AA5F7CFDAAAF}"/>
              </a:ext>
            </a:extLst>
          </p:cNvPr>
          <p:cNvGrpSpPr/>
          <p:nvPr/>
        </p:nvGrpSpPr>
        <p:grpSpPr>
          <a:xfrm>
            <a:off x="89756" y="1659171"/>
            <a:ext cx="3707460" cy="3895656"/>
            <a:chOff x="399632" y="2888482"/>
            <a:chExt cx="2835659" cy="2979601"/>
          </a:xfrm>
        </p:grpSpPr>
        <p:sp>
          <p:nvSpPr>
            <p:cNvPr id="33" name="Rectangle 32"/>
            <p:cNvSpPr/>
            <p:nvPr/>
          </p:nvSpPr>
          <p:spPr>
            <a:xfrm>
              <a:off x="1068401" y="4877758"/>
              <a:ext cx="1245923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ลดอุณหภูมิซาก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68401" y="5127125"/>
              <a:ext cx="799637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ตัดแต่ง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68401" y="5390936"/>
              <a:ext cx="654962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บรรจุ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BAB7213-291C-43BE-B611-E1167E280510}"/>
                </a:ext>
              </a:extLst>
            </p:cNvPr>
            <p:cNvSpPr/>
            <p:nvPr/>
          </p:nvSpPr>
          <p:spPr>
            <a:xfrm>
              <a:off x="570219" y="4667767"/>
              <a:ext cx="1861457" cy="0"/>
            </a:xfrm>
            <a:custGeom>
              <a:avLst/>
              <a:gdLst>
                <a:gd name="connsiteX0" fmla="*/ 0 w 2481943"/>
                <a:gd name="connsiteY0" fmla="*/ 0 h 0"/>
                <a:gd name="connsiteX1" fmla="*/ 2481943 w 248194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1943">
                  <a:moveTo>
                    <a:pt x="0" y="0"/>
                  </a:moveTo>
                  <a:lnTo>
                    <a:pt x="2481943" y="0"/>
                  </a:lnTo>
                </a:path>
              </a:pathLst>
            </a:custGeom>
            <a:noFill/>
            <a:ln w="69850" cap="rnd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9979" y="3077564"/>
              <a:ext cx="1064234" cy="235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ทำสลบ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89979" y="3321136"/>
              <a:ext cx="1126241" cy="235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เชือดคอ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980" y="3564708"/>
              <a:ext cx="1076727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ลวก ถอนขน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9980" y="3808281"/>
              <a:ext cx="831514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เปิดท้อง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89980" y="4051853"/>
              <a:ext cx="1301095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เอาเครื่องในออก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9980" y="4295424"/>
              <a:ext cx="809445" cy="235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ล้างซาก</a:t>
              </a: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E357CD5-26E3-4EBA-9C07-A2E44E3E2553}"/>
                </a:ext>
              </a:extLst>
            </p:cNvPr>
            <p:cNvSpPr/>
            <p:nvPr/>
          </p:nvSpPr>
          <p:spPr>
            <a:xfrm>
              <a:off x="416650" y="3093078"/>
              <a:ext cx="627099" cy="627099"/>
            </a:xfrm>
            <a:prstGeom prst="ellipse">
              <a:avLst/>
            </a:prstGeom>
            <a:gradFill>
              <a:gsLst>
                <a:gs pos="0">
                  <a:srgbClr val="0B7AF7"/>
                </a:gs>
                <a:gs pos="100000">
                  <a:srgbClr val="81CCB4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50" name="Graphic 49" descr="Chicken">
              <a:extLst>
                <a:ext uri="{FF2B5EF4-FFF2-40B4-BE49-F238E27FC236}">
                  <a16:creationId xmlns:a16="http://schemas.microsoft.com/office/drawing/2014/main" id="{16C9C259-4B0A-44AB-9690-D1421F9D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0471" y="3160969"/>
              <a:ext cx="525424" cy="5254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BF8F4E6-43D1-4872-8E4B-CD2DAA110EB3}"/>
                </a:ext>
              </a:extLst>
            </p:cNvPr>
            <p:cNvSpPr/>
            <p:nvPr/>
          </p:nvSpPr>
          <p:spPr>
            <a:xfrm>
              <a:off x="399632" y="4900430"/>
              <a:ext cx="627099" cy="627099"/>
            </a:xfrm>
            <a:prstGeom prst="ellipse">
              <a:avLst/>
            </a:prstGeom>
            <a:gradFill>
              <a:gsLst>
                <a:gs pos="0">
                  <a:srgbClr val="0B7AF7"/>
                </a:gs>
                <a:gs pos="100000">
                  <a:srgbClr val="81CCB4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2EFA1C7-260D-4557-9DEA-368933521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07853" y="5007789"/>
              <a:ext cx="432782" cy="4327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CC0095-A375-492F-BB70-F6C429756B9B}"/>
                </a:ext>
              </a:extLst>
            </p:cNvPr>
            <p:cNvSpPr/>
            <p:nvPr/>
          </p:nvSpPr>
          <p:spPr>
            <a:xfrm>
              <a:off x="2220007" y="2888482"/>
              <a:ext cx="1015284" cy="1015284"/>
            </a:xfrm>
            <a:prstGeom prst="ellipse">
              <a:avLst/>
            </a:prstGeom>
            <a:solidFill>
              <a:schemeClr val="accent1">
                <a:lumMod val="5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ACD1A3-4B03-48A9-9ABA-ADA7BD82C3DA}"/>
                </a:ext>
              </a:extLst>
            </p:cNvPr>
            <p:cNvSpPr txBox="1"/>
            <p:nvPr/>
          </p:nvSpPr>
          <p:spPr>
            <a:xfrm>
              <a:off x="2220008" y="3032020"/>
              <a:ext cx="1008869" cy="63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Prompt" panose="00000500000000000000" pitchFamily="2" charset="-34"/>
                  <a:cs typeface="Prompt" panose="00000500000000000000" pitchFamily="2" charset="-34"/>
                </a:rPr>
                <a:t>ส่วน</a:t>
              </a:r>
              <a:br>
                <a:rPr lang="th-TH" sz="2400" b="1" dirty="0"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2400" b="1" dirty="0">
                  <a:latin typeface="Prompt" panose="00000500000000000000" pitchFamily="2" charset="-34"/>
                  <a:cs typeface="Prompt" panose="00000500000000000000" pitchFamily="2" charset="-34"/>
                </a:rPr>
                <a:t>ไม่สะอาด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0A0D5C2-3B12-49E8-8CC5-6354CE8873CF}"/>
                </a:ext>
              </a:extLst>
            </p:cNvPr>
            <p:cNvSpPr/>
            <p:nvPr/>
          </p:nvSpPr>
          <p:spPr>
            <a:xfrm>
              <a:off x="2210653" y="4852799"/>
              <a:ext cx="1015284" cy="1015284"/>
            </a:xfrm>
            <a:prstGeom prst="ellipse">
              <a:avLst/>
            </a:prstGeom>
            <a:solidFill>
              <a:srgbClr val="29A8C1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235BD9-F842-48E0-B953-747D2F83A06B}"/>
                </a:ext>
              </a:extLst>
            </p:cNvPr>
            <p:cNvSpPr txBox="1"/>
            <p:nvPr/>
          </p:nvSpPr>
          <p:spPr>
            <a:xfrm>
              <a:off x="2206185" y="5032328"/>
              <a:ext cx="1015284" cy="63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ส่วน</a:t>
              </a:r>
              <a:b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สะอาด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E44D328-3A6D-4999-9142-20CA49644F28}"/>
              </a:ext>
            </a:extLst>
          </p:cNvPr>
          <p:cNvSpPr/>
          <p:nvPr/>
        </p:nvSpPr>
        <p:spPr>
          <a:xfrm>
            <a:off x="700214" y="1333888"/>
            <a:ext cx="2039948" cy="498279"/>
          </a:xfrm>
          <a:prstGeom prst="roundRect">
            <a:avLst>
              <a:gd name="adj" fmla="val 50000"/>
            </a:avLst>
          </a:prstGeom>
          <a:noFill/>
          <a:ln w="47625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Slide Number Placeholder 17">
            <a:extLst>
              <a:ext uri="{FF2B5EF4-FFF2-40B4-BE49-F238E27FC236}">
                <a16:creationId xmlns:a16="http://schemas.microsoft.com/office/drawing/2014/main" id="{7DF97A43-9ECA-489C-837F-2BACE5ADE84C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21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11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A516B8-C715-4563-B907-B1D6FA9FF87C}"/>
              </a:ext>
            </a:extLst>
          </p:cNvPr>
          <p:cNvSpPr/>
          <p:nvPr/>
        </p:nvSpPr>
        <p:spPr>
          <a:xfrm>
            <a:off x="278674" y="2400864"/>
            <a:ext cx="1576243" cy="30207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C2D76D8-101E-4A27-81E9-175C44AD1197}"/>
              </a:ext>
            </a:extLst>
          </p:cNvPr>
          <p:cNvSpPr/>
          <p:nvPr/>
        </p:nvSpPr>
        <p:spPr>
          <a:xfrm>
            <a:off x="252220" y="3129082"/>
            <a:ext cx="1589101" cy="237041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F23851F-57E8-45AD-B5A2-E0BFB5F1DE56}"/>
              </a:ext>
            </a:extLst>
          </p:cNvPr>
          <p:cNvSpPr/>
          <p:nvPr/>
        </p:nvSpPr>
        <p:spPr>
          <a:xfrm flipH="1">
            <a:off x="1915886" y="1714500"/>
            <a:ext cx="7228113" cy="5143500"/>
          </a:xfrm>
          <a:prstGeom prst="rtTriangle">
            <a:avLst/>
          </a:prstGeom>
          <a:gradFill>
            <a:gsLst>
              <a:gs pos="0">
                <a:srgbClr val="0B7AF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D2C3AF-AD7B-4C56-B67B-95ACABCAA084}"/>
              </a:ext>
            </a:extLst>
          </p:cNvPr>
          <p:cNvGrpSpPr/>
          <p:nvPr/>
        </p:nvGrpSpPr>
        <p:grpSpPr>
          <a:xfrm>
            <a:off x="238839" y="1888672"/>
            <a:ext cx="8778436" cy="4665789"/>
            <a:chOff x="1516425" y="527645"/>
            <a:chExt cx="9371064" cy="49807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3" name="Picture 3" descr="100-0076_IMG">
              <a:extLst>
                <a:ext uri="{FF2B5EF4-FFF2-40B4-BE49-F238E27FC236}">
                  <a16:creationId xmlns:a16="http://schemas.microsoft.com/office/drawing/2014/main" id="{8A732D0F-7E93-493D-8F46-B2A54EF011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425" y="3065416"/>
              <a:ext cx="3473125" cy="2442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2" descr="http://pvlo-rnn.dld.go.th/th/images/activity/0501591/2%20(2).jpg">
              <a:extLst>
                <a:ext uri="{FF2B5EF4-FFF2-40B4-BE49-F238E27FC236}">
                  <a16:creationId xmlns:a16="http://schemas.microsoft.com/office/drawing/2014/main" id="{0B7DFBBB-9F7E-4361-96E2-FA82DFECA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76951" y="527645"/>
              <a:ext cx="3412822" cy="2449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2" descr="http://pvlo-lpg.dld.go.th/th/images/stories/SAM_2219.png">
              <a:extLst>
                <a:ext uri="{FF2B5EF4-FFF2-40B4-BE49-F238E27FC236}">
                  <a16:creationId xmlns:a16="http://schemas.microsoft.com/office/drawing/2014/main" id="{4B6DA94A-A45C-4B6C-B877-7C159D772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69371" y="527656"/>
              <a:ext cx="3718118" cy="2448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Picture 7" descr="DSC03428">
              <a:extLst>
                <a:ext uri="{FF2B5EF4-FFF2-40B4-BE49-F238E27FC236}">
                  <a16:creationId xmlns:a16="http://schemas.microsoft.com/office/drawing/2014/main" id="{9681DCFB-60AD-4713-A43B-104F367C02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4043" y="3059423"/>
              <a:ext cx="3772863" cy="2448996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53572E25-F665-48ED-A5E4-9DEF4B0CE621}"/>
              </a:ext>
            </a:extLst>
          </p:cNvPr>
          <p:cNvSpPr/>
          <p:nvPr/>
        </p:nvSpPr>
        <p:spPr>
          <a:xfrm>
            <a:off x="-25071" y="6425220"/>
            <a:ext cx="432780" cy="43278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6" name="TextBox 15"/>
          <p:cNvSpPr txBox="1"/>
          <p:nvPr/>
        </p:nvSpPr>
        <p:spPr>
          <a:xfrm>
            <a:off x="255862" y="2406850"/>
            <a:ext cx="7686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ทำสลบ</a:t>
            </a:r>
            <a:endParaRPr lang="en-US" sz="15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862" y="2754276"/>
            <a:ext cx="794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แทงคอ</a:t>
            </a:r>
            <a:endParaRPr lang="en-US" sz="15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5862" y="3687826"/>
            <a:ext cx="99406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แยกหัว</a:t>
            </a:r>
            <a:endParaRPr lang="en-US" sz="15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862" y="3398120"/>
            <a:ext cx="23896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ลวก กำจัด</a:t>
            </a:r>
            <a:r>
              <a:rPr lang="th-TH" sz="150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ขน</a:t>
            </a:r>
            <a:r>
              <a:rPr lang="en-US" sz="150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50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ดึง</a:t>
            </a:r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กีบ</a:t>
            </a:r>
            <a:endParaRPr lang="en-US" sz="15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5861" y="3095209"/>
            <a:ext cx="188570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5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ปล่อยเลือดออก</a:t>
            </a:r>
            <a:endParaRPr lang="en-US" sz="15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4FC4CEA-43DC-4511-AA9F-C1C556368F26}"/>
              </a:ext>
            </a:extLst>
          </p:cNvPr>
          <p:cNvSpPr/>
          <p:nvPr/>
        </p:nvSpPr>
        <p:spPr>
          <a:xfrm>
            <a:off x="6515187" y="4265954"/>
            <a:ext cx="2475851" cy="2462689"/>
          </a:xfrm>
          <a:prstGeom prst="roundRect">
            <a:avLst>
              <a:gd name="adj" fmla="val 5155"/>
            </a:avLst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3DDED-A843-4AA6-A178-3A13AEBE51EC}"/>
              </a:ext>
            </a:extLst>
          </p:cNvPr>
          <p:cNvGrpSpPr/>
          <p:nvPr/>
        </p:nvGrpSpPr>
        <p:grpSpPr>
          <a:xfrm>
            <a:off x="7143420" y="4383446"/>
            <a:ext cx="1551109" cy="2333978"/>
            <a:chOff x="1558805" y="3981173"/>
            <a:chExt cx="1436612" cy="3111971"/>
          </a:xfrm>
        </p:grpSpPr>
        <p:sp>
          <p:nvSpPr>
            <p:cNvPr id="20" name="Rectangle 19"/>
            <p:cNvSpPr/>
            <p:nvPr/>
          </p:nvSpPr>
          <p:spPr>
            <a:xfrm>
              <a:off x="1558805" y="3981173"/>
              <a:ext cx="92079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เปิดท้อง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58805" y="4329400"/>
              <a:ext cx="1436612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เอาเครื่องในออก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- แยกเครื่องในขาว</a:t>
              </a:r>
            </a:p>
            <a:p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- แยกเครื่องในแดง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58805" y="5957461"/>
              <a:ext cx="135283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ลดอุณหภูมิซาก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58805" y="6358045"/>
              <a:ext cx="88813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ตัดแต่ง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58805" y="6723812"/>
              <a:ext cx="73818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บรรจุ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58805" y="5295636"/>
              <a:ext cx="75154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ผ่าซีก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58805" y="5635892"/>
              <a:ext cx="89852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§"/>
              </a:pPr>
              <a:r>
                <a:rPr lang="th-TH" sz="12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ล้างซาก</a:t>
              </a:r>
              <a:endParaRPr lang="en-US" sz="12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F63A776A-165D-41D0-9F08-7220D0CACE9A}"/>
              </a:ext>
            </a:extLst>
          </p:cNvPr>
          <p:cNvSpPr/>
          <p:nvPr/>
        </p:nvSpPr>
        <p:spPr>
          <a:xfrm>
            <a:off x="2682211" y="1592689"/>
            <a:ext cx="627099" cy="6270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35" name="Graphic 34" descr="Pig">
            <a:extLst>
              <a:ext uri="{FF2B5EF4-FFF2-40B4-BE49-F238E27FC236}">
                <a16:creationId xmlns:a16="http://schemas.microsoft.com/office/drawing/2014/main" id="{03D0D093-D48D-4052-9404-93334A803B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5478" y="1622610"/>
            <a:ext cx="545812" cy="5458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ACF64E-7BED-4652-A23E-78F48DAA4FF5}"/>
              </a:ext>
            </a:extLst>
          </p:cNvPr>
          <p:cNvGrpSpPr/>
          <p:nvPr/>
        </p:nvGrpSpPr>
        <p:grpSpPr>
          <a:xfrm>
            <a:off x="6138733" y="4489785"/>
            <a:ext cx="770128" cy="770128"/>
            <a:chOff x="8282197" y="3675792"/>
            <a:chExt cx="836132" cy="83613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6F3882-0B92-43A0-96C9-78FD7982367A}"/>
                </a:ext>
              </a:extLst>
            </p:cNvPr>
            <p:cNvSpPr/>
            <p:nvPr/>
          </p:nvSpPr>
          <p:spPr>
            <a:xfrm>
              <a:off x="8282197" y="3675792"/>
              <a:ext cx="836132" cy="83613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52F4262-C776-41FD-A36C-2B1E44603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21532" y="3790169"/>
              <a:ext cx="577041" cy="577041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550A218-80A8-40E7-8A85-0084315418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2"/>
          <a:stretch/>
        </p:blipFill>
        <p:spPr>
          <a:xfrm flipH="1">
            <a:off x="4698302" y="5835414"/>
            <a:ext cx="2363315" cy="1022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5199A-AFE4-4432-B59B-47A2F4F0D3A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08" y="3119239"/>
            <a:ext cx="1293989" cy="102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3F8ED-1C14-41F4-86C6-CD5CA08A282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587" y="4348571"/>
            <a:ext cx="1065368" cy="107451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03A6946-C49E-4433-96B3-A1C01BD917EF}"/>
              </a:ext>
            </a:extLst>
          </p:cNvPr>
          <p:cNvSpPr/>
          <p:nvPr/>
        </p:nvSpPr>
        <p:spPr>
          <a:xfrm>
            <a:off x="-579498" y="557575"/>
            <a:ext cx="693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แบ่งส่วนในโรงฆ่า</a:t>
            </a: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สุกร</a:t>
            </a:r>
            <a:endParaRPr lang="en-US" sz="36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624227-CB6A-45CD-B072-1205B4F05928}"/>
              </a:ext>
            </a:extLst>
          </p:cNvPr>
          <p:cNvSpPr txBox="1"/>
          <p:nvPr/>
        </p:nvSpPr>
        <p:spPr>
          <a:xfrm>
            <a:off x="-41569" y="1752394"/>
            <a:ext cx="295072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h-TH"/>
            </a:defPPr>
            <a:lvl1pPr algn="ctr">
              <a:defRPr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th-TH" sz="2400" dirty="0">
                <a:solidFill>
                  <a:srgbClr val="0070C0"/>
                </a:solidFill>
              </a:rPr>
              <a:t>สัตว์</a:t>
            </a:r>
            <a:r>
              <a:rPr lang="th-TH" sz="2400">
                <a:solidFill>
                  <a:srgbClr val="0070C0"/>
                </a:solidFill>
              </a:rPr>
              <a:t>มีชีวิต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F8D51F-8AFC-49D1-8BAE-AEC67ECAE80E}"/>
              </a:ext>
            </a:extLst>
          </p:cNvPr>
          <p:cNvSpPr/>
          <p:nvPr/>
        </p:nvSpPr>
        <p:spPr>
          <a:xfrm>
            <a:off x="0" y="304492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54F7C1-F597-4B3C-B486-4BDC445E1F90}"/>
              </a:ext>
            </a:extLst>
          </p:cNvPr>
          <p:cNvSpPr/>
          <p:nvPr/>
        </p:nvSpPr>
        <p:spPr>
          <a:xfrm>
            <a:off x="291822" y="1714499"/>
            <a:ext cx="2316937" cy="498279"/>
          </a:xfrm>
          <a:prstGeom prst="roundRect">
            <a:avLst>
              <a:gd name="adj" fmla="val 50000"/>
            </a:avLst>
          </a:prstGeom>
          <a:noFill/>
          <a:ln w="47625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Slide Number Placeholder 17">
            <a:extLst>
              <a:ext uri="{FF2B5EF4-FFF2-40B4-BE49-F238E27FC236}">
                <a16:creationId xmlns:a16="http://schemas.microsoft.com/office/drawing/2014/main" id="{E7AE5021-D4C0-43C2-99B6-B9EF7DEB3AA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22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19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FB08AD-8993-4B16-92E0-50B61AF482F6}"/>
              </a:ext>
            </a:extLst>
          </p:cNvPr>
          <p:cNvSpPr/>
          <p:nvPr/>
        </p:nvSpPr>
        <p:spPr>
          <a:xfrm>
            <a:off x="913279" y="1783208"/>
            <a:ext cx="1576243" cy="30207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B8A90CE-9543-4DB9-8945-C2A58B345258}"/>
              </a:ext>
            </a:extLst>
          </p:cNvPr>
          <p:cNvSpPr/>
          <p:nvPr/>
        </p:nvSpPr>
        <p:spPr>
          <a:xfrm>
            <a:off x="911295" y="2363234"/>
            <a:ext cx="1576243" cy="44266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856D5D4-1C4F-4D38-88FC-6A0AC1991C40}"/>
              </a:ext>
            </a:extLst>
          </p:cNvPr>
          <p:cNvSpPr/>
          <p:nvPr/>
        </p:nvSpPr>
        <p:spPr>
          <a:xfrm>
            <a:off x="909311" y="3123700"/>
            <a:ext cx="1576243" cy="262219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95D5411-15A4-4D59-BA29-966E99733C71}"/>
              </a:ext>
            </a:extLst>
          </p:cNvPr>
          <p:cNvSpPr/>
          <p:nvPr/>
        </p:nvSpPr>
        <p:spPr>
          <a:xfrm>
            <a:off x="893207" y="4190676"/>
            <a:ext cx="1576243" cy="262219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2E981D1-BCF2-4FF2-86B9-B930B6873B9E}"/>
              </a:ext>
            </a:extLst>
          </p:cNvPr>
          <p:cNvSpPr/>
          <p:nvPr/>
        </p:nvSpPr>
        <p:spPr>
          <a:xfrm>
            <a:off x="845704" y="5090286"/>
            <a:ext cx="1576243" cy="262219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3C049EE-E760-4ABA-809F-7386627224B7}"/>
              </a:ext>
            </a:extLst>
          </p:cNvPr>
          <p:cNvSpPr/>
          <p:nvPr/>
        </p:nvSpPr>
        <p:spPr>
          <a:xfrm>
            <a:off x="798201" y="5655669"/>
            <a:ext cx="1623746" cy="238366"/>
          </a:xfrm>
          <a:prstGeom prst="round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05E8E4EA-7D56-432F-B8C0-5B5C5E04D4D6}"/>
              </a:ext>
            </a:extLst>
          </p:cNvPr>
          <p:cNvSpPr/>
          <p:nvPr/>
        </p:nvSpPr>
        <p:spPr>
          <a:xfrm flipH="1">
            <a:off x="2437232" y="1746922"/>
            <a:ext cx="6706766" cy="514350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A933CA-F818-4B07-A385-9F2EC8B849F2}"/>
              </a:ext>
            </a:extLst>
          </p:cNvPr>
          <p:cNvGrpSpPr/>
          <p:nvPr/>
        </p:nvGrpSpPr>
        <p:grpSpPr>
          <a:xfrm>
            <a:off x="2742643" y="1685419"/>
            <a:ext cx="6294194" cy="4728210"/>
            <a:chOff x="3512435" y="646456"/>
            <a:chExt cx="7280517" cy="5469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6" name="Content Placeholder 5">
              <a:extLst>
                <a:ext uri="{FF2B5EF4-FFF2-40B4-BE49-F238E27FC236}">
                  <a16:creationId xmlns:a16="http://schemas.microsoft.com/office/drawing/2014/main" id="{72972B1D-BC22-4561-A641-8223C50D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2323" y="646456"/>
              <a:ext cx="3520627" cy="2677244"/>
            </a:xfrm>
            <a:prstGeom prst="rect">
              <a:avLst/>
            </a:prstGeom>
          </p:spPr>
        </p:pic>
        <p:pic>
          <p:nvPicPr>
            <p:cNvPr id="63" name="Picture 11" descr="DSC03643">
              <a:extLst>
                <a:ext uri="{FF2B5EF4-FFF2-40B4-BE49-F238E27FC236}">
                  <a16:creationId xmlns:a16="http://schemas.microsoft.com/office/drawing/2014/main" id="{097A041A-72C7-49CB-8FD0-63EC4D7F8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12435" y="3452792"/>
              <a:ext cx="3655729" cy="2662801"/>
            </a:xfrm>
            <a:prstGeom prst="rect">
              <a:avLst/>
            </a:prstGeom>
          </p:spPr>
        </p:pic>
        <p:pic>
          <p:nvPicPr>
            <p:cNvPr id="64" name="Picture 2" descr="C:\Users\acer\Documents\Ulead VideoStudio\11.0\uvs081223-001.BMP">
              <a:extLst>
                <a:ext uri="{FF2B5EF4-FFF2-40B4-BE49-F238E27FC236}">
                  <a16:creationId xmlns:a16="http://schemas.microsoft.com/office/drawing/2014/main" id="{5D79F727-539D-42E4-B503-5D5EAC481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436" y="655088"/>
              <a:ext cx="3655730" cy="267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รูปภาพ 9" descr="beef-1884301_960_720.jpg">
              <a:extLst>
                <a:ext uri="{FF2B5EF4-FFF2-40B4-BE49-F238E27FC236}">
                  <a16:creationId xmlns:a16="http://schemas.microsoft.com/office/drawing/2014/main" id="{7D70BEE3-8EBB-4C34-8EAF-BB851B6A4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72324" y="3452792"/>
              <a:ext cx="3520628" cy="266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B9331F-225D-4D19-B0FA-6D37A8C83C53}"/>
              </a:ext>
            </a:extLst>
          </p:cNvPr>
          <p:cNvSpPr/>
          <p:nvPr/>
        </p:nvSpPr>
        <p:spPr>
          <a:xfrm>
            <a:off x="527376" y="3902773"/>
            <a:ext cx="1861457" cy="0"/>
          </a:xfrm>
          <a:custGeom>
            <a:avLst/>
            <a:gdLst>
              <a:gd name="connsiteX0" fmla="*/ 0 w 2481943"/>
              <a:gd name="connsiteY0" fmla="*/ 0 h 0"/>
              <a:gd name="connsiteX1" fmla="*/ 2481943 w 24819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1943">
                <a:moveTo>
                  <a:pt x="0" y="0"/>
                </a:moveTo>
                <a:lnTo>
                  <a:pt x="2481943" y="0"/>
                </a:lnTo>
              </a:path>
            </a:pathLst>
          </a:custGeom>
          <a:noFill/>
          <a:ln w="57150" cap="rnd">
            <a:solidFill>
              <a:srgbClr val="0B7AF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5BCECEC-2E2C-4291-9A63-8BE5EAE40AE4}"/>
              </a:ext>
            </a:extLst>
          </p:cNvPr>
          <p:cNvSpPr/>
          <p:nvPr/>
        </p:nvSpPr>
        <p:spPr>
          <a:xfrm>
            <a:off x="184475" y="2069914"/>
            <a:ext cx="627099" cy="6270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8A63BE97-E1A4-4F2C-B20A-97FBF9CA6792}"/>
              </a:ext>
            </a:extLst>
          </p:cNvPr>
          <p:cNvSpPr/>
          <p:nvPr/>
        </p:nvSpPr>
        <p:spPr>
          <a:xfrm>
            <a:off x="3529" y="6441431"/>
            <a:ext cx="432780" cy="432780"/>
          </a:xfrm>
          <a:prstGeom prst="rtTriangle">
            <a:avLst/>
          </a:prstGeom>
          <a:gradFill>
            <a:gsLst>
              <a:gs pos="0">
                <a:srgbClr val="0070C0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79AE77-E09E-4CF0-A54F-B8410B0C806C}"/>
              </a:ext>
            </a:extLst>
          </p:cNvPr>
          <p:cNvSpPr/>
          <p:nvPr/>
        </p:nvSpPr>
        <p:spPr>
          <a:xfrm>
            <a:off x="176063" y="4445469"/>
            <a:ext cx="627099" cy="6270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3208" y="1763404"/>
            <a:ext cx="110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ทำสลบ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207" y="2049618"/>
            <a:ext cx="1293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แทงคอ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3208" y="2835133"/>
            <a:ext cx="1861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แยกหัว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3207" y="3121347"/>
            <a:ext cx="16398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แยกหนัง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93208" y="2335831"/>
            <a:ext cx="1616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ปล่อยเลือดออก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417" y="4186779"/>
            <a:ext cx="1352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เปิดท้อง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418" y="4459834"/>
            <a:ext cx="2053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เอาเครื่องในออก</a:t>
            </a:r>
          </a:p>
          <a:p>
            <a:r>
              <a:rPr lang="th-TH" sz="105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- แยกเครื่องในขาว</a:t>
            </a:r>
          </a:p>
          <a:p>
            <a:r>
              <a:rPr lang="th-TH" sz="105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- แยกเครื่องในแดง</a:t>
            </a:r>
            <a:endParaRPr lang="en-US" sz="105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418" y="5590168"/>
            <a:ext cx="1810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ลดอุณหภูมิซาก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417" y="5863223"/>
            <a:ext cx="1133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ตัดแต่ง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417" y="6136278"/>
            <a:ext cx="885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บรรจุ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0418" y="5044059"/>
            <a:ext cx="1086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ผ่าซีก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0418" y="5317113"/>
            <a:ext cx="1077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ล้างซาก</a:t>
            </a:r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EFDF1841-13F1-48E2-A7F4-50D1384128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240572" y="4486416"/>
            <a:ext cx="474443" cy="474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Graphic 57" descr="Cow">
            <a:extLst>
              <a:ext uri="{FF2B5EF4-FFF2-40B4-BE49-F238E27FC236}">
                <a16:creationId xmlns:a16="http://schemas.microsoft.com/office/drawing/2014/main" id="{98DFA6E9-7229-4D38-B650-A7B3B098F0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882" y="2149655"/>
            <a:ext cx="434219" cy="4342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CE5207-C81F-48E2-8B46-64F8164E5E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89" y="2312772"/>
            <a:ext cx="1293989" cy="10287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77872B-94CA-4383-BE88-B65D1EFF91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301" y="4486416"/>
            <a:ext cx="1065368" cy="107451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A2CAD0-7439-46B7-9689-C40E3BF2839F}"/>
              </a:ext>
            </a:extLst>
          </p:cNvPr>
          <p:cNvSpPr/>
          <p:nvPr/>
        </p:nvSpPr>
        <p:spPr>
          <a:xfrm>
            <a:off x="-540568" y="462261"/>
            <a:ext cx="889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การแบ่งส่วนในโรงฆ่า </a:t>
            </a:r>
            <a:r>
              <a:rPr lang="th-TH" sz="32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 กระบือ แพะ แกะ</a:t>
            </a:r>
            <a:endParaRPr lang="en-US" sz="32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B0F978-C9EE-45E5-BF20-AD15865BF97B}"/>
              </a:ext>
            </a:extLst>
          </p:cNvPr>
          <p:cNvSpPr/>
          <p:nvPr/>
        </p:nvSpPr>
        <p:spPr>
          <a:xfrm>
            <a:off x="0" y="356850"/>
            <a:ext cx="136537" cy="755029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Slide Number Placeholder 17">
            <a:extLst>
              <a:ext uri="{FF2B5EF4-FFF2-40B4-BE49-F238E27FC236}">
                <a16:creationId xmlns:a16="http://schemas.microsoft.com/office/drawing/2014/main" id="{363AE76E-3B17-4A38-AB97-13D1180C9B51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23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46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506FF928-98B4-4B4C-9C7D-5E5FB7964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/>
          <a:stretch/>
        </p:blipFill>
        <p:spPr>
          <a:xfrm flipH="1">
            <a:off x="-1" y="3512229"/>
            <a:ext cx="7683448" cy="3347657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3D81629-0209-4EC7-ADD9-30C6FE8DE1D2}"/>
              </a:ext>
            </a:extLst>
          </p:cNvPr>
          <p:cNvSpPr/>
          <p:nvPr/>
        </p:nvSpPr>
        <p:spPr>
          <a:xfrm>
            <a:off x="-16130" y="6414198"/>
            <a:ext cx="434696" cy="43469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EDACAF-D933-431B-8F1B-99D81F2DA2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96"/>
          <a:stretch/>
        </p:blipFill>
        <p:spPr>
          <a:xfrm>
            <a:off x="689927" y="5112542"/>
            <a:ext cx="2272188" cy="17200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FE2320-6E0B-4DE3-A2EF-77AC839AE473}"/>
              </a:ext>
            </a:extLst>
          </p:cNvPr>
          <p:cNvSpPr/>
          <p:nvPr/>
        </p:nvSpPr>
        <p:spPr>
          <a:xfrm>
            <a:off x="6130144" y="1298801"/>
            <a:ext cx="3013856" cy="4866503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0DA02-E7B1-43A5-BB7B-F6A1DD833CB7}"/>
              </a:ext>
            </a:extLst>
          </p:cNvPr>
          <p:cNvGrpSpPr/>
          <p:nvPr/>
        </p:nvGrpSpPr>
        <p:grpSpPr>
          <a:xfrm>
            <a:off x="3244780" y="1148433"/>
            <a:ext cx="5912460" cy="5514233"/>
            <a:chOff x="3780132" y="-1621704"/>
            <a:chExt cx="8430572" cy="7862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B009E8-AE1B-4A5A-820A-E856EFA5CC3E}"/>
                </a:ext>
              </a:extLst>
            </p:cNvPr>
            <p:cNvGrpSpPr/>
            <p:nvPr/>
          </p:nvGrpSpPr>
          <p:grpSpPr>
            <a:xfrm>
              <a:off x="3780132" y="-1621704"/>
              <a:ext cx="8430572" cy="7862742"/>
              <a:chOff x="3780132" y="-1621704"/>
              <a:chExt cx="8430572" cy="78627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1FDA59C-8855-42D9-B009-EC707FDE32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22392" y="1068348"/>
                <a:ext cx="4169608" cy="250579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35C6DB8-C329-486E-AF58-C18AED0E0E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41096" y="-1621704"/>
                <a:ext cx="4169608" cy="259989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EC6961A-513D-445A-82C8-3508E7CA0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0132" y="3644212"/>
                <a:ext cx="4164687" cy="2596826"/>
              </a:xfrm>
              <a:prstGeom prst="rect">
                <a:avLst/>
              </a:prstGeom>
            </p:spPr>
          </p:pic>
        </p:grpSp>
        <p:pic>
          <p:nvPicPr>
            <p:cNvPr id="10" name="รูปภาพ 1" descr="17.1.JPG">
              <a:extLst>
                <a:ext uri="{FF2B5EF4-FFF2-40B4-BE49-F238E27FC236}">
                  <a16:creationId xmlns:a16="http://schemas.microsoft.com/office/drawing/2014/main" id="{C9330843-458A-458F-AF56-95580BA2ADA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22392" y="3689727"/>
              <a:ext cx="4169608" cy="250579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457EBC-06E7-44DD-A2E2-F212481D03A0}"/>
              </a:ext>
            </a:extLst>
          </p:cNvPr>
          <p:cNvSpPr txBox="1"/>
          <p:nvPr/>
        </p:nvSpPr>
        <p:spPr>
          <a:xfrm>
            <a:off x="275222" y="283138"/>
            <a:ext cx="6618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เครื่องมือ </a:t>
            </a:r>
            <a:r>
              <a:rPr lang="th-TH" sz="32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เครื่องจักร </a:t>
            </a:r>
            <a:br>
              <a:rPr lang="th-TH" sz="32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อุปกรณ์</a:t>
            </a:r>
            <a:endParaRPr lang="th-TH" sz="32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9227758-B74B-4C7D-BA45-409075B0B7B2}"/>
              </a:ext>
            </a:extLst>
          </p:cNvPr>
          <p:cNvSpPr/>
          <p:nvPr/>
        </p:nvSpPr>
        <p:spPr>
          <a:xfrm rot="10800000">
            <a:off x="8537794" y="1492951"/>
            <a:ext cx="606206" cy="60620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06CB88-39F3-4C6C-8882-353F607355FD}"/>
              </a:ext>
            </a:extLst>
          </p:cNvPr>
          <p:cNvSpPr/>
          <p:nvPr/>
        </p:nvSpPr>
        <p:spPr>
          <a:xfrm>
            <a:off x="295514" y="4818338"/>
            <a:ext cx="1469807" cy="1469807"/>
          </a:xfrm>
          <a:prstGeom prst="ellipse">
            <a:avLst/>
          </a:prstGeom>
          <a:solidFill>
            <a:srgbClr val="C2D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C19EB7-F536-481B-9EB8-EAFB7685B3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403"/>
          <a:stretch/>
        </p:blipFill>
        <p:spPr>
          <a:xfrm>
            <a:off x="437676" y="4664699"/>
            <a:ext cx="1209231" cy="2186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03D6E6-A9F0-4115-81B9-39FECA2CCD4E}"/>
              </a:ext>
            </a:extLst>
          </p:cNvPr>
          <p:cNvGrpSpPr/>
          <p:nvPr/>
        </p:nvGrpSpPr>
        <p:grpSpPr>
          <a:xfrm>
            <a:off x="338735" y="1535273"/>
            <a:ext cx="5243117" cy="2727682"/>
            <a:chOff x="-639603" y="1657659"/>
            <a:chExt cx="4614863" cy="240083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FCB43C5-5069-45B5-99B4-D200E7EC5E7A}"/>
                </a:ext>
              </a:extLst>
            </p:cNvPr>
            <p:cNvSpPr/>
            <p:nvPr/>
          </p:nvSpPr>
          <p:spPr>
            <a:xfrm>
              <a:off x="278077" y="3382890"/>
              <a:ext cx="2676603" cy="625549"/>
            </a:xfrm>
            <a:prstGeom prst="roundRect">
              <a:avLst>
                <a:gd name="adj" fmla="val 50000"/>
              </a:avLst>
            </a:prstGeom>
            <a:solidFill>
              <a:srgbClr val="81CCB4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D3C468F-2329-4A62-8324-E7F9938F5142}"/>
                </a:ext>
              </a:extLst>
            </p:cNvPr>
            <p:cNvSpPr/>
            <p:nvPr/>
          </p:nvSpPr>
          <p:spPr>
            <a:xfrm>
              <a:off x="255657" y="1657659"/>
              <a:ext cx="2699024" cy="739109"/>
            </a:xfrm>
            <a:prstGeom prst="roundRect">
              <a:avLst>
                <a:gd name="adj" fmla="val 50000"/>
              </a:avLst>
            </a:prstGeom>
            <a:solidFill>
              <a:srgbClr val="81CCB4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6F592B-09D8-4420-9852-ABA2BBF7BE46}"/>
                </a:ext>
              </a:extLst>
            </p:cNvPr>
            <p:cNvSpPr txBox="1"/>
            <p:nvPr/>
          </p:nvSpPr>
          <p:spPr>
            <a:xfrm>
              <a:off x="278077" y="1758324"/>
              <a:ext cx="2779504" cy="623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วัสดุไม่</a:t>
              </a:r>
              <a:r>
                <a:rPr lang="th-TH" sz="20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เป็นอันตราย</a:t>
              </a:r>
              <a:br>
                <a:rPr lang="th-TH" sz="20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20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ต่อ</a:t>
              </a:r>
              <a:r>
                <a:rPr lang="th-TH" sz="2000" b="1" dirty="0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ผู้บริโภค </a:t>
              </a:r>
              <a:endParaRPr lang="th-TH" sz="2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8D2415-8500-4D9C-A5F9-86795D6A6CCD}"/>
                </a:ext>
              </a:extLst>
            </p:cNvPr>
            <p:cNvSpPr txBox="1"/>
            <p:nvPr/>
          </p:nvSpPr>
          <p:spPr>
            <a:xfrm>
              <a:off x="672483" y="2650354"/>
              <a:ext cx="2442320" cy="623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000" b="1" dirty="0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ผิวเรียบ ไม่เป็น</a:t>
              </a:r>
              <a:r>
                <a:rPr lang="th-TH" sz="20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สนิม </a:t>
              </a:r>
              <a:br>
                <a:rPr lang="th-TH" sz="20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2000"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ไม่</a:t>
              </a:r>
              <a:r>
                <a:rPr lang="th-TH" sz="2000" dirty="0"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มีรอยแตก</a:t>
              </a:r>
              <a:endParaRPr lang="th-TH" sz="2000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46FF3F-7A8F-4785-9D6D-56BDE8979A34}"/>
                </a:ext>
              </a:extLst>
            </p:cNvPr>
            <p:cNvSpPr txBox="1"/>
            <p:nvPr/>
          </p:nvSpPr>
          <p:spPr>
            <a:xfrm>
              <a:off x="-639603" y="3435433"/>
              <a:ext cx="4614863" cy="623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 algn="ctr">
                <a:defRPr sz="1600" b="1">
                  <a:solidFill>
                    <a:schemeClr val="accent1">
                      <a:lumMod val="50000"/>
                    </a:schemeClr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defRPr>
              </a:lvl1pPr>
            </a:lstStyle>
            <a:p>
              <a:r>
                <a:rPr lang="th-TH" sz="2000" dirty="0"/>
                <a:t>ทำ</a:t>
              </a:r>
              <a:r>
                <a:rPr lang="th-TH" sz="2000"/>
                <a:t>ความสะอาด</a:t>
              </a:r>
              <a:br>
                <a:rPr lang="th-TH" sz="2000"/>
              </a:br>
              <a:r>
                <a:rPr lang="th-TH" sz="2000"/>
                <a:t>ได้</a:t>
              </a:r>
              <a:r>
                <a:rPr lang="th-TH" sz="2000" dirty="0"/>
                <a:t>ง่าย 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6375216C-FED1-4629-ABF4-DE0AC9A24356}"/>
              </a:ext>
            </a:extLst>
          </p:cNvPr>
          <p:cNvSpPr/>
          <p:nvPr/>
        </p:nvSpPr>
        <p:spPr>
          <a:xfrm>
            <a:off x="5382715" y="3247367"/>
            <a:ext cx="1511477" cy="1511477"/>
          </a:xfrm>
          <a:prstGeom prst="ellipse">
            <a:avLst/>
          </a:prstGeom>
          <a:solidFill>
            <a:schemeClr val="tx1">
              <a:lumMod val="85000"/>
              <a:lumOff val="1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27932A-4FCE-4215-83FA-FB565C14A4E1}"/>
              </a:ext>
            </a:extLst>
          </p:cNvPr>
          <p:cNvSpPr txBox="1"/>
          <p:nvPr/>
        </p:nvSpPr>
        <p:spPr>
          <a:xfrm>
            <a:off x="5423004" y="3480065"/>
            <a:ext cx="14308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C2DF67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ตรวจสอบ</a:t>
            </a:r>
            <a:b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ให้อยู่ในสภาพ</a:t>
            </a:r>
            <a:b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ที่ใช้งานได้ดี</a:t>
            </a:r>
            <a:endParaRPr lang="th-TH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5B9B11-8750-4FC8-BF7F-738299133ED4}"/>
              </a:ext>
            </a:extLst>
          </p:cNvPr>
          <p:cNvSpPr/>
          <p:nvPr/>
        </p:nvSpPr>
        <p:spPr>
          <a:xfrm>
            <a:off x="0" y="356850"/>
            <a:ext cx="136537" cy="755029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Slide Number Placeholder 17">
            <a:extLst>
              <a:ext uri="{FF2B5EF4-FFF2-40B4-BE49-F238E27FC236}">
                <a16:creationId xmlns:a16="http://schemas.microsoft.com/office/drawing/2014/main" id="{8C05B60E-75FC-4B3C-BDEA-C66280AC671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24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03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44">
            <a:extLst>
              <a:ext uri="{FF2B5EF4-FFF2-40B4-BE49-F238E27FC236}">
                <a16:creationId xmlns:a16="http://schemas.microsoft.com/office/drawing/2014/main" id="{49491473-1F47-49D7-B847-806F4E75D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342208" y="2062217"/>
            <a:ext cx="5591318" cy="16291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9658D85-C1B2-4C64-A594-A4601A2EFF7A}"/>
              </a:ext>
            </a:extLst>
          </p:cNvPr>
          <p:cNvSpPr/>
          <p:nvPr/>
        </p:nvSpPr>
        <p:spPr>
          <a:xfrm>
            <a:off x="5688732" y="1713394"/>
            <a:ext cx="3072492" cy="307249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0DBF2-22CA-49D2-B702-BAE784323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27241" y="1161035"/>
            <a:ext cx="1380435" cy="3858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9EC56E-43E2-41AA-BCA3-543FBCFD6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209"/>
          <a:stretch/>
        </p:blipFill>
        <p:spPr>
          <a:xfrm>
            <a:off x="5759522" y="-64935"/>
            <a:ext cx="1547006" cy="2863071"/>
          </a:xfrm>
          <a:custGeom>
            <a:avLst/>
            <a:gdLst>
              <a:gd name="connsiteX0" fmla="*/ 0 w 2062674"/>
              <a:gd name="connsiteY0" fmla="*/ 0 h 3817428"/>
              <a:gd name="connsiteX1" fmla="*/ 2062674 w 2062674"/>
              <a:gd name="connsiteY1" fmla="*/ 0 h 3817428"/>
              <a:gd name="connsiteX2" fmla="*/ 2062674 w 2062674"/>
              <a:gd name="connsiteY2" fmla="*/ 2607611 h 3817428"/>
              <a:gd name="connsiteX3" fmla="*/ 1630874 w 2062674"/>
              <a:gd name="connsiteY3" fmla="*/ 2607611 h 3817428"/>
              <a:gd name="connsiteX4" fmla="*/ 1630874 w 2062674"/>
              <a:gd name="connsiteY4" fmla="*/ 3817428 h 3817428"/>
              <a:gd name="connsiteX5" fmla="*/ 0 w 2062674"/>
              <a:gd name="connsiteY5" fmla="*/ 3817428 h 381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2674" h="3817428">
                <a:moveTo>
                  <a:pt x="0" y="0"/>
                </a:moveTo>
                <a:lnTo>
                  <a:pt x="2062674" y="0"/>
                </a:lnTo>
                <a:lnTo>
                  <a:pt x="2062674" y="2607611"/>
                </a:lnTo>
                <a:lnTo>
                  <a:pt x="1630874" y="2607611"/>
                </a:lnTo>
                <a:lnTo>
                  <a:pt x="1630874" y="3817428"/>
                </a:lnTo>
                <a:lnTo>
                  <a:pt x="0" y="3817428"/>
                </a:lnTo>
                <a:close/>
              </a:path>
            </a:pathLst>
          </a:cu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DC7A641-8FF6-40BE-BDD5-F81566326149}"/>
              </a:ext>
            </a:extLst>
          </p:cNvPr>
          <p:cNvSpPr/>
          <p:nvPr/>
        </p:nvSpPr>
        <p:spPr>
          <a:xfrm>
            <a:off x="0" y="4384876"/>
            <a:ext cx="9144000" cy="2476500"/>
          </a:xfrm>
          <a:custGeom>
            <a:avLst/>
            <a:gdLst>
              <a:gd name="connsiteX0" fmla="*/ 0 w 12192000"/>
              <a:gd name="connsiteY0" fmla="*/ 0 h 4759314"/>
              <a:gd name="connsiteX1" fmla="*/ 12192000 w 12192000"/>
              <a:gd name="connsiteY1" fmla="*/ 0 h 4759314"/>
              <a:gd name="connsiteX2" fmla="*/ 12192000 w 12192000"/>
              <a:gd name="connsiteY2" fmla="*/ 4759314 h 4759314"/>
              <a:gd name="connsiteX3" fmla="*/ 0 w 12192000"/>
              <a:gd name="connsiteY3" fmla="*/ 4759314 h 4759314"/>
              <a:gd name="connsiteX4" fmla="*/ 0 w 12192000"/>
              <a:gd name="connsiteY4" fmla="*/ 0 h 4759314"/>
              <a:gd name="connsiteX0" fmla="*/ 0 w 12192000"/>
              <a:gd name="connsiteY0" fmla="*/ 0 h 4759314"/>
              <a:gd name="connsiteX1" fmla="*/ 12192000 w 12192000"/>
              <a:gd name="connsiteY1" fmla="*/ 2171700 h 4759314"/>
              <a:gd name="connsiteX2" fmla="*/ 12192000 w 12192000"/>
              <a:gd name="connsiteY2" fmla="*/ 4759314 h 4759314"/>
              <a:gd name="connsiteX3" fmla="*/ 0 w 12192000"/>
              <a:gd name="connsiteY3" fmla="*/ 4759314 h 4759314"/>
              <a:gd name="connsiteX4" fmla="*/ 0 w 12192000"/>
              <a:gd name="connsiteY4" fmla="*/ 0 h 47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759314">
                <a:moveTo>
                  <a:pt x="0" y="0"/>
                </a:moveTo>
                <a:lnTo>
                  <a:pt x="12192000" y="2171700"/>
                </a:lnTo>
                <a:lnTo>
                  <a:pt x="12192000" y="4759314"/>
                </a:lnTo>
                <a:lnTo>
                  <a:pt x="0" y="47593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D1773-D80D-49EB-ADCD-D3A27678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3064" y="1361538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th-TH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</a:t>
            </a:r>
            <a:r>
              <a:rPr lang="th-TH" sz="5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แสงสว่าง</a:t>
            </a:r>
            <a:br>
              <a:rPr lang="th-TH" sz="5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เพียงพอ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F93F5-7D81-4193-ABBF-88D06A56E906}"/>
              </a:ext>
            </a:extLst>
          </p:cNvPr>
          <p:cNvGrpSpPr/>
          <p:nvPr/>
        </p:nvGrpSpPr>
        <p:grpSpPr>
          <a:xfrm>
            <a:off x="48986" y="3090104"/>
            <a:ext cx="9046028" cy="3649523"/>
            <a:chOff x="0" y="1304559"/>
            <a:chExt cx="10349526" cy="41754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4B257A-92A8-4CE9-8F77-A50C0CAD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2850" y="1304559"/>
              <a:ext cx="5616676" cy="41754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F6F967-8216-4251-B011-DA1D024BC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6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32403"/>
              <a:ext cx="4650814" cy="4147561"/>
            </a:xfrm>
            <a:prstGeom prst="rect">
              <a:avLst/>
            </a:prstGeom>
          </p:spPr>
        </p:pic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44E4C1F-B90C-42A1-B38D-104E3376AA63}"/>
              </a:ext>
            </a:extLst>
          </p:cNvPr>
          <p:cNvSpPr/>
          <p:nvPr/>
        </p:nvSpPr>
        <p:spPr>
          <a:xfrm>
            <a:off x="1088572" y="0"/>
            <a:ext cx="3483428" cy="265085"/>
          </a:xfrm>
          <a:custGeom>
            <a:avLst/>
            <a:gdLst>
              <a:gd name="connsiteX0" fmla="*/ 8356 w 4644571"/>
              <a:gd name="connsiteY0" fmla="*/ 0 h 353446"/>
              <a:gd name="connsiteX1" fmla="*/ 4636215 w 4644571"/>
              <a:gd name="connsiteY1" fmla="*/ 0 h 353446"/>
              <a:gd name="connsiteX2" fmla="*/ 4644571 w 4644571"/>
              <a:gd name="connsiteY2" fmla="*/ 41389 h 353446"/>
              <a:gd name="connsiteX3" fmla="*/ 4332514 w 4644571"/>
              <a:gd name="connsiteY3" fmla="*/ 353446 h 353446"/>
              <a:gd name="connsiteX4" fmla="*/ 312057 w 4644571"/>
              <a:gd name="connsiteY4" fmla="*/ 353446 h 353446"/>
              <a:gd name="connsiteX5" fmla="*/ 0 w 4644571"/>
              <a:gd name="connsiteY5" fmla="*/ 41389 h 3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4571" h="353446">
                <a:moveTo>
                  <a:pt x="8356" y="0"/>
                </a:moveTo>
                <a:lnTo>
                  <a:pt x="4636215" y="0"/>
                </a:lnTo>
                <a:lnTo>
                  <a:pt x="4644571" y="41389"/>
                </a:lnTo>
                <a:cubicBezTo>
                  <a:pt x="4644571" y="213733"/>
                  <a:pt x="4504858" y="353446"/>
                  <a:pt x="4332514" y="353446"/>
                </a:cubicBezTo>
                <a:lnTo>
                  <a:pt x="312057" y="353446"/>
                </a:lnTo>
                <a:cubicBezTo>
                  <a:pt x="139713" y="353446"/>
                  <a:pt x="0" y="213733"/>
                  <a:pt x="0" y="41389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6DBB03-0844-484A-8BC7-16E481E74BD7}"/>
              </a:ext>
            </a:extLst>
          </p:cNvPr>
          <p:cNvSpPr/>
          <p:nvPr/>
        </p:nvSpPr>
        <p:spPr>
          <a:xfrm>
            <a:off x="4965496" y="1786023"/>
            <a:ext cx="723236" cy="723236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pic>
        <p:nvPicPr>
          <p:cNvPr id="11" name="Graphic 10" descr="Lightbulb">
            <a:extLst>
              <a:ext uri="{FF2B5EF4-FFF2-40B4-BE49-F238E27FC236}">
                <a16:creationId xmlns:a16="http://schemas.microsoft.com/office/drawing/2014/main" id="{C501FE23-894A-4655-B3A3-1A42A5FD0E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5467" y="1865993"/>
            <a:ext cx="563294" cy="563294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B8C8D2F-0EC5-4D2B-80BE-55DBC511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31C8-581A-46BA-83DC-8396C5974037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2595340-1F07-42F4-8268-F314F30CC5FC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25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07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44">
            <a:extLst>
              <a:ext uri="{FF2B5EF4-FFF2-40B4-BE49-F238E27FC236}">
                <a16:creationId xmlns:a16="http://schemas.microsoft.com/office/drawing/2014/main" id="{EC6FEFB8-41AB-4B4F-B356-31C5C3FC4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7" r="10155" b="19006"/>
          <a:stretch/>
        </p:blipFill>
        <p:spPr>
          <a:xfrm flipH="1">
            <a:off x="4746171" y="5228840"/>
            <a:ext cx="4397830" cy="1629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DBBFBC-5AF8-44FB-8919-847B37D6FB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244"/>
          <a:stretch/>
        </p:blipFill>
        <p:spPr>
          <a:xfrm>
            <a:off x="6876256" y="4036496"/>
            <a:ext cx="2267744" cy="2821504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D68A4F4A-B791-4A60-BDF8-AB739BF14B0C}"/>
              </a:ext>
            </a:extLst>
          </p:cNvPr>
          <p:cNvSpPr/>
          <p:nvPr/>
        </p:nvSpPr>
        <p:spPr>
          <a:xfrm>
            <a:off x="-1" y="2936636"/>
            <a:ext cx="6487885" cy="3921364"/>
          </a:xfrm>
          <a:prstGeom prst="rtTriangle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C6E23-8796-4785-9599-CA3E7321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600852"/>
            <a:ext cx="7886700" cy="1369950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น้ำที่ใช้ต้อง</a:t>
            </a:r>
            <a: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สะอาด </a:t>
            </a:r>
            <a:br>
              <a:rPr lang="th-TH" sz="4400" b="1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5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405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มีเพียงพอ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9E09B4-084C-4555-B68A-A8400F249FAB}"/>
              </a:ext>
            </a:extLst>
          </p:cNvPr>
          <p:cNvGrpSpPr/>
          <p:nvPr/>
        </p:nvGrpSpPr>
        <p:grpSpPr>
          <a:xfrm>
            <a:off x="3635896" y="1306206"/>
            <a:ext cx="5272470" cy="3786109"/>
            <a:chOff x="8709884" y="1551421"/>
            <a:chExt cx="5878888" cy="42215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803B09-25C3-459D-A5E2-D0264CBC9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36271" y="1551421"/>
              <a:ext cx="3252501" cy="2781056"/>
            </a:xfrm>
            <a:prstGeom prst="hexagon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4" name="Picture 2" descr="อ่างเก็บน้ำ">
              <a:extLst>
                <a:ext uri="{FF2B5EF4-FFF2-40B4-BE49-F238E27FC236}">
                  <a16:creationId xmlns:a16="http://schemas.microsoft.com/office/drawing/2014/main" id="{45A51544-DF09-4EC7-8F8B-F722CE595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09884" y="2991936"/>
              <a:ext cx="3252501" cy="2781057"/>
            </a:xfrm>
            <a:prstGeom prst="hexagon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DBF549-3E6D-4D60-9C58-5922A90A6206}"/>
              </a:ext>
            </a:extLst>
          </p:cNvPr>
          <p:cNvSpPr/>
          <p:nvPr/>
        </p:nvSpPr>
        <p:spPr>
          <a:xfrm>
            <a:off x="1642164" y="1025"/>
            <a:ext cx="3483428" cy="265085"/>
          </a:xfrm>
          <a:custGeom>
            <a:avLst/>
            <a:gdLst>
              <a:gd name="connsiteX0" fmla="*/ 8356 w 4644571"/>
              <a:gd name="connsiteY0" fmla="*/ 0 h 353446"/>
              <a:gd name="connsiteX1" fmla="*/ 4636215 w 4644571"/>
              <a:gd name="connsiteY1" fmla="*/ 0 h 353446"/>
              <a:gd name="connsiteX2" fmla="*/ 4644571 w 4644571"/>
              <a:gd name="connsiteY2" fmla="*/ 41389 h 353446"/>
              <a:gd name="connsiteX3" fmla="*/ 4332514 w 4644571"/>
              <a:gd name="connsiteY3" fmla="*/ 353446 h 353446"/>
              <a:gd name="connsiteX4" fmla="*/ 312057 w 4644571"/>
              <a:gd name="connsiteY4" fmla="*/ 353446 h 353446"/>
              <a:gd name="connsiteX5" fmla="*/ 0 w 4644571"/>
              <a:gd name="connsiteY5" fmla="*/ 41389 h 3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4571" h="353446">
                <a:moveTo>
                  <a:pt x="8356" y="0"/>
                </a:moveTo>
                <a:lnTo>
                  <a:pt x="4636215" y="0"/>
                </a:lnTo>
                <a:lnTo>
                  <a:pt x="4644571" y="41389"/>
                </a:lnTo>
                <a:cubicBezTo>
                  <a:pt x="4644571" y="213733"/>
                  <a:pt x="4504858" y="353446"/>
                  <a:pt x="4332514" y="353446"/>
                </a:cubicBezTo>
                <a:lnTo>
                  <a:pt x="312057" y="353446"/>
                </a:lnTo>
                <a:cubicBezTo>
                  <a:pt x="139713" y="353446"/>
                  <a:pt x="0" y="213733"/>
                  <a:pt x="0" y="41389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CB40658-F1CD-4282-8FA4-94C8DBC84ACD}"/>
              </a:ext>
            </a:extLst>
          </p:cNvPr>
          <p:cNvSpPr/>
          <p:nvPr/>
        </p:nvSpPr>
        <p:spPr>
          <a:xfrm>
            <a:off x="87086" y="6115049"/>
            <a:ext cx="803987" cy="639536"/>
          </a:xfrm>
          <a:custGeom>
            <a:avLst/>
            <a:gdLst>
              <a:gd name="connsiteX0" fmla="*/ 0 w 1277257"/>
              <a:gd name="connsiteY0" fmla="*/ 0 h 1016000"/>
              <a:gd name="connsiteX1" fmla="*/ 0 w 1277257"/>
              <a:gd name="connsiteY1" fmla="*/ 1016000 h 1016000"/>
              <a:gd name="connsiteX2" fmla="*/ 1277257 w 1277257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16000">
                <a:moveTo>
                  <a:pt x="0" y="0"/>
                </a:moveTo>
                <a:lnTo>
                  <a:pt x="0" y="1016000"/>
                </a:lnTo>
                <a:lnTo>
                  <a:pt x="1277257" y="1016000"/>
                </a:lnTo>
              </a:path>
            </a:pathLst>
          </a:custGeom>
          <a:noFill/>
          <a:ln w="698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A8160AD-983E-46DA-B861-B6A862A41A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592" y="3163018"/>
            <a:ext cx="1598124" cy="1598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58578-29BA-48F3-9F07-9796F25600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0" r="98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0" y="3568689"/>
            <a:ext cx="5559161" cy="3454898"/>
          </a:xfrm>
          <a:prstGeom prst="rect">
            <a:avLst/>
          </a:prstGeom>
        </p:spPr>
      </p:pic>
      <p:sp>
        <p:nvSpPr>
          <p:cNvPr id="20" name="Slide Number Placeholder 17">
            <a:extLst>
              <a:ext uri="{FF2B5EF4-FFF2-40B4-BE49-F238E27FC236}">
                <a16:creationId xmlns:a16="http://schemas.microsoft.com/office/drawing/2014/main" id="{55462C1B-EE1E-442B-8303-432C7C023BE3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26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04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44">
            <a:extLst>
              <a:ext uri="{FF2B5EF4-FFF2-40B4-BE49-F238E27FC236}">
                <a16:creationId xmlns:a16="http://schemas.microsoft.com/office/drawing/2014/main" id="{DB89203C-6166-4FF5-865E-66844A25B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24165"/>
          <a:stretch/>
        </p:blipFill>
        <p:spPr>
          <a:xfrm>
            <a:off x="0" y="4363402"/>
            <a:ext cx="9144000" cy="24945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FC234F-B25D-415B-82AD-0A9BDA6D576F}"/>
              </a:ext>
            </a:extLst>
          </p:cNvPr>
          <p:cNvSpPr/>
          <p:nvPr/>
        </p:nvSpPr>
        <p:spPr>
          <a:xfrm>
            <a:off x="0" y="2253287"/>
            <a:ext cx="9144000" cy="2334804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10530-D570-4EB6-B68C-9AFB810E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61916"/>
            <a:ext cx="7886700" cy="994172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หากมีการ</a:t>
            </a:r>
            <a: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ใช้น้ำแข็ง</a:t>
            </a:r>
            <a:br>
              <a:rPr lang="th-TH" sz="4050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5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405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ได้คุณภาพมาตรฐาน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12A33C-27BE-42A4-A6F0-3AE934AF4B97}"/>
              </a:ext>
            </a:extLst>
          </p:cNvPr>
          <p:cNvGrpSpPr/>
          <p:nvPr/>
        </p:nvGrpSpPr>
        <p:grpSpPr>
          <a:xfrm>
            <a:off x="341540" y="2054020"/>
            <a:ext cx="8460920" cy="2650416"/>
            <a:chOff x="154232" y="1457336"/>
            <a:chExt cx="10856513" cy="3400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878DDD-B4E8-474A-80CA-6696E3577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3097" y="1463975"/>
              <a:ext cx="4527648" cy="3394205"/>
            </a:xfrm>
            <a:prstGeom prst="rect">
              <a:avLst/>
            </a:prstGeom>
          </p:spPr>
        </p:pic>
        <p:pic>
          <p:nvPicPr>
            <p:cNvPr id="1026" name="Picture 2" descr="แนะ ซื้อน้ำแข็งสะอาดมาตรฐาน GMP มั่นใจ ปลอดภัย  ลดเสี่ยงเชื้อจุลินทรีย์ปนเปื้อน">
              <a:extLst>
                <a:ext uri="{FF2B5EF4-FFF2-40B4-BE49-F238E27FC236}">
                  <a16:creationId xmlns:a16="http://schemas.microsoft.com/office/drawing/2014/main" id="{E9D884BE-FA1B-4A7B-8E08-C2033254C9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4232" y="1457336"/>
              <a:ext cx="6205596" cy="3400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2E5EC8-0033-429B-80A7-321696C87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6727" y="4722222"/>
            <a:ext cx="1844741" cy="1844741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670E6C-7B77-4A50-B493-8C90E1D84903}"/>
              </a:ext>
            </a:extLst>
          </p:cNvPr>
          <p:cNvSpPr/>
          <p:nvPr/>
        </p:nvSpPr>
        <p:spPr>
          <a:xfrm>
            <a:off x="2639150" y="0"/>
            <a:ext cx="3483428" cy="265085"/>
          </a:xfrm>
          <a:custGeom>
            <a:avLst/>
            <a:gdLst>
              <a:gd name="connsiteX0" fmla="*/ 8356 w 4644571"/>
              <a:gd name="connsiteY0" fmla="*/ 0 h 353446"/>
              <a:gd name="connsiteX1" fmla="*/ 4636215 w 4644571"/>
              <a:gd name="connsiteY1" fmla="*/ 0 h 353446"/>
              <a:gd name="connsiteX2" fmla="*/ 4644571 w 4644571"/>
              <a:gd name="connsiteY2" fmla="*/ 41389 h 353446"/>
              <a:gd name="connsiteX3" fmla="*/ 4332514 w 4644571"/>
              <a:gd name="connsiteY3" fmla="*/ 353446 h 353446"/>
              <a:gd name="connsiteX4" fmla="*/ 312057 w 4644571"/>
              <a:gd name="connsiteY4" fmla="*/ 353446 h 353446"/>
              <a:gd name="connsiteX5" fmla="*/ 0 w 4644571"/>
              <a:gd name="connsiteY5" fmla="*/ 41389 h 3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4571" h="353446">
                <a:moveTo>
                  <a:pt x="8356" y="0"/>
                </a:moveTo>
                <a:lnTo>
                  <a:pt x="4636215" y="0"/>
                </a:lnTo>
                <a:lnTo>
                  <a:pt x="4644571" y="41389"/>
                </a:lnTo>
                <a:cubicBezTo>
                  <a:pt x="4644571" y="213733"/>
                  <a:pt x="4504858" y="353446"/>
                  <a:pt x="4332514" y="353446"/>
                </a:cubicBezTo>
                <a:lnTo>
                  <a:pt x="312057" y="353446"/>
                </a:lnTo>
                <a:cubicBezTo>
                  <a:pt x="139713" y="353446"/>
                  <a:pt x="0" y="213733"/>
                  <a:pt x="0" y="41389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043868-4070-4E9B-B441-AD8E0D8FFFD5}"/>
              </a:ext>
            </a:extLst>
          </p:cNvPr>
          <p:cNvGrpSpPr/>
          <p:nvPr/>
        </p:nvGrpSpPr>
        <p:grpSpPr>
          <a:xfrm>
            <a:off x="623537" y="3637902"/>
            <a:ext cx="1951265" cy="3202312"/>
            <a:chOff x="968827" y="2586192"/>
            <a:chExt cx="2601687" cy="42697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F19463-0610-465D-82F4-CCE05F3D0A7F}"/>
                </a:ext>
              </a:extLst>
            </p:cNvPr>
            <p:cNvSpPr/>
            <p:nvPr/>
          </p:nvSpPr>
          <p:spPr>
            <a:xfrm>
              <a:off x="968827" y="2947170"/>
              <a:ext cx="2601687" cy="390877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340A3-C18A-41D1-B61E-0B618089AC32}"/>
                </a:ext>
              </a:extLst>
            </p:cNvPr>
            <p:cNvSpPr txBox="1"/>
            <p:nvPr/>
          </p:nvSpPr>
          <p:spPr>
            <a:xfrm>
              <a:off x="1186188" y="3789903"/>
              <a:ext cx="2166962" cy="2734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75"/>
                </a:lnSpc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กรมอนามัย แนะ </a:t>
              </a:r>
              <a:b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ซื้อน้ำแข็งสะอาด</a:t>
              </a:r>
              <a:r>
                <a:rPr lang="th-TH" sz="1400" b="1" dirty="0">
                  <a:solidFill>
                    <a:srgbClr val="00B0F0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มาตรฐาน </a:t>
              </a:r>
              <a:r>
                <a:rPr lang="en-US" sz="1400" b="1" dirty="0">
                  <a:solidFill>
                    <a:srgbClr val="00B0F0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GMP</a:t>
              </a:r>
              <a:br>
                <a:rPr lang="en-US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endPara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  <a:p>
              <a:pPr algn="ctr">
                <a:lnSpc>
                  <a:spcPts val="2175"/>
                </a:lnSpc>
              </a:pP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มั่นใจ ปลอดภัย </a:t>
              </a:r>
              <a:b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ลดเสี่ยงเชื้อ</a:t>
              </a:r>
              <a:b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1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จุลินทรีย์ปนเปื้อน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82AC1C-9849-4AC1-A28D-ADC68EEAFF85}"/>
                </a:ext>
              </a:extLst>
            </p:cNvPr>
            <p:cNvSpPr/>
            <p:nvPr/>
          </p:nvSpPr>
          <p:spPr>
            <a:xfrm>
              <a:off x="1435261" y="5058137"/>
              <a:ext cx="1620455" cy="0"/>
            </a:xfrm>
            <a:custGeom>
              <a:avLst/>
              <a:gdLst>
                <a:gd name="connsiteX0" fmla="*/ 0 w 1620455"/>
                <a:gd name="connsiteY0" fmla="*/ 0 h 0"/>
                <a:gd name="connsiteX1" fmla="*/ 1620455 w 162045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0455">
                  <a:moveTo>
                    <a:pt x="0" y="0"/>
                  </a:moveTo>
                  <a:lnTo>
                    <a:pt x="1620455" y="0"/>
                  </a:ln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0F9B7F-56EE-4AF6-B0E4-DBAA61F05604}"/>
                </a:ext>
              </a:extLst>
            </p:cNvPr>
            <p:cNvSpPr/>
            <p:nvPr/>
          </p:nvSpPr>
          <p:spPr>
            <a:xfrm>
              <a:off x="1787512" y="2586192"/>
              <a:ext cx="964315" cy="964315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8CCB026-4C43-4C1F-844A-1B159B54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10781" y="2700143"/>
              <a:ext cx="717776" cy="71777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B8CA43D-49C9-4AA6-8041-E72D8CCCCB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880"/>
          <a:stretch/>
        </p:blipFill>
        <p:spPr>
          <a:xfrm>
            <a:off x="2411779" y="4356103"/>
            <a:ext cx="1602329" cy="2494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0170614-CE88-4943-BB4E-EC06F95DA888}"/>
              </a:ext>
            </a:extLst>
          </p:cNvPr>
          <p:cNvSpPr/>
          <p:nvPr/>
        </p:nvSpPr>
        <p:spPr>
          <a:xfrm>
            <a:off x="87086" y="6115049"/>
            <a:ext cx="803987" cy="639536"/>
          </a:xfrm>
          <a:custGeom>
            <a:avLst/>
            <a:gdLst>
              <a:gd name="connsiteX0" fmla="*/ 0 w 1277257"/>
              <a:gd name="connsiteY0" fmla="*/ 0 h 1016000"/>
              <a:gd name="connsiteX1" fmla="*/ 0 w 1277257"/>
              <a:gd name="connsiteY1" fmla="*/ 1016000 h 1016000"/>
              <a:gd name="connsiteX2" fmla="*/ 1277257 w 1277257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7257" h="1016000">
                <a:moveTo>
                  <a:pt x="0" y="0"/>
                </a:moveTo>
                <a:lnTo>
                  <a:pt x="0" y="1016000"/>
                </a:lnTo>
                <a:lnTo>
                  <a:pt x="1277257" y="1016000"/>
                </a:lnTo>
              </a:path>
            </a:pathLst>
          </a:custGeom>
          <a:noFill/>
          <a:ln w="698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75F390-BB13-42F7-B8E9-60E222A70F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91158" y="5581373"/>
            <a:ext cx="1012929" cy="1012929"/>
          </a:xfrm>
          <a:prstGeom prst="rect">
            <a:avLst/>
          </a:prstGeom>
        </p:spPr>
      </p:pic>
      <p:sp>
        <p:nvSpPr>
          <p:cNvPr id="21" name="Slide Number Placeholder 17">
            <a:extLst>
              <a:ext uri="{FF2B5EF4-FFF2-40B4-BE49-F238E27FC236}">
                <a16:creationId xmlns:a16="http://schemas.microsoft.com/office/drawing/2014/main" id="{2FD40E7F-19F2-4776-AB6D-7F2DD28B306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27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27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F522BE3-3F5C-4C91-9310-49E92A6D49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5656"/>
            <a:ext cx="9144000" cy="2667381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301659A-473B-451A-9360-0D31636E1DC9}"/>
              </a:ext>
            </a:extLst>
          </p:cNvPr>
          <p:cNvSpPr/>
          <p:nvPr/>
        </p:nvSpPr>
        <p:spPr>
          <a:xfrm>
            <a:off x="-180" y="2900974"/>
            <a:ext cx="2924120" cy="3912936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294494B-A8CA-4922-99EA-FC94CD05DB7F}"/>
              </a:ext>
            </a:extLst>
          </p:cNvPr>
          <p:cNvSpPr/>
          <p:nvPr/>
        </p:nvSpPr>
        <p:spPr>
          <a:xfrm>
            <a:off x="5654372" y="4689533"/>
            <a:ext cx="1023258" cy="392415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1" name="Picture 2" descr="ถังขยะมีฝาปิด (10 ลิตร) สีแดง สแตนดาร์ด RW9084 | OfficeMate">
            <a:extLst>
              <a:ext uri="{FF2B5EF4-FFF2-40B4-BE49-F238E27FC236}">
                <a16:creationId xmlns:a16="http://schemas.microsoft.com/office/drawing/2014/main" id="{E026A73A-FAEA-4B9E-A257-B7C56F336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672" y="4868900"/>
            <a:ext cx="1964775" cy="19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ปทุมธานี ชาวบ้าน หมู่ 5-6-7 ต พืชอุดม วอนเจ้าหน้าที่แก้ปัญหาขยะล้น -  ทอล์คนิวส์ ออนไลน์">
            <a:extLst>
              <a:ext uri="{FF2B5EF4-FFF2-40B4-BE49-F238E27FC236}">
                <a16:creationId xmlns:a16="http://schemas.microsoft.com/office/drawing/2014/main" id="{AD159E4E-CD4E-48C2-A46A-5B2FF4151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10"/>
          <a:stretch/>
        </p:blipFill>
        <p:spPr bwMode="auto">
          <a:xfrm>
            <a:off x="2827944" y="4034160"/>
            <a:ext cx="2826428" cy="25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F89CA25E-4B5B-4012-B493-795A1A3EE289}"/>
              </a:ext>
            </a:extLst>
          </p:cNvPr>
          <p:cNvSpPr/>
          <p:nvPr/>
        </p:nvSpPr>
        <p:spPr>
          <a:xfrm>
            <a:off x="4778168" y="4199779"/>
            <a:ext cx="1219200" cy="1219200"/>
          </a:xfrm>
          <a:prstGeom prst="noSmoking">
            <a:avLst>
              <a:gd name="adj" fmla="val 11535"/>
            </a:avLst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2645382-706C-41F4-B865-59AA8B62A14E}"/>
              </a:ext>
            </a:extLst>
          </p:cNvPr>
          <p:cNvSpPr/>
          <p:nvPr/>
        </p:nvSpPr>
        <p:spPr>
          <a:xfrm>
            <a:off x="551678" y="2987890"/>
            <a:ext cx="6346179" cy="3924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4" name="Picture 2" descr="ระบบบำบัดน้ำเสียแบบแอกทิเวเต็ดสลัดจ์ - Moderntreat">
            <a:extLst>
              <a:ext uri="{FF2B5EF4-FFF2-40B4-BE49-F238E27FC236}">
                <a16:creationId xmlns:a16="http://schemas.microsoft.com/office/drawing/2014/main" id="{783D1435-C4C8-47D4-8129-6D2165B4D9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507" y="2341503"/>
            <a:ext cx="2830094" cy="1592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7C75BA9-DAED-48A5-B094-706C0B55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471" y="2333305"/>
            <a:ext cx="2136248" cy="1592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Wet Room Floors, Hygienic Flooring - Impact Flooring">
            <a:extLst>
              <a:ext uri="{FF2B5EF4-FFF2-40B4-BE49-F238E27FC236}">
                <a16:creationId xmlns:a16="http://schemas.microsoft.com/office/drawing/2014/main" id="{B75E1DEF-E79C-4CD3-A956-3DC1AB6B8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821" y="2352828"/>
            <a:ext cx="2517145" cy="41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BAA0E9B-6B34-4C91-BD38-09EEA02AD4C8}"/>
              </a:ext>
            </a:extLst>
          </p:cNvPr>
          <p:cNvSpPr/>
          <p:nvPr/>
        </p:nvSpPr>
        <p:spPr>
          <a:xfrm>
            <a:off x="2537134" y="-39765"/>
            <a:ext cx="3386840" cy="245978"/>
          </a:xfrm>
          <a:custGeom>
            <a:avLst/>
            <a:gdLst>
              <a:gd name="connsiteX0" fmla="*/ 0 w 5612100"/>
              <a:gd name="connsiteY0" fmla="*/ 0 h 327970"/>
              <a:gd name="connsiteX1" fmla="*/ 5612100 w 5612100"/>
              <a:gd name="connsiteY1" fmla="*/ 0 h 327970"/>
              <a:gd name="connsiteX2" fmla="*/ 5592263 w 5612100"/>
              <a:gd name="connsiteY2" fmla="*/ 98251 h 327970"/>
              <a:gd name="connsiteX3" fmla="*/ 5245699 w 5612100"/>
              <a:gd name="connsiteY3" fmla="*/ 327970 h 327970"/>
              <a:gd name="connsiteX4" fmla="*/ 366400 w 5612100"/>
              <a:gd name="connsiteY4" fmla="*/ 327970 h 327970"/>
              <a:gd name="connsiteX5" fmla="*/ 19836 w 5612100"/>
              <a:gd name="connsiteY5" fmla="*/ 98251 h 32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2100" h="327970">
                <a:moveTo>
                  <a:pt x="0" y="0"/>
                </a:moveTo>
                <a:lnTo>
                  <a:pt x="5612100" y="0"/>
                </a:lnTo>
                <a:lnTo>
                  <a:pt x="5592263" y="98251"/>
                </a:lnTo>
                <a:cubicBezTo>
                  <a:pt x="5535165" y="233247"/>
                  <a:pt x="5401494" y="327970"/>
                  <a:pt x="5245699" y="327970"/>
                </a:cubicBezTo>
                <a:lnTo>
                  <a:pt x="366400" y="327970"/>
                </a:lnTo>
                <a:cubicBezTo>
                  <a:pt x="210606" y="327970"/>
                  <a:pt x="76934" y="233247"/>
                  <a:pt x="19836" y="9825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F97C9-C1FE-4A24-A949-0F590AE82B9C}"/>
              </a:ext>
            </a:extLst>
          </p:cNvPr>
          <p:cNvSpPr txBox="1"/>
          <p:nvPr/>
        </p:nvSpPr>
        <p:spPr>
          <a:xfrm>
            <a:off x="5861079" y="4101443"/>
            <a:ext cx="11809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ถังขยะ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8F3076-09C1-4AB1-8D05-FC78F5433827}"/>
              </a:ext>
            </a:extLst>
          </p:cNvPr>
          <p:cNvSpPr txBox="1"/>
          <p:nvPr/>
        </p:nvSpPr>
        <p:spPr>
          <a:xfrm>
            <a:off x="1941962" y="501043"/>
            <a:ext cx="480772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950" b="1" dirty="0">
                <a:latin typeface="Prompt" panose="00000500000000000000" pitchFamily="2" charset="-34"/>
                <a:cs typeface="Prompt" panose="00000500000000000000" pitchFamily="2" charset="-34"/>
              </a:rPr>
              <a:t>ระบบบำบัดน้ำเสีย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4826F5-5B02-429A-8E02-CCCE8BA1AC5E}"/>
              </a:ext>
            </a:extLst>
          </p:cNvPr>
          <p:cNvSpPr txBox="1"/>
          <p:nvPr/>
        </p:nvSpPr>
        <p:spPr>
          <a:xfrm>
            <a:off x="1065222" y="1229783"/>
            <a:ext cx="686598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5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คุณภาพน้ำผ่านเกณฑ์มาตรฐาน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C3D1C0-CD5E-44A2-B01E-FE6309EDA520}"/>
              </a:ext>
            </a:extLst>
          </p:cNvPr>
          <p:cNvSpPr txBox="1"/>
          <p:nvPr/>
        </p:nvSpPr>
        <p:spPr>
          <a:xfrm>
            <a:off x="921307" y="2480152"/>
            <a:ext cx="994172" cy="633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25"/>
              </a:lnSpc>
            </a:pPr>
            <a:r>
              <a:rPr lang="th-TH" sz="2400" b="1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ท่อ</a:t>
            </a:r>
            <a:br>
              <a:rPr lang="th-TH" sz="2400" b="1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bg1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ระบายน้ำ</a:t>
            </a:r>
            <a:endParaRPr lang="th-TH" sz="2400" b="1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5FC09A2-2F01-40A7-A040-6EDF3D5FD780}"/>
              </a:ext>
            </a:extLst>
          </p:cNvPr>
          <p:cNvSpPr/>
          <p:nvPr/>
        </p:nvSpPr>
        <p:spPr>
          <a:xfrm>
            <a:off x="7303682" y="2352830"/>
            <a:ext cx="1453572" cy="145357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81CCB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B9D971-C4E2-4EB5-802D-F94A433C5354}"/>
              </a:ext>
            </a:extLst>
          </p:cNvPr>
          <p:cNvSpPr txBox="1"/>
          <p:nvPr/>
        </p:nvSpPr>
        <p:spPr>
          <a:xfrm>
            <a:off x="7267486" y="2581414"/>
            <a:ext cx="1562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ตัวอย่าง</a:t>
            </a:r>
            <a:b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บ่อบำบัด</a:t>
            </a:r>
            <a:b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น้ำ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เสีย</a:t>
            </a: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35F831AD-FE1C-4EA1-8F25-4DF02683D0DD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28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26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Living on the Edge: How Meat Processors Can Improve Safety and Profits with  Sharper Knives | PROCESS EXPO 2021">
            <a:extLst>
              <a:ext uri="{FF2B5EF4-FFF2-40B4-BE49-F238E27FC236}">
                <a16:creationId xmlns:a16="http://schemas.microsoft.com/office/drawing/2014/main" id="{A501F6D6-79E3-457F-883D-28460D304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65"/>
            <a:ext cx="9144000" cy="42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2669668" y="4310541"/>
            <a:ext cx="7312471" cy="2602011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5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การปฏิบัติงาน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มีสวัสดิภาพสัตว์</a:t>
            </a:r>
          </a:p>
          <a:p>
            <a: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  <a:t>และถูกหลักสุขอนามัย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4C8317-C0C2-45B2-ADAA-B2D5C39ACEC4}"/>
              </a:ext>
            </a:extLst>
          </p:cNvPr>
          <p:cNvSpPr/>
          <p:nvPr/>
        </p:nvSpPr>
        <p:spPr>
          <a:xfrm>
            <a:off x="999882" y="4685192"/>
            <a:ext cx="1378857" cy="1378857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Graphic 17" descr="Cow">
            <a:extLst>
              <a:ext uri="{FF2B5EF4-FFF2-40B4-BE49-F238E27FC236}">
                <a16:creationId xmlns:a16="http://schemas.microsoft.com/office/drawing/2014/main" id="{E9AFFEDC-1032-43D9-8BA2-CE8FBA49FF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616" y="4800926"/>
            <a:ext cx="1147387" cy="1147387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13DF7757-53E0-4FB5-8D7F-B43CE2B1A4C5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10FB8A1-1FB3-40F9-8AEA-FD3444830D1D}"/>
              </a:ext>
            </a:extLst>
          </p:cNvPr>
          <p:cNvSpPr/>
          <p:nvPr/>
        </p:nvSpPr>
        <p:spPr>
          <a:xfrm rot="10800000">
            <a:off x="8431559" y="0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5F27C-C593-41BC-955B-0591015F3AC6}"/>
              </a:ext>
            </a:extLst>
          </p:cNvPr>
          <p:cNvSpPr/>
          <p:nvPr/>
        </p:nvSpPr>
        <p:spPr>
          <a:xfrm>
            <a:off x="5724128" y="4149081"/>
            <a:ext cx="3432274" cy="248852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Slide Number Placeholder 17">
            <a:extLst>
              <a:ext uri="{FF2B5EF4-FFF2-40B4-BE49-F238E27FC236}">
                <a16:creationId xmlns:a16="http://schemas.microsoft.com/office/drawing/2014/main" id="{15DF3F8A-78C6-4AA9-9485-3D3FAD906F1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29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28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865CA9C0-F785-4BC3-857D-03830093A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26016" y="3254014"/>
            <a:ext cx="9117984" cy="360398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010901-669D-44B3-9589-55332BB256E7}"/>
              </a:ext>
            </a:extLst>
          </p:cNvPr>
          <p:cNvSpPr/>
          <p:nvPr/>
        </p:nvSpPr>
        <p:spPr>
          <a:xfrm>
            <a:off x="770748" y="1643437"/>
            <a:ext cx="3570056" cy="1064328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905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b="1" kern="12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ผู้ประกอบกิจการ</a:t>
            </a:r>
            <a:r>
              <a:rPr lang="th-TH" sz="1800" b="1" kern="12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sz="1800" b="1" kern="120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ยื่น</a:t>
            </a:r>
            <a:r>
              <a:rPr lang="th-TH" sz="1600" kern="1200" dirty="0">
                <a:latin typeface="Prompt" panose="00000500000000000000" pitchFamily="2" charset="-34"/>
                <a:cs typeface="Prompt" panose="00000500000000000000" pitchFamily="2" charset="-34"/>
              </a:rPr>
              <a:t>คำขอพร้อมเอกสาร</a:t>
            </a:r>
            <a:endParaRPr lang="en-US" sz="16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E13C55-54B2-47CF-BC24-E04DCB2E5B90}"/>
              </a:ext>
            </a:extLst>
          </p:cNvPr>
          <p:cNvSpPr/>
          <p:nvPr/>
        </p:nvSpPr>
        <p:spPr>
          <a:xfrm>
            <a:off x="770748" y="2983308"/>
            <a:ext cx="3570056" cy="1064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905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นายทะเบียน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รับคำขอ</a:t>
            </a:r>
            <a:b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600" kern="1200" dirty="0">
                <a:latin typeface="Prompt" panose="00000500000000000000" pitchFamily="2" charset="-34"/>
                <a:cs typeface="Prompt" panose="00000500000000000000" pitchFamily="2" charset="-34"/>
              </a:rPr>
              <a:t>แจ้งคณะกรรมการ</a:t>
            </a: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ฯ </a:t>
            </a:r>
            <a:b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เพื่อ</a:t>
            </a:r>
            <a:r>
              <a:rPr lang="th-TH" sz="1600" kern="1200" dirty="0">
                <a:latin typeface="Prompt" panose="00000500000000000000" pitchFamily="2" charset="-34"/>
                <a:cs typeface="Prompt" panose="00000500000000000000" pitchFamily="2" charset="-34"/>
              </a:rPr>
              <a:t>นัดหมายการตรวจ</a:t>
            </a:r>
            <a:endParaRPr lang="en-US" sz="16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56EAF-144D-43EC-8179-66A9C8CF177F}"/>
              </a:ext>
            </a:extLst>
          </p:cNvPr>
          <p:cNvSpPr/>
          <p:nvPr/>
        </p:nvSpPr>
        <p:spPr>
          <a:xfrm>
            <a:off x="770748" y="4323180"/>
            <a:ext cx="3570056" cy="1064328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905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คณะกรรมการ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ประจำจังหวัด</a:t>
            </a:r>
            <a:b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เข้า</a:t>
            </a:r>
            <a:r>
              <a:rPr lang="th-TH" sz="1600" kern="1200" dirty="0">
                <a:latin typeface="Prompt" panose="00000500000000000000" pitchFamily="2" charset="-34"/>
                <a:cs typeface="Prompt" panose="00000500000000000000" pitchFamily="2" charset="-34"/>
              </a:rPr>
              <a:t>ตรวจโรงฆ่าสัตว์และเสนอความเห็นต่อผู้อนุญาต</a:t>
            </a:r>
            <a:endParaRPr lang="en-US" sz="16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77ABB6-3C2D-47D1-82C0-DCD000BFC24C}"/>
              </a:ext>
            </a:extLst>
          </p:cNvPr>
          <p:cNvSpPr/>
          <p:nvPr/>
        </p:nvSpPr>
        <p:spPr>
          <a:xfrm>
            <a:off x="770748" y="5663052"/>
            <a:ext cx="3570056" cy="1064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905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ผู้ว่าราชการ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หรืออธิบดี</a:t>
            </a:r>
            <a:b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kern="1200">
                <a:latin typeface="Prompt" panose="00000500000000000000" pitchFamily="2" charset="-34"/>
                <a:cs typeface="Prompt" panose="00000500000000000000" pitchFamily="2" charset="-34"/>
              </a:rPr>
              <a:t>พิจารณา</a:t>
            </a:r>
            <a:r>
              <a:rPr lang="th-TH" sz="1600" kern="1200" dirty="0">
                <a:latin typeface="Prompt" panose="00000500000000000000" pitchFamily="2" charset="-34"/>
                <a:cs typeface="Prompt" panose="00000500000000000000" pitchFamily="2" charset="-34"/>
              </a:rPr>
              <a:t>ต่อใบอนุญาต</a:t>
            </a:r>
            <a:endParaRPr lang="en-US" sz="1600" kern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A5F693-F01E-4CBB-8226-06296E7EACB9}"/>
              </a:ext>
            </a:extLst>
          </p:cNvPr>
          <p:cNvSpPr/>
          <p:nvPr/>
        </p:nvSpPr>
        <p:spPr>
          <a:xfrm>
            <a:off x="2555776" y="548680"/>
            <a:ext cx="5208240" cy="662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DDE392-5B2E-4F38-8BAB-340FB9A71395}"/>
              </a:ext>
            </a:extLst>
          </p:cNvPr>
          <p:cNvSpPr/>
          <p:nvPr/>
        </p:nvSpPr>
        <p:spPr>
          <a:xfrm>
            <a:off x="395671" y="487982"/>
            <a:ext cx="7368480" cy="662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ขั้นตอนการขอ</a:t>
            </a:r>
            <a: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ต่ออายุ</a:t>
            </a:r>
            <a:b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ใบอนุญาต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ประกอบกิจการฆ่าสัตว์</a:t>
            </a:r>
            <a:endParaRPr lang="th-TH" sz="3200" b="1" dirty="0">
              <a:solidFill>
                <a:schemeClr val="accent1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7" name="ตัวยึดเนื้อหา 2">
            <a:extLst>
              <a:ext uri="{FF2B5EF4-FFF2-40B4-BE49-F238E27FC236}">
                <a16:creationId xmlns:a16="http://schemas.microsoft.com/office/drawing/2014/main" id="{01CBEF98-F968-45BE-BFD7-AE8B4A5F83A5}"/>
              </a:ext>
            </a:extLst>
          </p:cNvPr>
          <p:cNvSpPr txBox="1">
            <a:spLocks/>
          </p:cNvSpPr>
          <p:nvPr/>
        </p:nvSpPr>
        <p:spPr>
          <a:xfrm>
            <a:off x="5112532" y="2601606"/>
            <a:ext cx="3871387" cy="4506068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1800" b="1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เมื่อยื่นคำขอต่ออายุใบอนุญาตแล้ว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ใบอนุญาตจะมีผลจนกว่า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ผู้อนุญาต</a:t>
            </a: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จะ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มีคำสั่งไม่ต่อ</a:t>
            </a: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อายุใบอนุญาต</a:t>
            </a: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600" dirty="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th-TH" sz="1600" b="1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คณะกรรมการจะตรวจประเมินโรงฆ่าสัตว์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ตามหลักเกณฑ์ที่กำหนดถ้าพบว่า  </a:t>
            </a:r>
          </a:p>
          <a:p>
            <a:pPr marL="0" indent="0">
              <a:buNone/>
            </a:pP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- 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โรงฆ่าสัตว์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ได้มาตรฐาน</a:t>
            </a:r>
            <a:b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จะ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เสนอผู้อนุญาตต่อ</a:t>
            </a: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อายุใบอนุญาต</a:t>
            </a: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600" dirty="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0" indent="0">
              <a:buNone/>
            </a:pP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- 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โรงฆ่าสัตว์ที่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ไม่ได้มาตรฐาน</a:t>
            </a:r>
            <a:b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จะ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เสนอผู้ว่าให้ไม่ต่อ</a:t>
            </a: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อายุใบอนุญาต</a:t>
            </a: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โดย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อาจจะให้แก้ไขก่อนไม่เกิน </a:t>
            </a: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 ครั้ง</a:t>
            </a:r>
            <a:b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ภายใน</a:t>
            </a:r>
            <a:r>
              <a:rPr lang="th-TH" sz="1600" dirty="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ระยะเวลา 90 วันหรือไม่ก็ได้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1E9668-9242-44EE-BDA4-CE020568B01C}"/>
              </a:ext>
            </a:extLst>
          </p:cNvPr>
          <p:cNvSpPr/>
          <p:nvPr/>
        </p:nvSpPr>
        <p:spPr>
          <a:xfrm>
            <a:off x="0" y="261695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70CFE1-EADB-4E7C-A780-948B8B013BC8}"/>
              </a:ext>
            </a:extLst>
          </p:cNvPr>
          <p:cNvSpPr/>
          <p:nvPr/>
        </p:nvSpPr>
        <p:spPr>
          <a:xfrm>
            <a:off x="4346808" y="2133600"/>
            <a:ext cx="548640" cy="1219200"/>
          </a:xfrm>
          <a:custGeom>
            <a:avLst/>
            <a:gdLst>
              <a:gd name="connsiteX0" fmla="*/ 0 w 548640"/>
              <a:gd name="connsiteY0" fmla="*/ 0 h 1219200"/>
              <a:gd name="connsiteX1" fmla="*/ 548640 w 548640"/>
              <a:gd name="connsiteY1" fmla="*/ 0 h 1219200"/>
              <a:gd name="connsiteX2" fmla="*/ 548640 w 548640"/>
              <a:gd name="connsiteY2" fmla="*/ 1219200 h 1219200"/>
              <a:gd name="connsiteX3" fmla="*/ 0 w 548640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1219200">
                <a:moveTo>
                  <a:pt x="0" y="0"/>
                </a:moveTo>
                <a:lnTo>
                  <a:pt x="548640" y="0"/>
                </a:lnTo>
                <a:lnTo>
                  <a:pt x="548640" y="1219200"/>
                </a:lnTo>
                <a:lnTo>
                  <a:pt x="0" y="1219200"/>
                </a:lnTo>
              </a:path>
            </a:pathLst>
          </a:custGeom>
          <a:noFill/>
          <a:ln w="50800">
            <a:solidFill>
              <a:srgbClr val="29A8C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9C13AC-7852-4302-BE97-3515792D9431}"/>
              </a:ext>
            </a:extLst>
          </p:cNvPr>
          <p:cNvSpPr/>
          <p:nvPr/>
        </p:nvSpPr>
        <p:spPr>
          <a:xfrm>
            <a:off x="4340804" y="3696480"/>
            <a:ext cx="548640" cy="1219200"/>
          </a:xfrm>
          <a:custGeom>
            <a:avLst/>
            <a:gdLst>
              <a:gd name="connsiteX0" fmla="*/ 0 w 548640"/>
              <a:gd name="connsiteY0" fmla="*/ 0 h 1219200"/>
              <a:gd name="connsiteX1" fmla="*/ 548640 w 548640"/>
              <a:gd name="connsiteY1" fmla="*/ 0 h 1219200"/>
              <a:gd name="connsiteX2" fmla="*/ 548640 w 548640"/>
              <a:gd name="connsiteY2" fmla="*/ 1219200 h 1219200"/>
              <a:gd name="connsiteX3" fmla="*/ 0 w 548640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1219200">
                <a:moveTo>
                  <a:pt x="0" y="0"/>
                </a:moveTo>
                <a:lnTo>
                  <a:pt x="548640" y="0"/>
                </a:lnTo>
                <a:lnTo>
                  <a:pt x="548640" y="1219200"/>
                </a:lnTo>
                <a:lnTo>
                  <a:pt x="0" y="1219200"/>
                </a:lnTo>
              </a:path>
            </a:pathLst>
          </a:custGeom>
          <a:noFill/>
          <a:ln w="508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BA354E-1D7C-480C-9FBC-AE3E057AD1AB}"/>
              </a:ext>
            </a:extLst>
          </p:cNvPr>
          <p:cNvSpPr/>
          <p:nvPr/>
        </p:nvSpPr>
        <p:spPr>
          <a:xfrm>
            <a:off x="4334800" y="5150818"/>
            <a:ext cx="548640" cy="1219200"/>
          </a:xfrm>
          <a:custGeom>
            <a:avLst/>
            <a:gdLst>
              <a:gd name="connsiteX0" fmla="*/ 0 w 548640"/>
              <a:gd name="connsiteY0" fmla="*/ 0 h 1219200"/>
              <a:gd name="connsiteX1" fmla="*/ 548640 w 548640"/>
              <a:gd name="connsiteY1" fmla="*/ 0 h 1219200"/>
              <a:gd name="connsiteX2" fmla="*/ 548640 w 548640"/>
              <a:gd name="connsiteY2" fmla="*/ 1219200 h 1219200"/>
              <a:gd name="connsiteX3" fmla="*/ 0 w 548640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" h="1219200">
                <a:moveTo>
                  <a:pt x="0" y="0"/>
                </a:moveTo>
                <a:lnTo>
                  <a:pt x="548640" y="0"/>
                </a:lnTo>
                <a:lnTo>
                  <a:pt x="548640" y="1219200"/>
                </a:lnTo>
                <a:lnTo>
                  <a:pt x="0" y="1219200"/>
                </a:lnTo>
              </a:path>
            </a:pathLst>
          </a:custGeom>
          <a:noFill/>
          <a:ln w="50800">
            <a:solidFill>
              <a:srgbClr val="29A8C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CCD6619-CB2B-4404-BC06-966262801B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833"/>
          <a:stretch/>
        </p:blipFill>
        <p:spPr>
          <a:xfrm flipH="1">
            <a:off x="264910" y="1653934"/>
            <a:ext cx="949015" cy="1064328"/>
          </a:xfrm>
          <a:prstGeom prst="rect">
            <a:avLst/>
          </a:prstGeom>
        </p:spPr>
      </p:pic>
      <p:pic>
        <p:nvPicPr>
          <p:cNvPr id="44" name="Picture 43" descr="A picture containing shirt, suit&#10;&#10;Description automatically generated">
            <a:extLst>
              <a:ext uri="{FF2B5EF4-FFF2-40B4-BE49-F238E27FC236}">
                <a16:creationId xmlns:a16="http://schemas.microsoft.com/office/drawing/2014/main" id="{A6E7427D-248A-4388-B0A0-95DFDAB1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7821" y="5637189"/>
            <a:ext cx="1127378" cy="10643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4E9D85-E737-4A9B-96C0-0C727DC48C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4" b="59888"/>
          <a:stretch/>
        </p:blipFill>
        <p:spPr>
          <a:xfrm>
            <a:off x="10001" y="2983308"/>
            <a:ext cx="1528796" cy="1044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D9020-88B2-4870-BDA1-FD47E8E5E2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42"/>
          <a:stretch/>
        </p:blipFill>
        <p:spPr>
          <a:xfrm>
            <a:off x="286673" y="4322476"/>
            <a:ext cx="1127378" cy="10643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FC5331-1700-4FAB-B5E9-EAECDDFAD6BA}"/>
              </a:ext>
            </a:extLst>
          </p:cNvPr>
          <p:cNvSpPr/>
          <p:nvPr/>
        </p:nvSpPr>
        <p:spPr>
          <a:xfrm>
            <a:off x="5071882" y="2525380"/>
            <a:ext cx="3918608" cy="953280"/>
          </a:xfrm>
          <a:prstGeom prst="roundRect">
            <a:avLst/>
          </a:prstGeom>
          <a:noFill/>
          <a:ln w="47625">
            <a:solidFill>
              <a:srgbClr val="81C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Graphic 17" descr="Document outline">
            <a:extLst>
              <a:ext uri="{FF2B5EF4-FFF2-40B4-BE49-F238E27FC236}">
                <a16:creationId xmlns:a16="http://schemas.microsoft.com/office/drawing/2014/main" id="{AF8D43AB-9D6C-4158-B6ED-4064A6D5A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6855" y="1782820"/>
            <a:ext cx="662742" cy="662742"/>
          </a:xfrm>
          <a:prstGeom prst="rect">
            <a:avLst/>
          </a:prstGeom>
        </p:spPr>
      </p:pic>
      <p:sp>
        <p:nvSpPr>
          <p:cNvPr id="22" name="Slide Number Placeholder 17">
            <a:extLst>
              <a:ext uri="{FF2B5EF4-FFF2-40B4-BE49-F238E27FC236}">
                <a16:creationId xmlns:a16="http://schemas.microsoft.com/office/drawing/2014/main" id="{F314AE48-4912-4797-9E61-695DD7FD2440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</a:t>
            </a:fld>
            <a:endParaRPr lang="en-US" b="1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01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44">
            <a:extLst>
              <a:ext uri="{FF2B5EF4-FFF2-40B4-BE49-F238E27FC236}">
                <a16:creationId xmlns:a16="http://schemas.microsoft.com/office/drawing/2014/main" id="{CB64C223-6D0A-4FCB-B450-462F614D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0" r="10155" b="19006"/>
          <a:stretch/>
        </p:blipFill>
        <p:spPr>
          <a:xfrm>
            <a:off x="-78135" y="5293577"/>
            <a:ext cx="4977066" cy="162916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7386480A-845D-40B7-A8EF-4E7501106A9D}"/>
              </a:ext>
            </a:extLst>
          </p:cNvPr>
          <p:cNvSpPr/>
          <p:nvPr/>
        </p:nvSpPr>
        <p:spPr>
          <a:xfrm flipH="1" flipV="1">
            <a:off x="4441372" y="1739504"/>
            <a:ext cx="4702628" cy="5143500"/>
          </a:xfrm>
          <a:custGeom>
            <a:avLst/>
            <a:gdLst>
              <a:gd name="connsiteX0" fmla="*/ 0 w 2627784"/>
              <a:gd name="connsiteY0" fmla="*/ 0 h 5143500"/>
              <a:gd name="connsiteX1" fmla="*/ 2627784 w 2627784"/>
              <a:gd name="connsiteY1" fmla="*/ 0 h 5143500"/>
              <a:gd name="connsiteX2" fmla="*/ 2627784 w 2627784"/>
              <a:gd name="connsiteY2" fmla="*/ 5143500 h 5143500"/>
              <a:gd name="connsiteX3" fmla="*/ 0 w 2627784"/>
              <a:gd name="connsiteY3" fmla="*/ 5143500 h 5143500"/>
              <a:gd name="connsiteX4" fmla="*/ 0 w 2627784"/>
              <a:gd name="connsiteY4" fmla="*/ 0 h 5143500"/>
              <a:gd name="connsiteX0" fmla="*/ 0 w 3338984"/>
              <a:gd name="connsiteY0" fmla="*/ 0 h 5143500"/>
              <a:gd name="connsiteX1" fmla="*/ 3338984 w 3338984"/>
              <a:gd name="connsiteY1" fmla="*/ 14515 h 5143500"/>
              <a:gd name="connsiteX2" fmla="*/ 2627784 w 3338984"/>
              <a:gd name="connsiteY2" fmla="*/ 5143500 h 5143500"/>
              <a:gd name="connsiteX3" fmla="*/ 0 w 3338984"/>
              <a:gd name="connsiteY3" fmla="*/ 5143500 h 5143500"/>
              <a:gd name="connsiteX4" fmla="*/ 0 w 333898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84" h="5143500">
                <a:moveTo>
                  <a:pt x="0" y="0"/>
                </a:moveTo>
                <a:lnTo>
                  <a:pt x="3338984" y="14515"/>
                </a:lnTo>
                <a:lnTo>
                  <a:pt x="262778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9A8C1"/>
              </a:gs>
              <a:gs pos="95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89E76-72B2-402E-A2A2-3E98C065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36" y="-100654"/>
            <a:ext cx="6333490" cy="2004321"/>
          </a:xfrm>
        </p:spPr>
        <p:txBody>
          <a:bodyPr>
            <a:normAutofit/>
          </a:bodyPr>
          <a:lstStyle/>
          <a:p>
            <a:r>
              <a:rPr lang="th-TH" sz="4050" b="1" dirty="0">
                <a:latin typeface="Prompt" panose="00000500000000000000" pitchFamily="2" charset="-34"/>
                <a:cs typeface="Prompt" panose="00000500000000000000" pitchFamily="2" charset="-34"/>
              </a:rPr>
              <a:t>งดให้อาหารสัตว์</a:t>
            </a:r>
            <a:b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8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ที่จะถูกฆ่าและให้สัตว์ที่จะถูกฆ่าได้พัก</a:t>
            </a:r>
            <a:endParaRPr lang="th-TH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ตัวยึดเนื้อหา 3" descr="1350040782.jpg">
            <a:extLst>
              <a:ext uri="{FF2B5EF4-FFF2-40B4-BE49-F238E27FC236}">
                <a16:creationId xmlns:a16="http://schemas.microsoft.com/office/drawing/2014/main" id="{41BCDEA2-7490-402C-8EC6-851A05BE9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829" y="2069498"/>
            <a:ext cx="2848165" cy="21967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96C6DA-2718-4AD5-87DA-DD7EDD1C01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971" y="2049460"/>
            <a:ext cx="2966917" cy="2196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1B04F4-9CB5-49FD-8659-EBB25A2AA4B4}"/>
              </a:ext>
            </a:extLst>
          </p:cNvPr>
          <p:cNvSpPr/>
          <p:nvPr/>
        </p:nvSpPr>
        <p:spPr>
          <a:xfrm>
            <a:off x="246220" y="3946583"/>
            <a:ext cx="805543" cy="729343"/>
          </a:xfrm>
          <a:custGeom>
            <a:avLst/>
            <a:gdLst>
              <a:gd name="connsiteX0" fmla="*/ 0 w 1074057"/>
              <a:gd name="connsiteY0" fmla="*/ 0 h 972457"/>
              <a:gd name="connsiteX1" fmla="*/ 0 w 1074057"/>
              <a:gd name="connsiteY1" fmla="*/ 972457 h 972457"/>
              <a:gd name="connsiteX2" fmla="*/ 1074057 w 1074057"/>
              <a:gd name="connsiteY2" fmla="*/ 972457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057" h="972457">
                <a:moveTo>
                  <a:pt x="0" y="0"/>
                </a:moveTo>
                <a:lnTo>
                  <a:pt x="0" y="972457"/>
                </a:lnTo>
                <a:lnTo>
                  <a:pt x="1074057" y="972457"/>
                </a:lnTo>
              </a:path>
            </a:pathLst>
          </a:custGeom>
          <a:noFill/>
          <a:ln w="69850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1" name="Graphic 10" descr="Cow">
            <a:extLst>
              <a:ext uri="{FF2B5EF4-FFF2-40B4-BE49-F238E27FC236}">
                <a16:creationId xmlns:a16="http://schemas.microsoft.com/office/drawing/2014/main" id="{39569939-D579-4C9A-92F7-0ED8F77998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401" y="3720588"/>
            <a:ext cx="860540" cy="8605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970696-0BAB-4AAF-848E-43B440E84149}"/>
              </a:ext>
            </a:extLst>
          </p:cNvPr>
          <p:cNvSpPr txBox="1"/>
          <p:nvPr/>
        </p:nvSpPr>
        <p:spPr>
          <a:xfrm>
            <a:off x="-103354" y="2836888"/>
            <a:ext cx="2022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th-TH" sz="2400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อาหารมื้อสุดท้าย</a:t>
            </a:r>
          </a:p>
        </p:txBody>
      </p:sp>
      <p:sp>
        <p:nvSpPr>
          <p:cNvPr id="19" name="&quot;Not Allowed&quot; Symbol 18">
            <a:extLst>
              <a:ext uri="{FF2B5EF4-FFF2-40B4-BE49-F238E27FC236}">
                <a16:creationId xmlns:a16="http://schemas.microsoft.com/office/drawing/2014/main" id="{1EBD2362-A48A-4D85-B772-298C85865310}"/>
              </a:ext>
            </a:extLst>
          </p:cNvPr>
          <p:cNvSpPr/>
          <p:nvPr/>
        </p:nvSpPr>
        <p:spPr>
          <a:xfrm>
            <a:off x="737462" y="3707618"/>
            <a:ext cx="735479" cy="721862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53B006-C9B1-49A8-9983-70DA23FDF328}"/>
              </a:ext>
            </a:extLst>
          </p:cNvPr>
          <p:cNvCxnSpPr>
            <a:cxnSpLocks/>
          </p:cNvCxnSpPr>
          <p:nvPr/>
        </p:nvCxnSpPr>
        <p:spPr>
          <a:xfrm>
            <a:off x="1333205" y="4403969"/>
            <a:ext cx="3768720" cy="19859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รูปภาพ 3" descr="รูปภาพประกอบด้วย ในอาคาร, อาคาร, โลหะ, นั่งร้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8A33865-810A-49EA-B5D1-EBC931CEBF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0"/>
          <a:stretch/>
        </p:blipFill>
        <p:spPr>
          <a:xfrm>
            <a:off x="5983829" y="4581128"/>
            <a:ext cx="2859190" cy="2016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3" descr="2">
            <a:extLst>
              <a:ext uri="{FF2B5EF4-FFF2-40B4-BE49-F238E27FC236}">
                <a16:creationId xmlns:a16="http://schemas.microsoft.com/office/drawing/2014/main" id="{8B748EB0-AC98-4BC3-BBAD-46E7ACDD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9448" y="4584915"/>
            <a:ext cx="2832607" cy="196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D0157B-4EBB-4681-BB9D-966E256BDB2F}"/>
              </a:ext>
            </a:extLst>
          </p:cNvPr>
          <p:cNvSpPr/>
          <p:nvPr/>
        </p:nvSpPr>
        <p:spPr>
          <a:xfrm>
            <a:off x="5201724" y="3855866"/>
            <a:ext cx="1034143" cy="10341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AFADA6-8C5F-40E2-A95C-610EAE7B69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92862" y="3985320"/>
            <a:ext cx="651867" cy="6518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DB1E30-AD21-4C81-B259-09DBF75C5F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051" y="4453935"/>
            <a:ext cx="962678" cy="1285070"/>
          </a:xfrm>
          <a:prstGeom prst="rect">
            <a:avLst/>
          </a:prstGeom>
        </p:spPr>
      </p:pic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458B3715-1865-4256-8286-5E5B09FCAF2B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CE92074B-2D99-42BE-9BDB-9F970393F3B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30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1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785C3447-C298-44CD-AC5E-C07DE8026A64}"/>
              </a:ext>
            </a:extLst>
          </p:cNvPr>
          <p:cNvSpPr/>
          <p:nvPr/>
        </p:nvSpPr>
        <p:spPr>
          <a:xfrm rot="5400000" flipH="1" flipV="1">
            <a:off x="2882665" y="643307"/>
            <a:ext cx="3291587" cy="9231085"/>
          </a:xfrm>
          <a:custGeom>
            <a:avLst/>
            <a:gdLst>
              <a:gd name="connsiteX0" fmla="*/ 0 w 2627784"/>
              <a:gd name="connsiteY0" fmla="*/ 0 h 5143500"/>
              <a:gd name="connsiteX1" fmla="*/ 2627784 w 2627784"/>
              <a:gd name="connsiteY1" fmla="*/ 0 h 5143500"/>
              <a:gd name="connsiteX2" fmla="*/ 2627784 w 2627784"/>
              <a:gd name="connsiteY2" fmla="*/ 5143500 h 5143500"/>
              <a:gd name="connsiteX3" fmla="*/ 0 w 2627784"/>
              <a:gd name="connsiteY3" fmla="*/ 5143500 h 5143500"/>
              <a:gd name="connsiteX4" fmla="*/ 0 w 2627784"/>
              <a:gd name="connsiteY4" fmla="*/ 0 h 5143500"/>
              <a:gd name="connsiteX0" fmla="*/ 0 w 3338984"/>
              <a:gd name="connsiteY0" fmla="*/ 0 h 5143500"/>
              <a:gd name="connsiteX1" fmla="*/ 3338984 w 3338984"/>
              <a:gd name="connsiteY1" fmla="*/ 14515 h 5143500"/>
              <a:gd name="connsiteX2" fmla="*/ 2627784 w 3338984"/>
              <a:gd name="connsiteY2" fmla="*/ 5143500 h 5143500"/>
              <a:gd name="connsiteX3" fmla="*/ 0 w 3338984"/>
              <a:gd name="connsiteY3" fmla="*/ 5143500 h 5143500"/>
              <a:gd name="connsiteX4" fmla="*/ 0 w 333898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84" h="5143500">
                <a:moveTo>
                  <a:pt x="0" y="0"/>
                </a:moveTo>
                <a:lnTo>
                  <a:pt x="3338984" y="14515"/>
                </a:lnTo>
                <a:lnTo>
                  <a:pt x="262778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9A8C1"/>
              </a:gs>
              <a:gs pos="95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9" name="รูปภาพ 3" descr="1350042151.jpg">
            <a:extLst>
              <a:ext uri="{FF2B5EF4-FFF2-40B4-BE49-F238E27FC236}">
                <a16:creationId xmlns:a16="http://schemas.microsoft.com/office/drawing/2014/main" id="{716BF3E7-3B10-4217-9931-F9140EC01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58" y="1903222"/>
            <a:ext cx="4251593" cy="4817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89E76-72B2-402E-A2A2-3E98C065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51219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งดให้อาหารสัตว์ที่จะถูก</a:t>
            </a:r>
            <a:r>
              <a:rPr lang="th-TH" sz="4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 </a:t>
            </a:r>
            <a:br>
              <a:rPr lang="th-TH" sz="4000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 </a:t>
            </a:r>
            <a:r>
              <a:rPr lang="th-TH" sz="32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ให้สัตว์ที่จะถูกฆ่าได้พัก</a:t>
            </a:r>
            <a:endParaRPr lang="th-TH" sz="40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9B66B987-B43C-4A91-8217-02B45769F4B7}"/>
              </a:ext>
            </a:extLst>
          </p:cNvPr>
          <p:cNvSpPr/>
          <p:nvPr/>
        </p:nvSpPr>
        <p:spPr>
          <a:xfrm>
            <a:off x="76200" y="6214743"/>
            <a:ext cx="596104" cy="596104"/>
          </a:xfrm>
          <a:prstGeom prst="rtTriangl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520F4A-B117-4E40-895A-ECD4D75E0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67" y="1903222"/>
            <a:ext cx="4402436" cy="4817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89DC76-A8F6-46E8-9C7E-3E6EF2C3D149}"/>
              </a:ext>
            </a:extLst>
          </p:cNvPr>
          <p:cNvGrpSpPr/>
          <p:nvPr/>
        </p:nvGrpSpPr>
        <p:grpSpPr>
          <a:xfrm>
            <a:off x="296209" y="583110"/>
            <a:ext cx="801010" cy="801010"/>
            <a:chOff x="5884742" y="3117428"/>
            <a:chExt cx="1068013" cy="10680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C5EBA-A40E-497E-99D9-DA820BD28065}"/>
                </a:ext>
              </a:extLst>
            </p:cNvPr>
            <p:cNvSpPr/>
            <p:nvPr/>
          </p:nvSpPr>
          <p:spPr>
            <a:xfrm>
              <a:off x="5884742" y="3117428"/>
              <a:ext cx="1068013" cy="1068013"/>
            </a:xfrm>
            <a:prstGeom prst="roundRect">
              <a:avLst>
                <a:gd name="adj" fmla="val 50000"/>
              </a:avLst>
            </a:prstGeom>
            <a:solidFill>
              <a:srgbClr val="333F4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E435594-686A-4484-8B78-59CDF7B6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6000" y="3212279"/>
              <a:ext cx="655297" cy="655297"/>
            </a:xfrm>
            <a:prstGeom prst="rect">
              <a:avLst/>
            </a:prstGeom>
          </p:spPr>
        </p:pic>
      </p:grp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0659844-2E4E-4DDA-84EC-C101838F5C93}"/>
              </a:ext>
            </a:extLst>
          </p:cNvPr>
          <p:cNvSpPr/>
          <p:nvPr/>
        </p:nvSpPr>
        <p:spPr>
          <a:xfrm rot="10800000">
            <a:off x="8466315" y="2814695"/>
            <a:ext cx="596104" cy="596104"/>
          </a:xfrm>
          <a:prstGeom prst="rtTriangl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9" name="Slide Number Placeholder 17">
            <a:extLst>
              <a:ext uri="{FF2B5EF4-FFF2-40B4-BE49-F238E27FC236}">
                <a16:creationId xmlns:a16="http://schemas.microsoft.com/office/drawing/2014/main" id="{7AC03162-6DD6-484A-9DF8-347281B7B456}"/>
              </a:ext>
            </a:extLst>
          </p:cNvPr>
          <p:cNvSpPr txBox="1">
            <a:spLocks/>
          </p:cNvSpPr>
          <p:nvPr/>
        </p:nvSpPr>
        <p:spPr>
          <a:xfrm>
            <a:off x="8094150" y="630678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31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5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E049C-A308-4259-9960-CE9A8F001D28}"/>
              </a:ext>
            </a:extLst>
          </p:cNvPr>
          <p:cNvGrpSpPr/>
          <p:nvPr/>
        </p:nvGrpSpPr>
        <p:grpSpPr>
          <a:xfrm>
            <a:off x="449349" y="-6378"/>
            <a:ext cx="2307772" cy="2667000"/>
            <a:chOff x="348343" y="0"/>
            <a:chExt cx="3077029" cy="3556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3B91B4-FC35-4E11-A1F9-813D0AF5A7C2}"/>
                </a:ext>
              </a:extLst>
            </p:cNvPr>
            <p:cNvSpPr/>
            <p:nvPr/>
          </p:nvSpPr>
          <p:spPr>
            <a:xfrm>
              <a:off x="348343" y="478971"/>
              <a:ext cx="3077029" cy="3077029"/>
            </a:xfrm>
            <a:prstGeom prst="ellipse">
              <a:avLst/>
            </a:prstGeom>
            <a:gradFill>
              <a:gsLst>
                <a:gs pos="0">
                  <a:srgbClr val="29A8C1"/>
                </a:gs>
                <a:gs pos="95000">
                  <a:srgbClr val="0B7A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8DCC0B-B744-4247-A595-CDA93D4DB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625" t="-2258" r="-3876" b="59195"/>
            <a:stretch/>
          </p:blipFill>
          <p:spPr>
            <a:xfrm>
              <a:off x="632213" y="0"/>
              <a:ext cx="2509287" cy="2951769"/>
            </a:xfrm>
            <a:prstGeom prst="roundRect">
              <a:avLst/>
            </a:prstGeom>
          </p:spPr>
        </p:pic>
      </p:grpSp>
      <p:pic>
        <p:nvPicPr>
          <p:cNvPr id="10" name="รูปภาพ 44">
            <a:extLst>
              <a:ext uri="{FF2B5EF4-FFF2-40B4-BE49-F238E27FC236}">
                <a16:creationId xmlns:a16="http://schemas.microsoft.com/office/drawing/2014/main" id="{804EEFAE-746F-418A-A45B-E9561A786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238191" y="3104218"/>
            <a:ext cx="5591318" cy="162916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6796223-D6A0-4C8F-B4FA-6C99C5BF37C1}"/>
              </a:ext>
            </a:extLst>
          </p:cNvPr>
          <p:cNvSpPr/>
          <p:nvPr/>
        </p:nvSpPr>
        <p:spPr>
          <a:xfrm rot="5400000" flipH="1" flipV="1">
            <a:off x="3013294" y="752061"/>
            <a:ext cx="3030330" cy="9231085"/>
          </a:xfrm>
          <a:custGeom>
            <a:avLst/>
            <a:gdLst>
              <a:gd name="connsiteX0" fmla="*/ 0 w 2627784"/>
              <a:gd name="connsiteY0" fmla="*/ 0 h 5143500"/>
              <a:gd name="connsiteX1" fmla="*/ 2627784 w 2627784"/>
              <a:gd name="connsiteY1" fmla="*/ 0 h 5143500"/>
              <a:gd name="connsiteX2" fmla="*/ 2627784 w 2627784"/>
              <a:gd name="connsiteY2" fmla="*/ 5143500 h 5143500"/>
              <a:gd name="connsiteX3" fmla="*/ 0 w 2627784"/>
              <a:gd name="connsiteY3" fmla="*/ 5143500 h 5143500"/>
              <a:gd name="connsiteX4" fmla="*/ 0 w 2627784"/>
              <a:gd name="connsiteY4" fmla="*/ 0 h 5143500"/>
              <a:gd name="connsiteX0" fmla="*/ 0 w 3338984"/>
              <a:gd name="connsiteY0" fmla="*/ 0 h 5143500"/>
              <a:gd name="connsiteX1" fmla="*/ 3338984 w 3338984"/>
              <a:gd name="connsiteY1" fmla="*/ 14515 h 5143500"/>
              <a:gd name="connsiteX2" fmla="*/ 2627784 w 3338984"/>
              <a:gd name="connsiteY2" fmla="*/ 5143500 h 5143500"/>
              <a:gd name="connsiteX3" fmla="*/ 0 w 3338984"/>
              <a:gd name="connsiteY3" fmla="*/ 5143500 h 5143500"/>
              <a:gd name="connsiteX4" fmla="*/ 0 w 333898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84" h="5143500">
                <a:moveTo>
                  <a:pt x="0" y="0"/>
                </a:moveTo>
                <a:lnTo>
                  <a:pt x="3338984" y="14515"/>
                </a:lnTo>
                <a:lnTo>
                  <a:pt x="262778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9A8C1"/>
              </a:gs>
              <a:gs pos="95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12E3D4-0A60-4484-8FE5-0C1C9FEC5385}"/>
              </a:ext>
            </a:extLst>
          </p:cNvPr>
          <p:cNvGrpSpPr/>
          <p:nvPr/>
        </p:nvGrpSpPr>
        <p:grpSpPr>
          <a:xfrm>
            <a:off x="124816" y="2201826"/>
            <a:ext cx="8894369" cy="4497364"/>
            <a:chOff x="1348798" y="-107891"/>
            <a:chExt cx="9872856" cy="4992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2289D1-E2C8-48B1-9A83-E8C48C75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348798" y="-101648"/>
              <a:ext cx="2938241" cy="49858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8BBCB-40ED-46A6-B822-224B07873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3851" y="-107891"/>
              <a:ext cx="2669608" cy="4992127"/>
            </a:xfrm>
            <a:prstGeom prst="rect">
              <a:avLst/>
            </a:prstGeom>
          </p:spPr>
        </p:pic>
        <p:pic>
          <p:nvPicPr>
            <p:cNvPr id="13" name="รูปภาพ 1" descr="เชือด.jpg">
              <a:extLst>
                <a:ext uri="{FF2B5EF4-FFF2-40B4-BE49-F238E27FC236}">
                  <a16:creationId xmlns:a16="http://schemas.microsoft.com/office/drawing/2014/main" id="{A65E8EA2-68BC-4365-88C1-09666D05B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0269" y="-107891"/>
              <a:ext cx="4051385" cy="4992127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3D201465-B1CB-4C74-B146-B6DCADF4BB26}"/>
              </a:ext>
            </a:extLst>
          </p:cNvPr>
          <p:cNvSpPr txBox="1">
            <a:spLocks/>
          </p:cNvSpPr>
          <p:nvPr/>
        </p:nvSpPr>
        <p:spPr>
          <a:xfrm>
            <a:off x="1829865" y="4254667"/>
            <a:ext cx="2307772" cy="12201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เจ็บปวด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6C8159-70AB-4A48-A1B1-8CDF4C8B7165}"/>
              </a:ext>
            </a:extLst>
          </p:cNvPr>
          <p:cNvSpPr txBox="1">
            <a:spLocks/>
          </p:cNvSpPr>
          <p:nvPr/>
        </p:nvSpPr>
        <p:spPr>
          <a:xfrm>
            <a:off x="5003518" y="4265729"/>
            <a:ext cx="2291942" cy="11784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ทรมาณ</a:t>
            </a:r>
          </a:p>
        </p:txBody>
      </p:sp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B60BEFBA-5C43-4283-B8E8-E6F372F54EAD}"/>
              </a:ext>
            </a:extLst>
          </p:cNvPr>
          <p:cNvSpPr/>
          <p:nvPr/>
        </p:nvSpPr>
        <p:spPr>
          <a:xfrm>
            <a:off x="2882807" y="4254667"/>
            <a:ext cx="1011489" cy="1011489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98292A7-C422-4A87-BF9D-9FDDE46789D0}"/>
              </a:ext>
            </a:extLst>
          </p:cNvPr>
          <p:cNvSpPr/>
          <p:nvPr/>
        </p:nvSpPr>
        <p:spPr>
          <a:xfrm>
            <a:off x="124816" y="6103086"/>
            <a:ext cx="596104" cy="5961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1" name="&quot;Not Allowed&quot; Symbol 30">
            <a:extLst>
              <a:ext uri="{FF2B5EF4-FFF2-40B4-BE49-F238E27FC236}">
                <a16:creationId xmlns:a16="http://schemas.microsoft.com/office/drawing/2014/main" id="{2A59CE1C-BDB4-4883-A53A-B32E1B739017}"/>
              </a:ext>
            </a:extLst>
          </p:cNvPr>
          <p:cNvSpPr/>
          <p:nvPr/>
        </p:nvSpPr>
        <p:spPr>
          <a:xfrm>
            <a:off x="6008522" y="4513424"/>
            <a:ext cx="752732" cy="752732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19FA4-A1DC-4131-AA95-7AB4426A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031" y="848428"/>
            <a:ext cx="5591318" cy="994172"/>
          </a:xfrm>
        </p:spPr>
        <p:txBody>
          <a:bodyPr>
            <a:normAutofit/>
          </a:bodyPr>
          <a:lstStyle/>
          <a:p>
            <a:r>
              <a:rPr lang="th-TH" sz="4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ต้องมีการทำสลบ</a:t>
            </a:r>
          </a:p>
        </p:txBody>
      </p:sp>
      <p:sp>
        <p:nvSpPr>
          <p:cNvPr id="32" name="Slide Number Placeholder 17">
            <a:extLst>
              <a:ext uri="{FF2B5EF4-FFF2-40B4-BE49-F238E27FC236}">
                <a16:creationId xmlns:a16="http://schemas.microsoft.com/office/drawing/2014/main" id="{47966326-978A-43A9-BD03-21C7218119A7}"/>
              </a:ext>
            </a:extLst>
          </p:cNvPr>
          <p:cNvSpPr txBox="1">
            <a:spLocks/>
          </p:cNvSpPr>
          <p:nvPr/>
        </p:nvSpPr>
        <p:spPr>
          <a:xfrm>
            <a:off x="8104349" y="6315155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32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84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6939486-F134-4549-A557-14B605F38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86"/>
            <a:ext cx="4572000" cy="30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D93B4A-7F6F-4569-8345-8F7FDED9E8AA}"/>
              </a:ext>
            </a:extLst>
          </p:cNvPr>
          <p:cNvSpPr/>
          <p:nvPr/>
        </p:nvSpPr>
        <p:spPr>
          <a:xfrm>
            <a:off x="0" y="3590547"/>
            <a:ext cx="9144000" cy="2676525"/>
          </a:xfrm>
          <a:prstGeom prst="rect">
            <a:avLst/>
          </a:prstGeom>
          <a:gradFill>
            <a:gsLst>
              <a:gs pos="0">
                <a:srgbClr val="0B7AF7"/>
              </a:gs>
              <a:gs pos="95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4112B-5911-4C99-8265-A3E9B1D5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91" y="837332"/>
            <a:ext cx="7886700" cy="1750879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มีการนำ </a:t>
            </a:r>
            <a:r>
              <a:rPr lang="th-TH" sz="44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เลือด </a:t>
            </a:r>
            <a:br>
              <a:rPr lang="th-TH" sz="4400" b="1">
                <a:solidFill>
                  <a:srgbClr val="E6533C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400" b="1">
                <a:latin typeface="Prompt" panose="00000500000000000000" pitchFamily="2" charset="-34"/>
                <a:cs typeface="Prompt" panose="00000500000000000000" pitchFamily="2" charset="-34"/>
              </a:rPr>
              <a:t>ออก</a:t>
            </a:r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อย่างสมบูรณ์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993AC7-A230-48ED-90F7-899C056C6FC3}"/>
              </a:ext>
            </a:extLst>
          </p:cNvPr>
          <p:cNvGrpSpPr/>
          <p:nvPr/>
        </p:nvGrpSpPr>
        <p:grpSpPr>
          <a:xfrm>
            <a:off x="194949" y="3122967"/>
            <a:ext cx="8768077" cy="3354947"/>
            <a:chOff x="259931" y="2189966"/>
            <a:chExt cx="11241755" cy="4301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รูปภาพ 2" descr="23072007605.jpg">
              <a:extLst>
                <a:ext uri="{FF2B5EF4-FFF2-40B4-BE49-F238E27FC236}">
                  <a16:creationId xmlns:a16="http://schemas.microsoft.com/office/drawing/2014/main" id="{F4ABA810-A2E9-43FD-B3FF-1DA74D504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1586" y="2189966"/>
              <a:ext cx="4610100" cy="4301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244E07-605E-49A0-8609-692ECE13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277751" y="2727649"/>
              <a:ext cx="4301455" cy="3226091"/>
            </a:xfrm>
            <a:prstGeom prst="rect">
              <a:avLst/>
            </a:prstGeom>
          </p:spPr>
        </p:pic>
        <p:pic>
          <p:nvPicPr>
            <p:cNvPr id="9" name="Picture 4" descr="D:\AUDDY\ข้อมูล\beef pro\DSC04571.JPG">
              <a:extLst>
                <a:ext uri="{FF2B5EF4-FFF2-40B4-BE49-F238E27FC236}">
                  <a16:creationId xmlns:a16="http://schemas.microsoft.com/office/drawing/2014/main" id="{9387BDD6-D036-46A0-B265-5EEB5B796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755" y="2189966"/>
              <a:ext cx="3226099" cy="430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3F914A-4ED8-465F-93AA-64DA047F20AE}"/>
              </a:ext>
            </a:extLst>
          </p:cNvPr>
          <p:cNvGrpSpPr/>
          <p:nvPr/>
        </p:nvGrpSpPr>
        <p:grpSpPr>
          <a:xfrm>
            <a:off x="2711159" y="1032675"/>
            <a:ext cx="1037746" cy="1037746"/>
            <a:chOff x="2790725" y="972648"/>
            <a:chExt cx="869007" cy="8690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CAE9F5-0A88-443E-97CD-725B3E685412}"/>
                </a:ext>
              </a:extLst>
            </p:cNvPr>
            <p:cNvSpPr/>
            <p:nvPr/>
          </p:nvSpPr>
          <p:spPr>
            <a:xfrm>
              <a:off x="2790725" y="972648"/>
              <a:ext cx="869007" cy="869007"/>
            </a:xfrm>
            <a:prstGeom prst="ellipse">
              <a:avLst/>
            </a:prstGeom>
            <a:gradFill>
              <a:gsLst>
                <a:gs pos="0">
                  <a:srgbClr val="0B7AF7"/>
                </a:gs>
                <a:gs pos="95000">
                  <a:srgbClr val="81CCB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 dirty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F9DB095-3C2A-42D4-846B-AF841AE1B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2912987" y="1047600"/>
              <a:ext cx="624484" cy="6244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CAD78F-96AC-4F9D-A9C8-B37FE7A47343}"/>
              </a:ext>
            </a:extLst>
          </p:cNvPr>
          <p:cNvSpPr/>
          <p:nvPr/>
        </p:nvSpPr>
        <p:spPr>
          <a:xfrm rot="10800000">
            <a:off x="102196" y="5905976"/>
            <a:ext cx="752475" cy="828675"/>
          </a:xfrm>
          <a:custGeom>
            <a:avLst/>
            <a:gdLst>
              <a:gd name="connsiteX0" fmla="*/ 0 w 1003300"/>
              <a:gd name="connsiteY0" fmla="*/ 0 h 1104900"/>
              <a:gd name="connsiteX1" fmla="*/ 1003300 w 1003300"/>
              <a:gd name="connsiteY1" fmla="*/ 0 h 1104900"/>
              <a:gd name="connsiteX2" fmla="*/ 1003300 w 1003300"/>
              <a:gd name="connsiteY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300" h="1104900">
                <a:moveTo>
                  <a:pt x="0" y="0"/>
                </a:moveTo>
                <a:lnTo>
                  <a:pt x="1003300" y="0"/>
                </a:lnTo>
                <a:lnTo>
                  <a:pt x="1003300" y="1104900"/>
                </a:lnTo>
              </a:path>
            </a:pathLst>
          </a:custGeom>
          <a:noFill/>
          <a:ln w="50800">
            <a:solidFill>
              <a:srgbClr val="333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7481EA-D837-43FC-8B2E-E6E43130B3AA}"/>
              </a:ext>
            </a:extLst>
          </p:cNvPr>
          <p:cNvSpPr/>
          <p:nvPr/>
        </p:nvSpPr>
        <p:spPr>
          <a:xfrm>
            <a:off x="498779" y="4301040"/>
            <a:ext cx="1829115" cy="968079"/>
          </a:xfrm>
          <a:prstGeom prst="roundRect">
            <a:avLst/>
          </a:prstGeom>
          <a:solidFill>
            <a:srgbClr val="000000">
              <a:alpha val="6902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4 </a:t>
            </a: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นาที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CC526B-00BF-4B39-8E8E-84CDBC8AFB32}"/>
              </a:ext>
            </a:extLst>
          </p:cNvPr>
          <p:cNvSpPr/>
          <p:nvPr/>
        </p:nvSpPr>
        <p:spPr>
          <a:xfrm>
            <a:off x="3111547" y="4347967"/>
            <a:ext cx="1829115" cy="968079"/>
          </a:xfrm>
          <a:prstGeom prst="roundRect">
            <a:avLst/>
          </a:prstGeom>
          <a:solidFill>
            <a:srgbClr val="000000">
              <a:alpha val="6902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5 </a:t>
            </a: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นาที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9F0A4D-A854-49B8-B964-051774BBF339}"/>
              </a:ext>
            </a:extLst>
          </p:cNvPr>
          <p:cNvSpPr/>
          <p:nvPr/>
        </p:nvSpPr>
        <p:spPr>
          <a:xfrm>
            <a:off x="6309840" y="4347967"/>
            <a:ext cx="1829115" cy="968079"/>
          </a:xfrm>
          <a:prstGeom prst="roundRect">
            <a:avLst/>
          </a:prstGeom>
          <a:solidFill>
            <a:srgbClr val="000000">
              <a:alpha val="6902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2 </a:t>
            </a:r>
            <a:r>
              <a:rPr lang="th-TH" sz="3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นาที</a:t>
            </a:r>
          </a:p>
        </p:txBody>
      </p:sp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7253746C-758C-4BDB-83E9-9F8975C17786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33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78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896BEAE-8615-4BA4-89DE-F3101BB7A340}"/>
              </a:ext>
            </a:extLst>
          </p:cNvPr>
          <p:cNvSpPr/>
          <p:nvPr/>
        </p:nvSpPr>
        <p:spPr>
          <a:xfrm>
            <a:off x="6181284" y="4582727"/>
            <a:ext cx="2041346" cy="2041346"/>
          </a:xfrm>
          <a:prstGeom prst="ellipse">
            <a:avLst/>
          </a:prstGeom>
          <a:solidFill>
            <a:srgbClr val="0B7AF7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9BD45F2-9183-4D4C-B65C-470FD1FD84F5}"/>
              </a:ext>
            </a:extLst>
          </p:cNvPr>
          <p:cNvSpPr/>
          <p:nvPr/>
        </p:nvSpPr>
        <p:spPr>
          <a:xfrm>
            <a:off x="0" y="1774202"/>
            <a:ext cx="5143500" cy="5143500"/>
          </a:xfrm>
          <a:prstGeom prst="rtTriangle">
            <a:avLst/>
          </a:prstGeom>
          <a:gradFill>
            <a:gsLst>
              <a:gs pos="0">
                <a:srgbClr val="0B7AF7"/>
              </a:gs>
              <a:gs pos="95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61F76-22FB-4676-97D1-13119D67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2656809"/>
            <a:ext cx="3109185" cy="9941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ป้องกันไม่ให้</a:t>
            </a:r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เนื้อสัตว์ปนเปื้อนพื้นผิวสกปรก</a:t>
            </a:r>
            <a:endParaRPr lang="th-TH" sz="32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BE8636-BE14-4B84-9752-BAAD7926158E}"/>
              </a:ext>
            </a:extLst>
          </p:cNvPr>
          <p:cNvSpPr/>
          <p:nvPr/>
        </p:nvSpPr>
        <p:spPr>
          <a:xfrm>
            <a:off x="6754771" y="1485693"/>
            <a:ext cx="869007" cy="869007"/>
          </a:xfrm>
          <a:prstGeom prst="ellips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4FA1633-5C09-498A-9125-08554F7D9D09}"/>
              </a:ext>
            </a:extLst>
          </p:cNvPr>
          <p:cNvSpPr/>
          <p:nvPr/>
        </p:nvSpPr>
        <p:spPr>
          <a:xfrm>
            <a:off x="6295573" y="4005064"/>
            <a:ext cx="1685925" cy="0"/>
          </a:xfrm>
          <a:custGeom>
            <a:avLst/>
            <a:gdLst>
              <a:gd name="connsiteX0" fmla="*/ 0 w 2247900"/>
              <a:gd name="connsiteY0" fmla="*/ 0 h 0"/>
              <a:gd name="connsiteX1" fmla="*/ 2247900 w 2247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7900">
                <a:moveTo>
                  <a:pt x="0" y="0"/>
                </a:moveTo>
                <a:lnTo>
                  <a:pt x="2247900" y="0"/>
                </a:lnTo>
              </a:path>
            </a:pathLst>
          </a:custGeom>
          <a:noFill/>
          <a:ln w="60325">
            <a:solidFill>
              <a:srgbClr val="29A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38480CF-CC8A-4350-B41C-C7BDF61C8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423" y="1685133"/>
            <a:ext cx="514913" cy="514913"/>
          </a:xfrm>
          <a:prstGeom prst="rect">
            <a:avLst/>
          </a:prstGeom>
        </p:spPr>
      </p:pic>
      <p:pic>
        <p:nvPicPr>
          <p:cNvPr id="21" name="Picture 4" descr="ปศุสัตว์ปทุม-009">
            <a:extLst>
              <a:ext uri="{FF2B5EF4-FFF2-40B4-BE49-F238E27FC236}">
                <a16:creationId xmlns:a16="http://schemas.microsoft.com/office/drawing/2014/main" id="{B18E505C-316D-49D8-ACA2-2FC0BB6B5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3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0936" y="2564813"/>
            <a:ext cx="3247065" cy="24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E0AEE6-93A7-4A4F-B2E3-754D82023132}"/>
              </a:ext>
            </a:extLst>
          </p:cNvPr>
          <p:cNvGrpSpPr/>
          <p:nvPr/>
        </p:nvGrpSpPr>
        <p:grpSpPr>
          <a:xfrm>
            <a:off x="151679" y="188640"/>
            <a:ext cx="5196323" cy="6480720"/>
            <a:chOff x="123877" y="563900"/>
            <a:chExt cx="5196323" cy="6480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2" descr="D:\AUDDY\ข้อมูล\beef pro\DSC04566.JPG">
              <a:extLst>
                <a:ext uri="{FF2B5EF4-FFF2-40B4-BE49-F238E27FC236}">
                  <a16:creationId xmlns:a16="http://schemas.microsoft.com/office/drawing/2014/main" id="{9B26B7DC-888E-49C9-9271-0808762E8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77" y="2924944"/>
              <a:ext cx="1856366" cy="247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166EEE7-E4B5-490A-AE0B-F72C6D7F84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878" y="5503587"/>
              <a:ext cx="5196322" cy="154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A646A4-FFC1-4CBD-9052-85290729A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877" y="563900"/>
              <a:ext cx="2401277" cy="231579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CFE47B-FECD-460A-92E1-71F21061A3B6}"/>
                </a:ext>
              </a:extLst>
            </p:cNvPr>
            <p:cNvSpPr/>
            <p:nvPr/>
          </p:nvSpPr>
          <p:spPr>
            <a:xfrm>
              <a:off x="123877" y="4753647"/>
              <a:ext cx="1856366" cy="66095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685800">
                <a:lnSpc>
                  <a:spcPts val="2250"/>
                </a:lnSpc>
                <a:spcBef>
                  <a:spcPct val="0"/>
                </a:spcBef>
              </a:pPr>
              <a:r>
                <a:rPr lang="th-TH" altLang="th-TH" sz="21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การถลกหนัง </a:t>
              </a:r>
              <a:r>
                <a:rPr lang="th-TH" altLang="th-TH" sz="135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ต้องไม่ให้</a:t>
              </a:r>
              <a:br>
                <a:rPr lang="th-TH" altLang="th-TH" sz="15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altLang="th-TH" sz="1500" b="1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มีการปนเปื้อนจากหนังสู่เนื้อ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22FBF5-8D13-48E2-BD76-97F45579E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6754" y="563900"/>
              <a:ext cx="2713445" cy="228718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8" name="&quot;Not Allowed&quot; Symbol 17">
              <a:extLst>
                <a:ext uri="{FF2B5EF4-FFF2-40B4-BE49-F238E27FC236}">
                  <a16:creationId xmlns:a16="http://schemas.microsoft.com/office/drawing/2014/main" id="{DC14F800-4D8C-4527-8041-0ED486466498}"/>
                </a:ext>
              </a:extLst>
            </p:cNvPr>
            <p:cNvSpPr/>
            <p:nvPr/>
          </p:nvSpPr>
          <p:spPr>
            <a:xfrm>
              <a:off x="1810726" y="867358"/>
              <a:ext cx="1555142" cy="1555142"/>
            </a:xfrm>
            <a:prstGeom prst="noSmoking">
              <a:avLst>
                <a:gd name="adj" fmla="val 909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1C1F59E-33C0-43D3-9B47-DF61830E1B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880"/>
          <a:stretch/>
        </p:blipFill>
        <p:spPr>
          <a:xfrm>
            <a:off x="6241899" y="4356103"/>
            <a:ext cx="1602329" cy="2494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C098385C-273F-425F-B729-B440673C263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34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22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เนื้อหา 2">
            <a:extLst>
              <a:ext uri="{FF2B5EF4-FFF2-40B4-BE49-F238E27FC236}">
                <a16:creationId xmlns:a16="http://schemas.microsoft.com/office/drawing/2014/main" id="{802B80D9-93AB-4014-872A-488E807122FB}"/>
              </a:ext>
            </a:extLst>
          </p:cNvPr>
          <p:cNvSpPr txBox="1">
            <a:spLocks/>
          </p:cNvSpPr>
          <p:nvPr/>
        </p:nvSpPr>
        <p:spPr>
          <a:xfrm>
            <a:off x="2397072" y="2821945"/>
            <a:ext cx="6207376" cy="72527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 defTabSz="685800">
              <a:spcBef>
                <a:spcPts val="0"/>
              </a:spcBef>
              <a:buNone/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ตรวจโรคสัตว์ก่อน</a:t>
            </a:r>
            <a:r>
              <a:rPr lang="th-TH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ฆ่า</a:t>
            </a:r>
            <a:r>
              <a:rPr 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br>
              <a:rPr 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20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Ante</a:t>
            </a:r>
            <a:r>
              <a:rPr lang="th-TH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-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mortem Inspection)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78BF7-990B-4986-9053-208C9EF8CF0A}"/>
              </a:ext>
            </a:extLst>
          </p:cNvPr>
          <p:cNvSpPr/>
          <p:nvPr/>
        </p:nvSpPr>
        <p:spPr>
          <a:xfrm>
            <a:off x="0" y="0"/>
            <a:ext cx="1643743" cy="6858000"/>
          </a:xfrm>
          <a:prstGeom prst="rect">
            <a:avLst/>
          </a:prstGeom>
          <a:gradFill>
            <a:gsLst>
              <a:gs pos="0">
                <a:srgbClr val="0B7AF7"/>
              </a:gs>
              <a:gs pos="95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3CE317-320F-4D1B-B706-F46B01F0C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80" y="4354026"/>
            <a:ext cx="2795810" cy="2315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75090-6310-4E91-A706-1C72B2016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59" y="335636"/>
            <a:ext cx="2719247" cy="6333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BA08A-88B7-4CB4-9169-0D764191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443" y="4354026"/>
            <a:ext cx="2958700" cy="2315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5B12811D-9C98-456F-B091-4656B29DE6F8}"/>
              </a:ext>
            </a:extLst>
          </p:cNvPr>
          <p:cNvSpPr/>
          <p:nvPr/>
        </p:nvSpPr>
        <p:spPr>
          <a:xfrm rot="16200000">
            <a:off x="8424177" y="6165823"/>
            <a:ext cx="707572" cy="707572"/>
          </a:xfrm>
          <a:prstGeom prst="rtTriangle">
            <a:avLst/>
          </a:prstGeom>
          <a:gradFill>
            <a:gsLst>
              <a:gs pos="0">
                <a:srgbClr val="0B7AF7"/>
              </a:gs>
              <a:gs pos="95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CF1F53-7CFA-446C-BFB1-D8A8C8B6C3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13"/>
          <a:stretch/>
        </p:blipFill>
        <p:spPr>
          <a:xfrm flipH="1">
            <a:off x="3056804" y="908720"/>
            <a:ext cx="1497883" cy="19126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2820FA-82DB-4B69-91BA-DED6810AEE38}"/>
              </a:ext>
            </a:extLst>
          </p:cNvPr>
          <p:cNvSpPr txBox="1">
            <a:spLocks/>
          </p:cNvSpPr>
          <p:nvPr/>
        </p:nvSpPr>
        <p:spPr>
          <a:xfrm>
            <a:off x="4713121" y="983686"/>
            <a:ext cx="6555623" cy="1539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20000"/>
              </a:lnSpc>
            </a:pPr>
            <a:r>
              <a:rPr lang="th-TH" sz="51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51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ให้พนักงาน</a:t>
            </a:r>
            <a:br>
              <a:rPr lang="th-TH" sz="40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</a:t>
            </a:r>
            <a:r>
              <a:rPr lang="th-TH" sz="40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โรคสัตว์</a:t>
            </a:r>
            <a:br>
              <a:rPr lang="th-TH" sz="40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ตรวจสัตว์และเนื้อสัตว์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682F4-5BD2-4991-B791-D954C311C92F}"/>
              </a:ext>
            </a:extLst>
          </p:cNvPr>
          <p:cNvGrpSpPr/>
          <p:nvPr/>
        </p:nvGrpSpPr>
        <p:grpSpPr>
          <a:xfrm>
            <a:off x="2410927" y="1359365"/>
            <a:ext cx="865673" cy="865673"/>
            <a:chOff x="3214569" y="791130"/>
            <a:chExt cx="1346875" cy="134687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78E565-39D2-47B1-9B49-1E0EF29AC00C}"/>
                </a:ext>
              </a:extLst>
            </p:cNvPr>
            <p:cNvSpPr/>
            <p:nvPr/>
          </p:nvSpPr>
          <p:spPr>
            <a:xfrm>
              <a:off x="3214569" y="791130"/>
              <a:ext cx="1346875" cy="1346875"/>
            </a:xfrm>
            <a:prstGeom prst="ellipse">
              <a:avLst/>
            </a:prstGeom>
            <a:solidFill>
              <a:srgbClr val="333F4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62AA8F6-2DD6-4A79-962D-2DE6BBF04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33632" y="1001986"/>
              <a:ext cx="880408" cy="880408"/>
            </a:xfrm>
            <a:prstGeom prst="rect">
              <a:avLst/>
            </a:prstGeom>
          </p:spPr>
        </p:pic>
      </p:grpSp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A13CED8C-ED28-4210-9DFB-CF2973C2DA77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35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54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ตัวแทนเนื้อหา 2">
            <a:extLst>
              <a:ext uri="{FF2B5EF4-FFF2-40B4-BE49-F238E27FC236}">
                <a16:creationId xmlns:a16="http://schemas.microsoft.com/office/drawing/2014/main" id="{A514EAB6-4B4C-45C5-B2F3-69D2488E0B3A}"/>
              </a:ext>
            </a:extLst>
          </p:cNvPr>
          <p:cNvSpPr txBox="1">
            <a:spLocks/>
          </p:cNvSpPr>
          <p:nvPr/>
        </p:nvSpPr>
        <p:spPr>
          <a:xfrm>
            <a:off x="2397072" y="2821945"/>
            <a:ext cx="6207376" cy="72527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 defTabSz="685800">
              <a:spcBef>
                <a:spcPts val="0"/>
              </a:spcBef>
              <a:buNone/>
            </a:pPr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ตรวจ</a:t>
            </a:r>
            <a:r>
              <a:rPr lang="th-TH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โรคสัตว์หลังฆ่า</a:t>
            </a:r>
            <a:r>
              <a:rPr 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br>
              <a:rPr lang="en-US" sz="2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20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(Post</a:t>
            </a:r>
            <a:r>
              <a:rPr lang="th-TH" sz="20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-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mortem Inspection)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05DC5-CCE0-4573-94A0-49B425DFE26A}"/>
              </a:ext>
            </a:extLst>
          </p:cNvPr>
          <p:cNvSpPr/>
          <p:nvPr/>
        </p:nvSpPr>
        <p:spPr>
          <a:xfrm>
            <a:off x="0" y="0"/>
            <a:ext cx="1643743" cy="6858000"/>
          </a:xfrm>
          <a:prstGeom prst="rect">
            <a:avLst/>
          </a:prstGeom>
          <a:gradFill>
            <a:gsLst>
              <a:gs pos="0">
                <a:srgbClr val="0B7AF7"/>
              </a:gs>
              <a:gs pos="95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4C3D52A3-C276-4FA2-AEBB-BED1AF6B6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79" y="204990"/>
            <a:ext cx="2638611" cy="644802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CAB5B8CD-8A61-4E20-BD13-B931C32ECB5B}"/>
              </a:ext>
            </a:extLst>
          </p:cNvPr>
          <p:cNvSpPr/>
          <p:nvPr/>
        </p:nvSpPr>
        <p:spPr>
          <a:xfrm rot="16200000">
            <a:off x="8436428" y="6150428"/>
            <a:ext cx="707572" cy="707572"/>
          </a:xfrm>
          <a:prstGeom prst="rtTriangle">
            <a:avLst/>
          </a:prstGeom>
          <a:gradFill>
            <a:gsLst>
              <a:gs pos="0">
                <a:srgbClr val="35B8D4"/>
              </a:gs>
              <a:gs pos="96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E266CE-13D8-413E-9B3C-D2D3D2731E96}"/>
              </a:ext>
            </a:extLst>
          </p:cNvPr>
          <p:cNvSpPr/>
          <p:nvPr/>
        </p:nvSpPr>
        <p:spPr>
          <a:xfrm>
            <a:off x="979715" y="5298622"/>
            <a:ext cx="1936291" cy="43858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5B8D4"/>
              </a:gs>
              <a:gs pos="96000">
                <a:srgbClr val="0070C0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65659-3C58-4315-AE01-7DCBFEDBF3AB}"/>
              </a:ext>
            </a:extLst>
          </p:cNvPr>
          <p:cNvSpPr/>
          <p:nvPr/>
        </p:nvSpPr>
        <p:spPr>
          <a:xfrm>
            <a:off x="1079063" y="5298622"/>
            <a:ext cx="17771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th-TH" sz="2400" b="1" kern="0" dirty="0">
                <a:ln w="1270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ตรวจซาก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0670DA-6181-4EB4-8A61-93A6AE3AA695}"/>
              </a:ext>
            </a:extLst>
          </p:cNvPr>
          <p:cNvGrpSpPr/>
          <p:nvPr/>
        </p:nvGrpSpPr>
        <p:grpSpPr>
          <a:xfrm>
            <a:off x="2921999" y="3844421"/>
            <a:ext cx="6017721" cy="2762187"/>
            <a:chOff x="2922000" y="4179413"/>
            <a:chExt cx="5287904" cy="24271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DA7143-8FFC-4BDB-8AA1-7D21DA10B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867" y="4179413"/>
              <a:ext cx="2590037" cy="24200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24CB0E-279F-4B98-AB04-96D6BE6E7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2000" y="4186542"/>
              <a:ext cx="2582286" cy="24200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E157B1-0DF5-4F53-9139-99ABDCE60205}"/>
              </a:ext>
            </a:extLst>
          </p:cNvPr>
          <p:cNvSpPr/>
          <p:nvPr/>
        </p:nvSpPr>
        <p:spPr>
          <a:xfrm>
            <a:off x="3665638" y="6092628"/>
            <a:ext cx="4269097" cy="438581"/>
          </a:xfrm>
          <a:prstGeom prst="roundRect">
            <a:avLst/>
          </a:prstGeom>
          <a:gradFill>
            <a:gsLst>
              <a:gs pos="0">
                <a:srgbClr val="35B8D4"/>
              </a:gs>
              <a:gs pos="96000">
                <a:srgbClr val="0070C0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1800">
              <a:solidFill>
                <a:prstClr val="white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289E23-20E2-4C5D-B45B-CF2D23FD5F42}"/>
              </a:ext>
            </a:extLst>
          </p:cNvPr>
          <p:cNvSpPr/>
          <p:nvPr/>
        </p:nvSpPr>
        <p:spPr>
          <a:xfrm>
            <a:off x="4466055" y="6098534"/>
            <a:ext cx="287176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th-TH" sz="2400" b="1" kern="0" dirty="0">
                <a:ln w="1270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ตรวจ</a:t>
            </a:r>
            <a:r>
              <a:rPr lang="th-TH" sz="2400" b="1" kern="0">
                <a:ln w="1270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หัว </a:t>
            </a:r>
            <a:r>
              <a:rPr lang="en-US" sz="2400" b="1" kern="0" dirty="0">
                <a:ln w="1270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&amp; </a:t>
            </a:r>
            <a:r>
              <a:rPr lang="th-TH" sz="2400" b="1" kern="0" dirty="0">
                <a:ln w="12700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เครื่องใน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C824890-8621-4BC3-8ADD-7AAC6F523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13"/>
          <a:stretch/>
        </p:blipFill>
        <p:spPr>
          <a:xfrm flipH="1">
            <a:off x="3056804" y="908720"/>
            <a:ext cx="1497883" cy="1912617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98B2E7DD-CAD2-4498-8889-4209BB0085FA}"/>
              </a:ext>
            </a:extLst>
          </p:cNvPr>
          <p:cNvSpPr txBox="1">
            <a:spLocks/>
          </p:cNvSpPr>
          <p:nvPr/>
        </p:nvSpPr>
        <p:spPr>
          <a:xfrm>
            <a:off x="4713121" y="983686"/>
            <a:ext cx="6555623" cy="1539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20000"/>
              </a:lnSpc>
            </a:pPr>
            <a:r>
              <a:rPr lang="th-TH" sz="51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51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ให้พนักงาน</a:t>
            </a:r>
            <a:br>
              <a:rPr lang="th-TH" sz="40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</a:t>
            </a:r>
            <a:r>
              <a:rPr lang="th-TH" sz="40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โรคสัตว์</a:t>
            </a:r>
            <a:br>
              <a:rPr lang="th-TH" sz="4000" b="1" dirty="0">
                <a:solidFill>
                  <a:prstClr val="black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ตรวจสัตว์และเนื้อสัตว์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97CC17-682F-48E1-8C70-3FEE529EB790}"/>
              </a:ext>
            </a:extLst>
          </p:cNvPr>
          <p:cNvGrpSpPr/>
          <p:nvPr/>
        </p:nvGrpSpPr>
        <p:grpSpPr>
          <a:xfrm>
            <a:off x="2410927" y="1359365"/>
            <a:ext cx="865673" cy="865673"/>
            <a:chOff x="3214569" y="791130"/>
            <a:chExt cx="1346875" cy="134687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E48236-DE7F-4B6D-A394-6DB3401FE262}"/>
                </a:ext>
              </a:extLst>
            </p:cNvPr>
            <p:cNvSpPr/>
            <p:nvPr/>
          </p:nvSpPr>
          <p:spPr>
            <a:xfrm>
              <a:off x="3214569" y="791130"/>
              <a:ext cx="1346875" cy="1346875"/>
            </a:xfrm>
            <a:prstGeom prst="ellipse">
              <a:avLst/>
            </a:prstGeom>
            <a:solidFill>
              <a:srgbClr val="333F4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A68EB2E5-365F-4783-A069-105FDCA9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33632" y="1001986"/>
              <a:ext cx="880408" cy="880408"/>
            </a:xfrm>
            <a:prstGeom prst="rect">
              <a:avLst/>
            </a:prstGeom>
          </p:spPr>
        </p:pic>
      </p:grpSp>
      <p:sp>
        <p:nvSpPr>
          <p:cNvPr id="43" name="Slide Number Placeholder 17">
            <a:extLst>
              <a:ext uri="{FF2B5EF4-FFF2-40B4-BE49-F238E27FC236}">
                <a16:creationId xmlns:a16="http://schemas.microsoft.com/office/drawing/2014/main" id="{C15195B4-8629-4BAC-AA93-54DDC0E95808}"/>
              </a:ext>
            </a:extLst>
          </p:cNvPr>
          <p:cNvSpPr txBox="1">
            <a:spLocks/>
          </p:cNvSpPr>
          <p:nvPr/>
        </p:nvSpPr>
        <p:spPr>
          <a:xfrm>
            <a:off x="8354152" y="6424045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36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08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44">
            <a:extLst>
              <a:ext uri="{FF2B5EF4-FFF2-40B4-BE49-F238E27FC236}">
                <a16:creationId xmlns:a16="http://schemas.microsoft.com/office/drawing/2014/main" id="{06D781AC-DDD7-4001-B202-7A4EF19045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502472" y="2027877"/>
            <a:ext cx="5591318" cy="1629160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BBCA361-4D2F-4857-8433-C5591193EF92}"/>
              </a:ext>
            </a:extLst>
          </p:cNvPr>
          <p:cNvSpPr/>
          <p:nvPr/>
        </p:nvSpPr>
        <p:spPr>
          <a:xfrm rot="5400000">
            <a:off x="-127029" y="127027"/>
            <a:ext cx="2547244" cy="2293187"/>
          </a:xfrm>
          <a:prstGeom prst="rtTriangle">
            <a:avLst/>
          </a:prstGeom>
          <a:gradFill>
            <a:gsLst>
              <a:gs pos="0">
                <a:srgbClr val="35B8D4"/>
              </a:gs>
              <a:gs pos="96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A501A-84A2-47F8-958E-4EF4B3C55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48"/>
          <a:stretch/>
        </p:blipFill>
        <p:spPr>
          <a:xfrm flipH="1">
            <a:off x="658836" y="920673"/>
            <a:ext cx="2603729" cy="2747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6FCF02-E5C1-415D-B463-1B772F83C508}"/>
              </a:ext>
            </a:extLst>
          </p:cNvPr>
          <p:cNvSpPr/>
          <p:nvPr/>
        </p:nvSpPr>
        <p:spPr>
          <a:xfrm>
            <a:off x="0" y="3667685"/>
            <a:ext cx="9144000" cy="2405743"/>
          </a:xfrm>
          <a:prstGeom prst="rect">
            <a:avLst/>
          </a:prstGeom>
          <a:gradFill>
            <a:gsLst>
              <a:gs pos="0">
                <a:srgbClr val="35B8D4"/>
              </a:gs>
              <a:gs pos="96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B8B0D-71DA-433B-BFDF-4008408A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390" y="1163530"/>
            <a:ext cx="5815609" cy="1835552"/>
          </a:xfrm>
        </p:spPr>
        <p:txBody>
          <a:bodyPr>
            <a:normAutofit/>
          </a:bodyPr>
          <a:lstStyle/>
          <a:p>
            <a:pPr>
              <a:lnSpc>
                <a:spcPts val="4125"/>
              </a:lnSpc>
            </a:pPr>
            <a: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  <a:t>มีการจัดการเนื้อสัตว์</a:t>
            </a:r>
            <a:br>
              <a:rPr lang="th-TH" sz="4400" b="1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ที่ไม่เหมาะสมต่อการบริโภค</a:t>
            </a:r>
            <a:endParaRPr lang="th-TH" sz="4400" b="1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3E2EF-7D7D-454D-927E-A5306F9B9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0749" y="4032641"/>
            <a:ext cx="2919653" cy="2189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CBEDE-3257-4B3B-8485-0B4EEF749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223" y="3663080"/>
            <a:ext cx="2394750" cy="2899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AAF44-2001-4877-A47C-6C13DC0CAE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3" r="-2"/>
          <a:stretch/>
        </p:blipFill>
        <p:spPr>
          <a:xfrm rot="5400000">
            <a:off x="3128456" y="4050184"/>
            <a:ext cx="2899616" cy="21254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BC8F444-0563-415E-AD15-FBC7386A5B31}"/>
              </a:ext>
            </a:extLst>
          </p:cNvPr>
          <p:cNvSpPr/>
          <p:nvPr/>
        </p:nvSpPr>
        <p:spPr>
          <a:xfrm>
            <a:off x="2215487" y="1466850"/>
            <a:ext cx="990600" cy="990600"/>
          </a:xfrm>
          <a:prstGeom prst="ellipse">
            <a:avLst/>
          </a:prstGeom>
          <a:solidFill>
            <a:srgbClr val="262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15760-69FC-4230-842C-0F46F1A01D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82854" y="1634218"/>
            <a:ext cx="655865" cy="655865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49D2133-2FF9-41B0-8BD5-D2F458C9AD11}"/>
              </a:ext>
            </a:extLst>
          </p:cNvPr>
          <p:cNvSpPr/>
          <p:nvPr/>
        </p:nvSpPr>
        <p:spPr>
          <a:xfrm>
            <a:off x="0" y="6430304"/>
            <a:ext cx="423318" cy="423318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302159-1792-4788-94A2-08E27618F532}"/>
              </a:ext>
            </a:extLst>
          </p:cNvPr>
          <p:cNvSpPr/>
          <p:nvPr/>
        </p:nvSpPr>
        <p:spPr>
          <a:xfrm>
            <a:off x="184652" y="5694469"/>
            <a:ext cx="3817996" cy="947493"/>
          </a:xfrm>
          <a:prstGeom prst="roundRect">
            <a:avLst/>
          </a:prstGeom>
          <a:solidFill>
            <a:schemeClr val="accent1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th-TH" sz="1800" b="1" dirty="0">
                <a:solidFill>
                  <a:srgbClr val="FFC000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ฝี หนอง เนื้อมีสีซีด </a:t>
            </a:r>
          </a:p>
          <a:p>
            <a:pPr defTabSz="685800"/>
            <a:r>
              <a:rPr lang="th-TH" sz="1800" b="1" dirty="0">
                <a:solidFill>
                  <a:prstClr val="white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อวัยวะภายในมีการอักเสบ </a:t>
            </a:r>
          </a:p>
          <a:p>
            <a:pPr defTabSz="685800"/>
            <a:r>
              <a:rPr lang="th-TH" sz="1800" b="1" dirty="0">
                <a:solidFill>
                  <a:prstClr val="white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มีร่องรอยการติดเชื้อในกระแสเลือด</a:t>
            </a:r>
            <a:endParaRPr lang="th-TH" sz="1800" b="1" dirty="0">
              <a:solidFill>
                <a:prstClr val="white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3AA1AFD-C8B7-47B9-83F7-6392D2EF6EF5}"/>
              </a:ext>
            </a:extLst>
          </p:cNvPr>
          <p:cNvSpPr/>
          <p:nvPr/>
        </p:nvSpPr>
        <p:spPr>
          <a:xfrm>
            <a:off x="6441008" y="5656239"/>
            <a:ext cx="1986183" cy="679302"/>
          </a:xfrm>
          <a:prstGeom prst="roundRect">
            <a:avLst/>
          </a:prstGeom>
          <a:solidFill>
            <a:srgbClr val="000000">
              <a:alpha val="6902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th-TH" sz="3000" b="1" dirty="0">
                <a:solidFill>
                  <a:prstClr val="white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ทำลายทิ้ง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041383-FF85-4DAE-9E76-75868DFFE1D3}"/>
              </a:ext>
            </a:extLst>
          </p:cNvPr>
          <p:cNvCxnSpPr>
            <a:cxnSpLocks/>
          </p:cNvCxnSpPr>
          <p:nvPr/>
        </p:nvCxnSpPr>
        <p:spPr>
          <a:xfrm>
            <a:off x="3972692" y="4879234"/>
            <a:ext cx="2449421" cy="0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C74E2005-4545-4E88-A9DC-BEF4153D79ED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37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397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44">
            <a:extLst>
              <a:ext uri="{FF2B5EF4-FFF2-40B4-BE49-F238E27FC236}">
                <a16:creationId xmlns:a16="http://schemas.microsoft.com/office/drawing/2014/main" id="{54DDE37C-F1F4-4222-B75C-53782101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24165"/>
          <a:stretch/>
        </p:blipFill>
        <p:spPr>
          <a:xfrm>
            <a:off x="0" y="4363403"/>
            <a:ext cx="9144000" cy="2494598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E1CAF5A-0DE4-4D88-9FD1-0C945BA2F524}"/>
              </a:ext>
            </a:extLst>
          </p:cNvPr>
          <p:cNvSpPr/>
          <p:nvPr/>
        </p:nvSpPr>
        <p:spPr>
          <a:xfrm flipH="1">
            <a:off x="1382485" y="3529509"/>
            <a:ext cx="7761515" cy="3328491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0E735-0679-4667-AAAA-07BD76A7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79" y="314847"/>
            <a:ext cx="7886700" cy="994172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มีการเก็บ</a:t>
            </a:r>
            <a:r>
              <a:rPr lang="th-TH" sz="40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รักษาเนื้อสัตว์</a:t>
            </a:r>
            <a:br>
              <a:rPr lang="th-TH" sz="4000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</a:t>
            </a:r>
            <a:r>
              <a:rPr lang="th-TH" sz="32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เหมาะสมต่อการบริโภค </a:t>
            </a:r>
            <a:endParaRPr lang="th-TH" sz="40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5E189-7668-4C84-9A28-247FAEC44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935" y="3037079"/>
            <a:ext cx="4280352" cy="3386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59006-7EF7-404B-B36D-4ED410FBF7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491" t="-1" r="19252" b="-1"/>
          <a:stretch/>
        </p:blipFill>
        <p:spPr>
          <a:xfrm>
            <a:off x="327579" y="1570157"/>
            <a:ext cx="2335351" cy="4889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FF6F5-7114-42D3-8284-7DA6D8ECC2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4009" y="1611286"/>
            <a:ext cx="2124405" cy="2124405"/>
          </a:xfrm>
          <a:prstGeom prst="ellipse">
            <a:avLst/>
          </a:prstGeom>
          <a:ln w="73025">
            <a:solidFill>
              <a:srgbClr val="00206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87EA5-BF07-4B49-9D50-E4864C3589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97"/>
          <a:stretch/>
        </p:blipFill>
        <p:spPr>
          <a:xfrm>
            <a:off x="6225587" y="3328491"/>
            <a:ext cx="2584090" cy="3529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1A8F08-6EC6-42FE-8187-E5C41DDC6000}"/>
              </a:ext>
            </a:extLst>
          </p:cNvPr>
          <p:cNvGrpSpPr/>
          <p:nvPr/>
        </p:nvGrpSpPr>
        <p:grpSpPr>
          <a:xfrm>
            <a:off x="27775" y="2840004"/>
            <a:ext cx="723236" cy="723236"/>
            <a:chOff x="5613842" y="1455696"/>
            <a:chExt cx="964315" cy="9643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F6EECE-CAB1-4AF5-A6A1-CB5172345E12}"/>
                </a:ext>
              </a:extLst>
            </p:cNvPr>
            <p:cNvSpPr/>
            <p:nvPr/>
          </p:nvSpPr>
          <p:spPr>
            <a:xfrm>
              <a:off x="5613842" y="1455696"/>
              <a:ext cx="964315" cy="964315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7DD2F45-56C3-49DB-A44C-B79C0F7A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54557" y="1588980"/>
              <a:ext cx="682885" cy="682885"/>
            </a:xfrm>
            <a:prstGeom prst="rect">
              <a:avLst/>
            </a:prstGeom>
          </p:spPr>
        </p:pic>
      </p:grp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E7BF660-78B7-4528-BE17-84D869A6887D}"/>
              </a:ext>
            </a:extLst>
          </p:cNvPr>
          <p:cNvSpPr/>
          <p:nvPr/>
        </p:nvSpPr>
        <p:spPr>
          <a:xfrm rot="5400000" flipH="1">
            <a:off x="5187" y="6308015"/>
            <a:ext cx="544799" cy="555172"/>
          </a:xfrm>
          <a:prstGeom prst="rtTriangle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DA47FA5-96C5-4407-B0CE-964CB1B9BCE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19746" y="2114642"/>
            <a:ext cx="1012929" cy="10129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13DEEB2-1065-4FBA-BBFE-D54FDECBC9B9}"/>
              </a:ext>
            </a:extLst>
          </p:cNvPr>
          <p:cNvGrpSpPr/>
          <p:nvPr/>
        </p:nvGrpSpPr>
        <p:grpSpPr>
          <a:xfrm>
            <a:off x="2115765" y="1742007"/>
            <a:ext cx="1467543" cy="1403997"/>
            <a:chOff x="2821020" y="1557004"/>
            <a:chExt cx="1956724" cy="18719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A6C2678-851A-4E6B-BCC0-4D75A5E99634}"/>
                </a:ext>
              </a:extLst>
            </p:cNvPr>
            <p:cNvSpPr/>
            <p:nvPr/>
          </p:nvSpPr>
          <p:spPr>
            <a:xfrm>
              <a:off x="2857716" y="1557004"/>
              <a:ext cx="1871996" cy="1871996"/>
            </a:xfrm>
            <a:prstGeom prst="ellipse">
              <a:avLst/>
            </a:prstGeom>
            <a:solidFill>
              <a:srgbClr val="001746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452001-F27E-430B-B908-36F40CB9BFAF}"/>
                </a:ext>
              </a:extLst>
            </p:cNvPr>
            <p:cNvSpPr txBox="1"/>
            <p:nvPr/>
          </p:nvSpPr>
          <p:spPr>
            <a:xfrm>
              <a:off x="2821020" y="1920952"/>
              <a:ext cx="1956724" cy="1098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75"/>
                </a:lnSpc>
              </a:pPr>
              <a:r>
                <a:rPr lang="th-TH" sz="1600" b="1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สถานที่เก็บรักษาเนื้อต้อง</a:t>
              </a:r>
              <a:br>
                <a:rPr lang="th-TH" sz="1600" b="1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1600" b="1" dirty="0">
                  <a:solidFill>
                    <a:srgbClr val="FFC00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มีความสะอาด </a:t>
              </a:r>
              <a:endParaRPr lang="th-TH" sz="16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A736D8-F569-4454-A440-91B481994889}"/>
              </a:ext>
            </a:extLst>
          </p:cNvPr>
          <p:cNvGrpSpPr/>
          <p:nvPr/>
        </p:nvGrpSpPr>
        <p:grpSpPr>
          <a:xfrm>
            <a:off x="2797240" y="2951867"/>
            <a:ext cx="1432857" cy="1403997"/>
            <a:chOff x="3729653" y="2953024"/>
            <a:chExt cx="1910476" cy="18719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A9BC20-2A6D-4C63-B55B-C903FCAD25DC}"/>
                </a:ext>
              </a:extLst>
            </p:cNvPr>
            <p:cNvSpPr/>
            <p:nvPr/>
          </p:nvSpPr>
          <p:spPr>
            <a:xfrm>
              <a:off x="3729653" y="2953024"/>
              <a:ext cx="1871996" cy="1871996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CF6CB4-0031-4DC6-87F0-4A97F6AAF40D}"/>
                </a:ext>
              </a:extLst>
            </p:cNvPr>
            <p:cNvSpPr txBox="1"/>
            <p:nvPr/>
          </p:nvSpPr>
          <p:spPr>
            <a:xfrm>
              <a:off x="3744225" y="3185596"/>
              <a:ext cx="1895904" cy="1436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600" b="1">
                  <a:solidFill>
                    <a:srgbClr val="FFC00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ป้องกัน</a:t>
              </a:r>
              <a:br>
                <a:rPr lang="th-TH" sz="1600" b="1">
                  <a:solidFill>
                    <a:srgbClr val="FFC00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1600" b="1">
                  <a:solidFill>
                    <a:srgbClr val="FFC00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เชื้อโรค</a:t>
              </a:r>
              <a:br>
                <a:rPr lang="th-TH" sz="1600" b="1">
                  <a:solidFill>
                    <a:srgbClr val="00B0F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1600" b="1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และ</a:t>
              </a:r>
              <a:r>
                <a:rPr lang="th-TH" sz="1600" b="1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สิ่งสกปรกปนเปื้อน</a:t>
              </a:r>
              <a:endPara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6B05E0-7ABB-4135-9D05-6A48A307E499}"/>
              </a:ext>
            </a:extLst>
          </p:cNvPr>
          <p:cNvGrpSpPr/>
          <p:nvPr/>
        </p:nvGrpSpPr>
        <p:grpSpPr>
          <a:xfrm>
            <a:off x="2199380" y="4143391"/>
            <a:ext cx="1403997" cy="1403997"/>
            <a:chOff x="2793420" y="4214302"/>
            <a:chExt cx="1871996" cy="187199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6E01CA-4D8B-45BF-8C63-7983E2B565B3}"/>
                </a:ext>
              </a:extLst>
            </p:cNvPr>
            <p:cNvSpPr/>
            <p:nvPr/>
          </p:nvSpPr>
          <p:spPr>
            <a:xfrm>
              <a:off x="2793420" y="4214302"/>
              <a:ext cx="1871996" cy="1871996"/>
            </a:xfrm>
            <a:prstGeom prst="ellipse">
              <a:avLst/>
            </a:prstGeom>
            <a:solidFill>
              <a:srgbClr val="001746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2338C-91E1-403B-A3C5-9DF6CA96E775}"/>
                </a:ext>
              </a:extLst>
            </p:cNvPr>
            <p:cNvSpPr txBox="1"/>
            <p:nvPr/>
          </p:nvSpPr>
          <p:spPr>
            <a:xfrm>
              <a:off x="2844536" y="4702709"/>
              <a:ext cx="1769761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>
                  <a:solidFill>
                    <a:srgbClr val="FFC000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ควบคุม</a:t>
              </a:r>
              <a:r>
                <a:rPr lang="th-TH" sz="18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อุณหภูมิได้</a:t>
              </a:r>
            </a:p>
          </p:txBody>
        </p:sp>
      </p:grpSp>
      <p:sp>
        <p:nvSpPr>
          <p:cNvPr id="41" name="Slide Number Placeholder 17">
            <a:extLst>
              <a:ext uri="{FF2B5EF4-FFF2-40B4-BE49-F238E27FC236}">
                <a16:creationId xmlns:a16="http://schemas.microsoft.com/office/drawing/2014/main" id="{B4FB307B-E315-4E11-83BF-40FDCC896883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38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07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15A54F-7C75-44D7-BB16-626CCF1E1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572000" cy="6858000"/>
          </a:xfrm>
          <a:custGeom>
            <a:avLst/>
            <a:gdLst>
              <a:gd name="connsiteX0" fmla="*/ 0 w 7604009"/>
              <a:gd name="connsiteY0" fmla="*/ 0 h 6858000"/>
              <a:gd name="connsiteX1" fmla="*/ 7604009 w 7604009"/>
              <a:gd name="connsiteY1" fmla="*/ 0 h 6858000"/>
              <a:gd name="connsiteX2" fmla="*/ 7558895 w 7604009"/>
              <a:gd name="connsiteY2" fmla="*/ 70372 h 6858000"/>
              <a:gd name="connsiteX3" fmla="*/ 6621178 w 7604009"/>
              <a:gd name="connsiteY3" fmla="*/ 3429000 h 6858000"/>
              <a:gd name="connsiteX4" fmla="*/ 7558895 w 7604009"/>
              <a:gd name="connsiteY4" fmla="*/ 6787629 h 6858000"/>
              <a:gd name="connsiteX5" fmla="*/ 7604009 w 7604009"/>
              <a:gd name="connsiteY5" fmla="*/ 6858000 h 6858000"/>
              <a:gd name="connsiteX6" fmla="*/ 0 w 760400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04009" h="6858000">
                <a:moveTo>
                  <a:pt x="0" y="0"/>
                </a:moveTo>
                <a:lnTo>
                  <a:pt x="7604009" y="0"/>
                </a:lnTo>
                <a:lnTo>
                  <a:pt x="7558895" y="70372"/>
                </a:lnTo>
                <a:cubicBezTo>
                  <a:pt x="6963844" y="1049694"/>
                  <a:pt x="6621178" y="2199330"/>
                  <a:pt x="6621178" y="3429000"/>
                </a:cubicBezTo>
                <a:cubicBezTo>
                  <a:pt x="6621178" y="4658670"/>
                  <a:pt x="6963844" y="5808306"/>
                  <a:pt x="7558895" y="6787629"/>
                </a:cubicBezTo>
                <a:lnTo>
                  <a:pt x="7604009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8A452F-CB4C-49BF-91B7-2AA2A1D95060}"/>
              </a:ext>
            </a:extLst>
          </p:cNvPr>
          <p:cNvSpPr/>
          <p:nvPr/>
        </p:nvSpPr>
        <p:spPr>
          <a:xfrm>
            <a:off x="1575176" y="4164970"/>
            <a:ext cx="7604009" cy="2693030"/>
          </a:xfrm>
          <a:custGeom>
            <a:avLst/>
            <a:gdLst>
              <a:gd name="connsiteX0" fmla="*/ 3887668 w 7775337"/>
              <a:gd name="connsiteY0" fmla="*/ 0 h 2693030"/>
              <a:gd name="connsiteX1" fmla="*/ 7719228 w 7775337"/>
              <a:gd name="connsiteY1" fmla="*/ 2539728 h 2693030"/>
              <a:gd name="connsiteX2" fmla="*/ 7775337 w 7775337"/>
              <a:gd name="connsiteY2" fmla="*/ 2693030 h 2693030"/>
              <a:gd name="connsiteX3" fmla="*/ 0 w 7775337"/>
              <a:gd name="connsiteY3" fmla="*/ 2693030 h 2693030"/>
              <a:gd name="connsiteX4" fmla="*/ 56109 w 7775337"/>
              <a:gd name="connsiteY4" fmla="*/ 2539728 h 2693030"/>
              <a:gd name="connsiteX5" fmla="*/ 3887668 w 7775337"/>
              <a:gd name="connsiteY5" fmla="*/ 0 h 269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337" h="2693030">
                <a:moveTo>
                  <a:pt x="3887668" y="0"/>
                </a:moveTo>
                <a:cubicBezTo>
                  <a:pt x="5610110" y="0"/>
                  <a:pt x="7087957" y="1047236"/>
                  <a:pt x="7719228" y="2539728"/>
                </a:cubicBezTo>
                <a:lnTo>
                  <a:pt x="7775337" y="2693030"/>
                </a:lnTo>
                <a:lnTo>
                  <a:pt x="0" y="2693030"/>
                </a:lnTo>
                <a:lnTo>
                  <a:pt x="56109" y="2539728"/>
                </a:lnTo>
                <a:cubicBezTo>
                  <a:pt x="687380" y="1047236"/>
                  <a:pt x="2165227" y="0"/>
                  <a:pt x="3887668" y="0"/>
                </a:cubicBez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35B8D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AB5650-13A7-43D0-8190-F42242C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20" b="5373"/>
          <a:stretch/>
        </p:blipFill>
        <p:spPr>
          <a:xfrm flipH="1">
            <a:off x="3985406" y="4807833"/>
            <a:ext cx="2954878" cy="20501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1122D8-CD9D-4FE4-BB11-BD9D3FDF1D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448"/>
          <a:stretch>
            <a:fillRect/>
          </a:stretch>
        </p:blipFill>
        <p:spPr>
          <a:xfrm rot="1388240" flipH="1">
            <a:off x="6484995" y="4487748"/>
            <a:ext cx="2242383" cy="2928588"/>
          </a:xfrm>
          <a:custGeom>
            <a:avLst/>
            <a:gdLst>
              <a:gd name="connsiteX0" fmla="*/ 2242383 w 2242383"/>
              <a:gd name="connsiteY0" fmla="*/ 0 h 2928588"/>
              <a:gd name="connsiteX1" fmla="*/ 1 w 2242383"/>
              <a:gd name="connsiteY1" fmla="*/ 0 h 2928588"/>
              <a:gd name="connsiteX2" fmla="*/ 0 w 2242383"/>
              <a:gd name="connsiteY2" fmla="*/ 1970404 h 2928588"/>
              <a:gd name="connsiteX3" fmla="*/ 2242383 w 2242383"/>
              <a:gd name="connsiteY3" fmla="*/ 2928588 h 29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383" h="2928588">
                <a:moveTo>
                  <a:pt x="2242383" y="0"/>
                </a:moveTo>
                <a:lnTo>
                  <a:pt x="1" y="0"/>
                </a:lnTo>
                <a:lnTo>
                  <a:pt x="0" y="1970404"/>
                </a:lnTo>
                <a:lnTo>
                  <a:pt x="2242383" y="2928588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6F7CF1E-9A29-48B5-9C1B-A2C8ED866114}"/>
              </a:ext>
            </a:extLst>
          </p:cNvPr>
          <p:cNvGrpSpPr/>
          <p:nvPr/>
        </p:nvGrpSpPr>
        <p:grpSpPr>
          <a:xfrm>
            <a:off x="1973460" y="3523318"/>
            <a:ext cx="2954878" cy="3334682"/>
            <a:chOff x="5005470" y="3523318"/>
            <a:chExt cx="2954878" cy="333468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240509-44A1-459B-8390-ED780529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1951"/>
            <a:stretch/>
          </p:blipFill>
          <p:spPr>
            <a:xfrm flipH="1">
              <a:off x="5005470" y="3523318"/>
              <a:ext cx="2954878" cy="333468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6B9F3B-579C-43B5-8AD8-E18F5D89B210}"/>
                </a:ext>
              </a:extLst>
            </p:cNvPr>
            <p:cNvSpPr/>
            <p:nvPr/>
          </p:nvSpPr>
          <p:spPr>
            <a:xfrm>
              <a:off x="6385560" y="3992880"/>
              <a:ext cx="335280" cy="342900"/>
            </a:xfrm>
            <a:prstGeom prst="rect">
              <a:avLst/>
            </a:prstGeom>
            <a:solidFill>
              <a:srgbClr val="E79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4181510" y="1752064"/>
            <a:ext cx="4952022" cy="1881931"/>
          </a:xfrm>
          <a:prstGeom prst="roundRect">
            <a:avLst>
              <a:gd name="adj" fmla="val 16667"/>
            </a:avLst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48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การทำ</a:t>
            </a:r>
            <a:r>
              <a:rPr lang="th-TH" sz="48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ความสะอาด</a:t>
            </a:r>
          </a:p>
          <a:p>
            <a:r>
              <a:rPr lang="th-TH" sz="4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และการบำรุงรักษา</a:t>
            </a:r>
          </a:p>
        </p:txBody>
      </p:sp>
      <p:sp>
        <p:nvSpPr>
          <p:cNvPr id="25" name="Slide Number Placeholder 17">
            <a:extLst>
              <a:ext uri="{FF2B5EF4-FFF2-40B4-BE49-F238E27FC236}">
                <a16:creationId xmlns:a16="http://schemas.microsoft.com/office/drawing/2014/main" id="{A7599D7E-F704-4726-8169-E047C295F11E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39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64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F370B057-28D9-4A27-9A2D-CF419A7C3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26016" y="3254014"/>
            <a:ext cx="9117984" cy="3603986"/>
          </a:xfrm>
          <a:prstGeom prst="rect">
            <a:avLst/>
          </a:prstGeom>
        </p:spPr>
      </p:pic>
      <p:pic>
        <p:nvPicPr>
          <p:cNvPr id="5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0975E6BE-2744-4337-A846-CF3652F2F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34498"/>
            <a:ext cx="9144000" cy="36559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329D8E-3AC1-4A56-B435-49F43FD159AA}"/>
              </a:ext>
            </a:extLst>
          </p:cNvPr>
          <p:cNvSpPr/>
          <p:nvPr/>
        </p:nvSpPr>
        <p:spPr>
          <a:xfrm>
            <a:off x="2260343" y="2796435"/>
            <a:ext cx="6430780" cy="789552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D54E31-D67D-49E1-917D-CE545E89722E}"/>
              </a:ext>
            </a:extLst>
          </p:cNvPr>
          <p:cNvSpPr/>
          <p:nvPr/>
        </p:nvSpPr>
        <p:spPr>
          <a:xfrm>
            <a:off x="2260343" y="5229200"/>
            <a:ext cx="6430780" cy="1296144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8AEA1-C130-4115-923D-1CBA9E48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832" y="1847677"/>
            <a:ext cx="7886700" cy="99417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4CFAD1-F7FF-41F5-9D03-C91EF21FA592}"/>
              </a:ext>
            </a:extLst>
          </p:cNvPr>
          <p:cNvSpPr txBox="1">
            <a:spLocks/>
          </p:cNvSpPr>
          <p:nvPr/>
        </p:nvSpPr>
        <p:spPr>
          <a:xfrm>
            <a:off x="2523977" y="1820537"/>
            <a:ext cx="7375664" cy="49104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1. </a:t>
            </a: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หนังสือ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มอบอำนาจ</a:t>
            </a: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พร้อม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หลักฐานการมอบอำนาจ (กรณีไม่ได้มาติดต่อด้วย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ตนเอง)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endParaRPr lang="en-US" sz="1800" u="sng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2. สำเนาหนังสือรับรองนิติบุคคล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สำเนาหนังสือ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แต่งตั้ง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ผู้แทนนิติบุคคล 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(กรณีนิติ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บุคคลเป็นผู้ขอ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อนุญาต)</a:t>
            </a: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endParaRPr lang="th-TH" sz="1800" u="sng" dirty="0">
              <a:solidFill>
                <a:srgbClr val="FF0000"/>
              </a:solidFill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3. สำเนาเอกสารแสดงกรรมสิทธิ์หรือ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สิทธิครอบครอง</a:t>
            </a: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โดย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ชอบด้วยกฎหมาย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ในที่ดินที่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จะใช้ในการขอ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อนุญาตประกอบ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กิจการ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ฆ่า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สัตว์ หรือ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หนังสือได้รับความยินยอมจากผู้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มีกรรมสิทธิ์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หรือ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สิทธิครอบครองในที่ดินโดยชอบ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ด้วยกฎหมาย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endParaRPr lang="th-TH" sz="1800" dirty="0"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4. แผนผังแสดงสถานที่ตั้งโรงฆ่า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 </a:t>
            </a:r>
            <a:b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โรงพัก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สัตว์และสิ่งปลูกสร้างอื่น ตลอดจน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พื้นที่รวบรวม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หรือ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กำจัดขยะมูลฝอย สิ่งปฏิกูล พื้นที่บำบัดน้ำ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เสีย 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พื้นที่ระบายน้ำทิ้งในกระดาษขนาด A2 หรือ A3 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จํานวน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9 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ชุด 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6D0ED4-BBF9-4840-9AA2-E556B11307AC}"/>
              </a:ext>
            </a:extLst>
          </p:cNvPr>
          <p:cNvSpPr/>
          <p:nvPr/>
        </p:nvSpPr>
        <p:spPr>
          <a:xfrm>
            <a:off x="395536" y="474198"/>
            <a:ext cx="7375665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เอกสารแนบ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สำหรับ</a:t>
            </a:r>
            <a: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คำขอ</a:t>
            </a:r>
            <a:br>
              <a:rPr lang="th-TH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ต่อ</a:t>
            </a:r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อายุใบอนุญาตประกอบกิจการฆ่าสัตว์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F35AB2-04F1-4183-887D-B2CFB7F19F2F}"/>
              </a:ext>
            </a:extLst>
          </p:cNvPr>
          <p:cNvSpPr/>
          <p:nvPr/>
        </p:nvSpPr>
        <p:spPr>
          <a:xfrm>
            <a:off x="0" y="448551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F98E1DA-CABF-4B43-90B3-2738C8779A87}"/>
              </a:ext>
            </a:extLst>
          </p:cNvPr>
          <p:cNvSpPr/>
          <p:nvPr/>
        </p:nvSpPr>
        <p:spPr>
          <a:xfrm>
            <a:off x="-1" y="3191210"/>
            <a:ext cx="2523977" cy="3666789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FA3D0-C8E0-4BAA-BC83-6A46680D37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66" y="1687715"/>
            <a:ext cx="2095632" cy="4910479"/>
          </a:xfrm>
          <a:prstGeom prst="roundRect">
            <a:avLst>
              <a:gd name="adj" fmla="val 950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3B61E51-3CD0-4EBC-B56A-4CE289E72F77}"/>
              </a:ext>
            </a:extLst>
          </p:cNvPr>
          <p:cNvGrpSpPr/>
          <p:nvPr/>
        </p:nvGrpSpPr>
        <p:grpSpPr>
          <a:xfrm>
            <a:off x="1941815" y="1795943"/>
            <a:ext cx="590050" cy="590050"/>
            <a:chOff x="3577741" y="2229671"/>
            <a:chExt cx="652834" cy="6528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4D02C6B-8B9C-4568-9C35-2A60FFA82E34}"/>
                </a:ext>
              </a:extLst>
            </p:cNvPr>
            <p:cNvSpPr/>
            <p:nvPr/>
          </p:nvSpPr>
          <p:spPr>
            <a:xfrm>
              <a:off x="3577741" y="2229671"/>
              <a:ext cx="652834" cy="6528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5" name="Graphic 24" descr="Document outline">
              <a:extLst>
                <a:ext uri="{FF2B5EF4-FFF2-40B4-BE49-F238E27FC236}">
                  <a16:creationId xmlns:a16="http://schemas.microsoft.com/office/drawing/2014/main" id="{13FEF7FF-2938-4E34-B37F-B40C4BCE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50941" y="2275305"/>
              <a:ext cx="530137" cy="53013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23F30F-E99E-4ACA-A2E9-C356C49B1A24}"/>
              </a:ext>
            </a:extLst>
          </p:cNvPr>
          <p:cNvGrpSpPr/>
          <p:nvPr/>
        </p:nvGrpSpPr>
        <p:grpSpPr>
          <a:xfrm>
            <a:off x="1941815" y="2893400"/>
            <a:ext cx="590050" cy="590050"/>
            <a:chOff x="3577741" y="2229671"/>
            <a:chExt cx="652834" cy="6528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D0DC4C-15B3-4493-8BF7-7F6C0AE8C4AD}"/>
                </a:ext>
              </a:extLst>
            </p:cNvPr>
            <p:cNvSpPr/>
            <p:nvPr/>
          </p:nvSpPr>
          <p:spPr>
            <a:xfrm>
              <a:off x="3577741" y="2229671"/>
              <a:ext cx="652834" cy="6528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8" name="Graphic 27" descr="Document outline">
              <a:extLst>
                <a:ext uri="{FF2B5EF4-FFF2-40B4-BE49-F238E27FC236}">
                  <a16:creationId xmlns:a16="http://schemas.microsoft.com/office/drawing/2014/main" id="{83340977-B7AD-47C2-9D1B-63FEC2C0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50941" y="2275305"/>
              <a:ext cx="530137" cy="53013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A55D61-BE71-44B2-927B-8249D5C9F4A4}"/>
              </a:ext>
            </a:extLst>
          </p:cNvPr>
          <p:cNvGrpSpPr/>
          <p:nvPr/>
        </p:nvGrpSpPr>
        <p:grpSpPr>
          <a:xfrm>
            <a:off x="1941815" y="3990857"/>
            <a:ext cx="590050" cy="590050"/>
            <a:chOff x="3577741" y="2229671"/>
            <a:chExt cx="652834" cy="65283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4713C4-CAF4-4595-8C60-3709C53B85FA}"/>
                </a:ext>
              </a:extLst>
            </p:cNvPr>
            <p:cNvSpPr/>
            <p:nvPr/>
          </p:nvSpPr>
          <p:spPr>
            <a:xfrm>
              <a:off x="3577741" y="2229671"/>
              <a:ext cx="652834" cy="65283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1" name="Graphic 30" descr="Document outline">
              <a:extLst>
                <a:ext uri="{FF2B5EF4-FFF2-40B4-BE49-F238E27FC236}">
                  <a16:creationId xmlns:a16="http://schemas.microsoft.com/office/drawing/2014/main" id="{6E81A36C-04FB-46FF-8987-4987CE3DC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50941" y="2275305"/>
              <a:ext cx="530137" cy="5301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1F3CF4-180A-4FB5-9723-C5D9F9CAB2E2}"/>
              </a:ext>
            </a:extLst>
          </p:cNvPr>
          <p:cNvGrpSpPr/>
          <p:nvPr/>
        </p:nvGrpSpPr>
        <p:grpSpPr>
          <a:xfrm>
            <a:off x="1941815" y="5403443"/>
            <a:ext cx="590050" cy="590050"/>
            <a:chOff x="1941815" y="5403443"/>
            <a:chExt cx="590050" cy="5900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D0A83B-A1CC-4B5D-9656-65B567FC8349}"/>
                </a:ext>
              </a:extLst>
            </p:cNvPr>
            <p:cNvSpPr/>
            <p:nvPr/>
          </p:nvSpPr>
          <p:spPr>
            <a:xfrm>
              <a:off x="1941815" y="5403443"/>
              <a:ext cx="590050" cy="59005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5" name="Graphic 34" descr="Hierarchy outline">
              <a:extLst>
                <a:ext uri="{FF2B5EF4-FFF2-40B4-BE49-F238E27FC236}">
                  <a16:creationId xmlns:a16="http://schemas.microsoft.com/office/drawing/2014/main" id="{573D5007-3481-4294-B9EB-58359743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05481" y="5436247"/>
              <a:ext cx="458099" cy="458099"/>
            </a:xfrm>
            <a:prstGeom prst="rect">
              <a:avLst/>
            </a:prstGeom>
          </p:spPr>
        </p:pic>
      </p:grpSp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F7FA457B-5B50-4C34-B6CF-BFDC299AFEFA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</a:t>
            </a:fld>
            <a:endParaRPr lang="en-US" b="1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04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44">
            <a:extLst>
              <a:ext uri="{FF2B5EF4-FFF2-40B4-BE49-F238E27FC236}">
                <a16:creationId xmlns:a16="http://schemas.microsoft.com/office/drawing/2014/main" id="{339D6BF2-EC81-40CD-ABEB-32C21E8C0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233" y="3177615"/>
            <a:ext cx="9151854" cy="266660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15FD45D-B753-4FE7-9EE6-C6ACE9E4D3BD}"/>
              </a:ext>
            </a:extLst>
          </p:cNvPr>
          <p:cNvGrpSpPr/>
          <p:nvPr/>
        </p:nvGrpSpPr>
        <p:grpSpPr>
          <a:xfrm>
            <a:off x="3454380" y="4707370"/>
            <a:ext cx="1297472" cy="905155"/>
            <a:chOff x="4605841" y="5316701"/>
            <a:chExt cx="1729963" cy="1206873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D3D1294-FB8D-4F56-B485-75F37990C4BF}"/>
                </a:ext>
              </a:extLst>
            </p:cNvPr>
            <p:cNvSpPr/>
            <p:nvPr/>
          </p:nvSpPr>
          <p:spPr>
            <a:xfrm>
              <a:off x="4605841" y="5521093"/>
              <a:ext cx="875097" cy="474717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13D79E-AD4F-452F-A651-ABB6D368521F}"/>
                </a:ext>
              </a:extLst>
            </p:cNvPr>
            <p:cNvSpPr txBox="1"/>
            <p:nvPr/>
          </p:nvSpPr>
          <p:spPr>
            <a:xfrm>
              <a:off x="5579157" y="6072169"/>
              <a:ext cx="68865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Prompt" panose="00000500000000000000" pitchFamily="2" charset="-34"/>
                  <a:cs typeface="Prompt" panose="00000500000000000000" pitchFamily="2" charset="-34"/>
                </a:rPr>
                <a:t>ขยะ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E4F39D-6D67-48BF-B1E5-1F98724EA129}"/>
                </a:ext>
              </a:extLst>
            </p:cNvPr>
            <p:cNvSpPr/>
            <p:nvPr/>
          </p:nvSpPr>
          <p:spPr>
            <a:xfrm>
              <a:off x="5551067" y="5316701"/>
              <a:ext cx="784737" cy="7847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C93EFC5-5F78-48EC-97DB-3F2331B6B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71171" y="5421081"/>
              <a:ext cx="544528" cy="54452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48F048-2669-428C-BD51-099A78C4241F}"/>
              </a:ext>
            </a:extLst>
          </p:cNvPr>
          <p:cNvSpPr/>
          <p:nvPr/>
        </p:nvSpPr>
        <p:spPr>
          <a:xfrm>
            <a:off x="0" y="2433686"/>
            <a:ext cx="9144000" cy="178950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35B8D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8A0D0-D543-4647-80FA-078F2BAB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29" y="772240"/>
            <a:ext cx="8812888" cy="994172"/>
          </a:xfrm>
        </p:spPr>
        <p:txBody>
          <a:bodyPr>
            <a:noAutofit/>
          </a:bodyPr>
          <a:lstStyle/>
          <a:p>
            <a:r>
              <a:rPr lang="th-TH" sz="45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ทำความสะอาดโรงฆ่าสัตว์ </a:t>
            </a:r>
            <a:br>
              <a:rPr lang="th-TH" sz="405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dirty="0">
                <a:latin typeface="Prompt" panose="00000500000000000000" pitchFamily="2" charset="-34"/>
                <a:cs typeface="Prompt" panose="00000500000000000000" pitchFamily="2" charset="-34"/>
              </a:rPr>
              <a:t>โรงพักสัตว์ทุกวัน </a:t>
            </a:r>
            <a:r>
              <a:rPr lang="th-TH" sz="3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ก่อนและหลังฆ่าสัตว์</a:t>
            </a:r>
            <a:endParaRPr lang="th-TH" sz="405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A5CEDE-3B93-4975-B814-891AC54B8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4969" y="2171749"/>
            <a:ext cx="3600450" cy="2358292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leaning and Sanitizing of a : วิดีโอสต็อก (ปลอดค่าลิขสิทธิ์ 100%) 11016278  | Shutterstock">
            <a:extLst>
              <a:ext uri="{FF2B5EF4-FFF2-40B4-BE49-F238E27FC236}">
                <a16:creationId xmlns:a16="http://schemas.microsoft.com/office/drawing/2014/main" id="{444BDEB4-FC99-411A-B132-6F0ED5706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78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675" y="2171749"/>
            <a:ext cx="3414713" cy="2358292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96493-AB3E-4EA3-A3E6-1E14875F05F1}"/>
              </a:ext>
            </a:extLst>
          </p:cNvPr>
          <p:cNvSpPr/>
          <p:nvPr/>
        </p:nvSpPr>
        <p:spPr>
          <a:xfrm>
            <a:off x="1" y="3735185"/>
            <a:ext cx="4633304" cy="3122815"/>
          </a:xfrm>
          <a:custGeom>
            <a:avLst/>
            <a:gdLst>
              <a:gd name="connsiteX0" fmla="*/ 204021 w 4210047"/>
              <a:gd name="connsiteY0" fmla="*/ 0 h 2837542"/>
              <a:gd name="connsiteX1" fmla="*/ 4152230 w 4210047"/>
              <a:gd name="connsiteY1" fmla="*/ 2676014 h 2837542"/>
              <a:gd name="connsiteX2" fmla="*/ 4210047 w 4210047"/>
              <a:gd name="connsiteY2" fmla="*/ 2837542 h 2837542"/>
              <a:gd name="connsiteX3" fmla="*/ 0 w 4210047"/>
              <a:gd name="connsiteY3" fmla="*/ 2837542 h 2837542"/>
              <a:gd name="connsiteX4" fmla="*/ 0 w 4210047"/>
              <a:gd name="connsiteY4" fmla="*/ 7906 h 283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047" h="2837542">
                <a:moveTo>
                  <a:pt x="204021" y="0"/>
                </a:moveTo>
                <a:cubicBezTo>
                  <a:pt x="1978901" y="0"/>
                  <a:pt x="3501740" y="1103432"/>
                  <a:pt x="4152230" y="2676014"/>
                </a:cubicBezTo>
                <a:lnTo>
                  <a:pt x="4210047" y="2837542"/>
                </a:lnTo>
                <a:lnTo>
                  <a:pt x="0" y="2837542"/>
                </a:lnTo>
                <a:lnTo>
                  <a:pt x="0" y="79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4991CA-44C7-4EA6-BEB1-2558FEB46E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6" b="6861"/>
          <a:stretch/>
        </p:blipFill>
        <p:spPr>
          <a:xfrm>
            <a:off x="-43326" y="2712977"/>
            <a:ext cx="3513178" cy="41450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4C2EA8-67F4-4FE0-8FB5-8C459746D7E7}"/>
              </a:ext>
            </a:extLst>
          </p:cNvPr>
          <p:cNvGrpSpPr/>
          <p:nvPr/>
        </p:nvGrpSpPr>
        <p:grpSpPr>
          <a:xfrm>
            <a:off x="2173450" y="4145023"/>
            <a:ext cx="1529665" cy="1529665"/>
            <a:chOff x="3009900" y="4416768"/>
            <a:chExt cx="2039553" cy="20395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C88F6D-5E1F-431B-87DA-E605541044B7}"/>
                </a:ext>
              </a:extLst>
            </p:cNvPr>
            <p:cNvSpPr/>
            <p:nvPr/>
          </p:nvSpPr>
          <p:spPr>
            <a:xfrm>
              <a:off x="3009900" y="4416768"/>
              <a:ext cx="2039553" cy="2039553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C50A20-F71F-479A-8B34-6CF4FB42A972}"/>
                </a:ext>
              </a:extLst>
            </p:cNvPr>
            <p:cNvSpPr txBox="1"/>
            <p:nvPr/>
          </p:nvSpPr>
          <p:spPr>
            <a:xfrm>
              <a:off x="3189696" y="4692549"/>
              <a:ext cx="174235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สิ่ง</a:t>
              </a:r>
              <a:br>
                <a:rPr lang="th-TH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สกปรก</a:t>
              </a:r>
              <a:endPara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BA37FF-8F58-419F-A2DF-DE0B56A5CA3A}"/>
              </a:ext>
            </a:extLst>
          </p:cNvPr>
          <p:cNvGrpSpPr/>
          <p:nvPr/>
        </p:nvGrpSpPr>
        <p:grpSpPr>
          <a:xfrm>
            <a:off x="5258023" y="4707370"/>
            <a:ext cx="1399684" cy="905155"/>
            <a:chOff x="7010697" y="5316701"/>
            <a:chExt cx="1866245" cy="12068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3B12D0-200C-42AF-9E44-30748AD5EDB1}"/>
                </a:ext>
              </a:extLst>
            </p:cNvPr>
            <p:cNvSpPr txBox="1"/>
            <p:nvPr/>
          </p:nvSpPr>
          <p:spPr>
            <a:xfrm>
              <a:off x="7010697" y="6072169"/>
              <a:ext cx="186624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Prompt" panose="00000500000000000000" pitchFamily="2" charset="-34"/>
                  <a:cs typeface="Prompt" panose="00000500000000000000" pitchFamily="2" charset="-34"/>
                </a:rPr>
                <a:t>ฝุ่นละออง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1FEB78-8E2F-4FE6-814C-9C34CB72C608}"/>
                </a:ext>
              </a:extLst>
            </p:cNvPr>
            <p:cNvSpPr/>
            <p:nvPr/>
          </p:nvSpPr>
          <p:spPr>
            <a:xfrm>
              <a:off x="7316552" y="5316701"/>
              <a:ext cx="784737" cy="7847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7E19988-4F18-4DC0-BA96-1B8D767F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457117" y="5429514"/>
              <a:ext cx="474156" cy="47415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E040A3-7F2F-4FDA-94FC-73AE62454AEA}"/>
              </a:ext>
            </a:extLst>
          </p:cNvPr>
          <p:cNvGrpSpPr/>
          <p:nvPr/>
        </p:nvGrpSpPr>
        <p:grpSpPr>
          <a:xfrm>
            <a:off x="6615582" y="4707370"/>
            <a:ext cx="1399684" cy="905155"/>
            <a:chOff x="8820775" y="5316701"/>
            <a:chExt cx="1866245" cy="12068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98566E-2135-41B3-820E-265DF50BC41E}"/>
                </a:ext>
              </a:extLst>
            </p:cNvPr>
            <p:cNvSpPr txBox="1"/>
            <p:nvPr/>
          </p:nvSpPr>
          <p:spPr>
            <a:xfrm>
              <a:off x="8820775" y="6072169"/>
              <a:ext cx="186624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Prompt" panose="00000500000000000000" pitchFamily="2" charset="-34"/>
                  <a:cs typeface="Prompt" panose="00000500000000000000" pitchFamily="2" charset="-34"/>
                </a:rPr>
                <a:t>คราบเลือด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090584-854A-4B4F-BE02-B0317846A50E}"/>
                </a:ext>
              </a:extLst>
            </p:cNvPr>
            <p:cNvSpPr/>
            <p:nvPr/>
          </p:nvSpPr>
          <p:spPr>
            <a:xfrm>
              <a:off x="9082037" y="5316701"/>
              <a:ext cx="784737" cy="7847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A42EEB3-70BB-4B46-902E-12C243DE5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4067" y="5521093"/>
              <a:ext cx="354676" cy="35467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7EEEEB-0757-4EC1-8A80-4A742683E3B2}"/>
              </a:ext>
            </a:extLst>
          </p:cNvPr>
          <p:cNvGrpSpPr/>
          <p:nvPr/>
        </p:nvGrpSpPr>
        <p:grpSpPr>
          <a:xfrm>
            <a:off x="7965259" y="4707370"/>
            <a:ext cx="1399684" cy="905155"/>
            <a:chOff x="10620345" y="5316701"/>
            <a:chExt cx="1866245" cy="12068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2AA467-8431-4329-9105-AE179F7084DA}"/>
                </a:ext>
              </a:extLst>
            </p:cNvPr>
            <p:cNvSpPr txBox="1"/>
            <p:nvPr/>
          </p:nvSpPr>
          <p:spPr>
            <a:xfrm>
              <a:off x="10620345" y="6072169"/>
              <a:ext cx="186624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Prompt" panose="00000500000000000000" pitchFamily="2" charset="-34"/>
                  <a:cs typeface="Prompt" panose="00000500000000000000" pitchFamily="2" charset="-34"/>
                </a:rPr>
                <a:t>มูลสัตว์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BC1136D-0D75-4B4F-8846-32B721495306}"/>
                </a:ext>
              </a:extLst>
            </p:cNvPr>
            <p:cNvSpPr/>
            <p:nvPr/>
          </p:nvSpPr>
          <p:spPr>
            <a:xfrm>
              <a:off x="10847522" y="5316701"/>
              <a:ext cx="784737" cy="7847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FAD88777-EA41-4F2C-B8C2-F589C9520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033968" y="5438460"/>
              <a:ext cx="449164" cy="44916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99CC8DC-B851-4FE8-A65F-98C08E732250}"/>
              </a:ext>
            </a:extLst>
          </p:cNvPr>
          <p:cNvSpPr txBox="1"/>
          <p:nvPr/>
        </p:nvSpPr>
        <p:spPr>
          <a:xfrm>
            <a:off x="4184367" y="3715609"/>
            <a:ext cx="4700326" cy="646331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Prompt" panose="00000500000000000000" pitchFamily="2" charset="-34"/>
                <a:cs typeface="Prompt" panose="00000500000000000000" pitchFamily="2" charset="-34"/>
              </a:rPr>
              <a:t>แหล่งสะสมของ</a:t>
            </a:r>
            <a:r>
              <a:rPr lang="th-TH" sz="3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เชื้อโรค</a:t>
            </a:r>
          </a:p>
        </p:txBody>
      </p:sp>
      <p:sp>
        <p:nvSpPr>
          <p:cNvPr id="46" name="Slide Number Placeholder 17">
            <a:extLst>
              <a:ext uri="{FF2B5EF4-FFF2-40B4-BE49-F238E27FC236}">
                <a16:creationId xmlns:a16="http://schemas.microsoft.com/office/drawing/2014/main" id="{B20441BB-3DD9-4D4E-86F3-CA019A489257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40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44">
            <a:extLst>
              <a:ext uri="{FF2B5EF4-FFF2-40B4-BE49-F238E27FC236}">
                <a16:creationId xmlns:a16="http://schemas.microsoft.com/office/drawing/2014/main" id="{9B306428-C73B-4A61-B0DF-2CA1E9604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36999" y="2277484"/>
            <a:ext cx="9151854" cy="2666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9AFDCE-625B-4AEA-91F8-038033323F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69" y="1329053"/>
            <a:ext cx="2627689" cy="4431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B5AA3-19D9-428C-B83D-4DE07609B970}"/>
              </a:ext>
            </a:extLst>
          </p:cNvPr>
          <p:cNvSpPr/>
          <p:nvPr/>
        </p:nvSpPr>
        <p:spPr>
          <a:xfrm>
            <a:off x="0" y="5132283"/>
            <a:ext cx="9144000" cy="17573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7103F-C359-405C-A52B-BBF1DFB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68" y="52997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</a:t>
            </a:r>
            <a:r>
              <a:rPr lang="th-TH" sz="4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ความสะอาด</a:t>
            </a:r>
            <a:br>
              <a:rPr lang="th-TH" sz="3600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3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ฆ่าเชื้อวัสดุอุปกรณ์ทุกชนิด</a:t>
            </a:r>
          </a:p>
        </p:txBody>
      </p:sp>
      <p:pic>
        <p:nvPicPr>
          <p:cNvPr id="2050" name="Picture 2" descr="3 Ways to Clean a Knife - wikiHow">
            <a:extLst>
              <a:ext uri="{FF2B5EF4-FFF2-40B4-BE49-F238E27FC236}">
                <a16:creationId xmlns:a16="http://schemas.microsoft.com/office/drawing/2014/main" id="{72B391BE-952F-414E-AB9E-1D25CFD255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689" y="4724260"/>
            <a:ext cx="3542490" cy="1990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240985-28E4-418B-AF75-5366869391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96" y="4724261"/>
            <a:ext cx="3168130" cy="1990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4FE81-FC35-441E-AA67-6E4B3A48C4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842" y="4717224"/>
            <a:ext cx="2006561" cy="1997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51096B-AA30-4463-8203-56DC000D4FE4}"/>
              </a:ext>
            </a:extLst>
          </p:cNvPr>
          <p:cNvGrpSpPr/>
          <p:nvPr/>
        </p:nvGrpSpPr>
        <p:grpSpPr>
          <a:xfrm>
            <a:off x="2381374" y="2031176"/>
            <a:ext cx="2115644" cy="1356359"/>
            <a:chOff x="4436876" y="1341772"/>
            <a:chExt cx="3736510" cy="239551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7186D96-F5F3-4A41-AAF9-7767F1092FA6}"/>
                </a:ext>
              </a:extLst>
            </p:cNvPr>
            <p:cNvSpPr/>
            <p:nvPr/>
          </p:nvSpPr>
          <p:spPr>
            <a:xfrm>
              <a:off x="4898244" y="1341772"/>
              <a:ext cx="2395512" cy="2395512"/>
            </a:xfrm>
            <a:prstGeom prst="roundRect">
              <a:avLst>
                <a:gd name="adj" fmla="val 951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D2ACF010-08FD-411B-B691-3DF49EE7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876" y="1341773"/>
              <a:ext cx="3736510" cy="231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E3C35E-4E7E-4075-B376-99BD6CA61988}"/>
              </a:ext>
            </a:extLst>
          </p:cNvPr>
          <p:cNvGrpSpPr/>
          <p:nvPr/>
        </p:nvGrpSpPr>
        <p:grpSpPr>
          <a:xfrm>
            <a:off x="121997" y="2031177"/>
            <a:ext cx="2356670" cy="1513484"/>
            <a:chOff x="194529" y="1341773"/>
            <a:chExt cx="4162194" cy="26730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3838512-C0D6-44B5-95B9-5BE55E8EF4B6}"/>
                </a:ext>
              </a:extLst>
            </p:cNvPr>
            <p:cNvSpPr/>
            <p:nvPr/>
          </p:nvSpPr>
          <p:spPr>
            <a:xfrm>
              <a:off x="1185863" y="1341773"/>
              <a:ext cx="2395512" cy="2395512"/>
            </a:xfrm>
            <a:prstGeom prst="roundRect">
              <a:avLst>
                <a:gd name="adj" fmla="val 951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A4F7D4C1-F620-4341-B6CF-4071E1133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89" b="8996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29" y="1534010"/>
              <a:ext cx="4162194" cy="248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E48FFC-26E3-4474-AA86-188AB0283F87}"/>
              </a:ext>
            </a:extLst>
          </p:cNvPr>
          <p:cNvGrpSpPr/>
          <p:nvPr/>
        </p:nvGrpSpPr>
        <p:grpSpPr>
          <a:xfrm>
            <a:off x="4560887" y="2031175"/>
            <a:ext cx="1856873" cy="1386806"/>
            <a:chOff x="8382837" y="1341771"/>
            <a:chExt cx="3279485" cy="24492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687E5B2-4573-4268-B804-7E3097EA8D13}"/>
                </a:ext>
              </a:extLst>
            </p:cNvPr>
            <p:cNvSpPr/>
            <p:nvPr/>
          </p:nvSpPr>
          <p:spPr>
            <a:xfrm>
              <a:off x="8610625" y="1341771"/>
              <a:ext cx="2395512" cy="2395512"/>
            </a:xfrm>
            <a:prstGeom prst="roundRect">
              <a:avLst>
                <a:gd name="adj" fmla="val 951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7F49B52E-6C16-4F9B-A050-2759F61685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23490" y1="35443" x2="22148" y2="53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82837" y="1477632"/>
              <a:ext cx="3279485" cy="231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92685FF-999E-4675-BF04-D1F4684ED815}"/>
              </a:ext>
            </a:extLst>
          </p:cNvPr>
          <p:cNvSpPr/>
          <p:nvPr/>
        </p:nvSpPr>
        <p:spPr>
          <a:xfrm>
            <a:off x="0" y="6160983"/>
            <a:ext cx="728663" cy="728663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F75A3856-0EF9-44B1-95CF-B3399395F506}"/>
              </a:ext>
            </a:extLst>
          </p:cNvPr>
          <p:cNvSpPr/>
          <p:nvPr/>
        </p:nvSpPr>
        <p:spPr>
          <a:xfrm rot="10800000">
            <a:off x="8689406" y="4630667"/>
            <a:ext cx="366795" cy="366795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7050FE9-4DCE-4C47-AFC2-EADFB2CE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520" y="6622819"/>
            <a:ext cx="2057400" cy="273844"/>
          </a:xfrm>
        </p:spPr>
        <p:txBody>
          <a:bodyPr/>
          <a:lstStyle/>
          <a:p>
            <a:fld id="{4AA563BA-4500-4A5C-B751-3358C5E867D3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41</a:t>
            </a:fld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77DD54-CE01-439F-B3E8-841CC25DA8D2}"/>
              </a:ext>
            </a:extLst>
          </p:cNvPr>
          <p:cNvGrpSpPr/>
          <p:nvPr/>
        </p:nvGrpSpPr>
        <p:grpSpPr>
          <a:xfrm>
            <a:off x="6687309" y="1882848"/>
            <a:ext cx="1657825" cy="1649376"/>
            <a:chOff x="8916415" y="1367464"/>
            <a:chExt cx="2210434" cy="219916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2B823A9-9664-4105-8EA7-2D9ADFF9441B}"/>
                </a:ext>
              </a:extLst>
            </p:cNvPr>
            <p:cNvSpPr/>
            <p:nvPr/>
          </p:nvSpPr>
          <p:spPr>
            <a:xfrm>
              <a:off x="8922049" y="1367464"/>
              <a:ext cx="2199168" cy="219916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DB1AE7-CEFA-42E5-8AA5-BEC442D770EE}"/>
                </a:ext>
              </a:extLst>
            </p:cNvPr>
            <p:cNvSpPr txBox="1"/>
            <p:nvPr/>
          </p:nvSpPr>
          <p:spPr>
            <a:xfrm>
              <a:off x="8916415" y="1857967"/>
              <a:ext cx="2210434" cy="1233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สัมผัส</a:t>
              </a:r>
              <a:b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กับเนื้อสัตว์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6AB55B-3B3F-4996-BE50-DE62976A6906}"/>
              </a:ext>
            </a:extLst>
          </p:cNvPr>
          <p:cNvGrpSpPr/>
          <p:nvPr/>
        </p:nvGrpSpPr>
        <p:grpSpPr>
          <a:xfrm>
            <a:off x="-605467" y="4144296"/>
            <a:ext cx="7915506" cy="994172"/>
            <a:chOff x="-807290" y="3197532"/>
            <a:chExt cx="10554008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E25D92-EAC1-4FD3-8DA0-B50E95329BE6}"/>
                </a:ext>
              </a:extLst>
            </p:cNvPr>
            <p:cNvSpPr/>
            <p:nvPr/>
          </p:nvSpPr>
          <p:spPr>
            <a:xfrm>
              <a:off x="-807290" y="3438695"/>
              <a:ext cx="10017230" cy="79247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2C151BD9-55A7-445E-AFD0-F48D502448F8}"/>
                </a:ext>
              </a:extLst>
            </p:cNvPr>
            <p:cNvSpPr txBox="1">
              <a:spLocks/>
            </p:cNvSpPr>
            <p:nvPr/>
          </p:nvSpPr>
          <p:spPr>
            <a:xfrm>
              <a:off x="-768882" y="3197532"/>
              <a:ext cx="1051560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ทำความสะอาดอุปกรณ์ ช่วย </a:t>
              </a:r>
              <a:r>
                <a:rPr lang="th-TH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เพิ่มคุณภาพ </a:t>
              </a:r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เนื้อสัตว์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93DC706-BBE7-4213-9B35-C7C70D850668}"/>
              </a:ext>
            </a:extLst>
          </p:cNvPr>
          <p:cNvSpPr/>
          <p:nvPr/>
        </p:nvSpPr>
        <p:spPr>
          <a:xfrm>
            <a:off x="-1008050" y="4077072"/>
            <a:ext cx="1008050" cy="122413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8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44">
            <a:extLst>
              <a:ext uri="{FF2B5EF4-FFF2-40B4-BE49-F238E27FC236}">
                <a16:creationId xmlns:a16="http://schemas.microsoft.com/office/drawing/2014/main" id="{11BAE602-D735-4ECD-9A39-1B49610C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233" y="1627503"/>
            <a:ext cx="9151854" cy="266660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6963BB-AF83-41B3-976B-9A078162BD5F}"/>
              </a:ext>
            </a:extLst>
          </p:cNvPr>
          <p:cNvSpPr/>
          <p:nvPr/>
        </p:nvSpPr>
        <p:spPr>
          <a:xfrm>
            <a:off x="395536" y="763226"/>
            <a:ext cx="0" cy="3425372"/>
          </a:xfrm>
          <a:custGeom>
            <a:avLst/>
            <a:gdLst>
              <a:gd name="connsiteX0" fmla="*/ 0 w 0"/>
              <a:gd name="connsiteY0" fmla="*/ 0 h 3425372"/>
              <a:gd name="connsiteX1" fmla="*/ 0 w 0"/>
              <a:gd name="connsiteY1" fmla="*/ 3425372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425372">
                <a:moveTo>
                  <a:pt x="0" y="0"/>
                </a:moveTo>
                <a:lnTo>
                  <a:pt x="0" y="3425372"/>
                </a:lnTo>
              </a:path>
            </a:pathLst>
          </a:custGeom>
          <a:noFill/>
          <a:ln w="79375">
            <a:solidFill>
              <a:srgbClr val="29A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6FABE61-E46D-43DC-8A0A-DBD2B602B779}"/>
              </a:ext>
            </a:extLst>
          </p:cNvPr>
          <p:cNvSpPr/>
          <p:nvPr/>
        </p:nvSpPr>
        <p:spPr>
          <a:xfrm flipH="1">
            <a:off x="5788708" y="1898744"/>
            <a:ext cx="3379864" cy="4959255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CFBA6-D981-496D-9782-88BB2D92602B}"/>
              </a:ext>
            </a:extLst>
          </p:cNvPr>
          <p:cNvSpPr/>
          <p:nvPr/>
        </p:nvSpPr>
        <p:spPr>
          <a:xfrm>
            <a:off x="0" y="3785508"/>
            <a:ext cx="9168572" cy="22152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543C68-6D80-49FD-A638-6C251A090A22}"/>
              </a:ext>
            </a:extLst>
          </p:cNvPr>
          <p:cNvGrpSpPr/>
          <p:nvPr/>
        </p:nvGrpSpPr>
        <p:grpSpPr>
          <a:xfrm>
            <a:off x="101084" y="3557349"/>
            <a:ext cx="6018442" cy="2426630"/>
            <a:chOff x="-17864" y="3412674"/>
            <a:chExt cx="8024589" cy="323550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5DF51E-8A12-4A6C-8708-AAD1C72637DF}"/>
                </a:ext>
              </a:extLst>
            </p:cNvPr>
            <p:cNvSpPr/>
            <p:nvPr/>
          </p:nvSpPr>
          <p:spPr>
            <a:xfrm>
              <a:off x="716131" y="4231461"/>
              <a:ext cx="1758082" cy="175808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DC804D8-9D93-49BF-9F7A-913EA4B49DF9}"/>
                </a:ext>
              </a:extLst>
            </p:cNvPr>
            <p:cNvSpPr/>
            <p:nvPr/>
          </p:nvSpPr>
          <p:spPr>
            <a:xfrm>
              <a:off x="3577668" y="4243307"/>
              <a:ext cx="1758082" cy="175808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C80584-7CA4-43F8-AA5A-7E4A89C98607}"/>
                </a:ext>
              </a:extLst>
            </p:cNvPr>
            <p:cNvSpPr/>
            <p:nvPr/>
          </p:nvSpPr>
          <p:spPr>
            <a:xfrm>
              <a:off x="6248643" y="4255153"/>
              <a:ext cx="1758082" cy="175808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3074" name="Picture 2" descr="ไลปอนเอฟ น้ำยาล้างจาน สูตรอนามัย 500 มิลลิลิตร (6 ขวด) - Wemall">
              <a:extLst>
                <a:ext uri="{FF2B5EF4-FFF2-40B4-BE49-F238E27FC236}">
                  <a16:creationId xmlns:a16="http://schemas.microsoft.com/office/drawing/2014/main" id="{945D21F4-19A5-42F2-919F-34DD93F1E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52188" y1="16719" x2="51875" y2="23594"/>
                          <a14:foregroundMark x1="42031" y1="23906" x2="43594" y2="19688"/>
                          <a14:foregroundMark x1="52656" y1="20781" x2="59219" y2="24375"/>
                          <a14:foregroundMark x1="47969" y1="18125" x2="48594" y2="12031"/>
                          <a14:foregroundMark x1="51094" y1="15937" x2="50781" y2="7344"/>
                          <a14:backgroundMark x1="58125" y1="18906" x2="59062" y2="16250"/>
                          <a14:backgroundMark x1="41406" y1="20000" x2="39219" y2="18125"/>
                        </a14:backgroundRemoval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64" y="3412674"/>
              <a:ext cx="3235507" cy="32355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ผลิตภัณฑ์ล้างห้องน้ำฆ่าเชื้อ 3.8 ลิตร 3M | OfficeMate">
              <a:extLst>
                <a:ext uri="{FF2B5EF4-FFF2-40B4-BE49-F238E27FC236}">
                  <a16:creationId xmlns:a16="http://schemas.microsoft.com/office/drawing/2014/main" id="{0E17D3A5-9E98-41C7-A8A5-AAA7D01FF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97" y="3656815"/>
              <a:ext cx="2747226" cy="274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BVV Ethyl Alcohol 70% - USP 140 Proof | BVV">
              <a:extLst>
                <a:ext uri="{FF2B5EF4-FFF2-40B4-BE49-F238E27FC236}">
                  <a16:creationId xmlns:a16="http://schemas.microsoft.com/office/drawing/2014/main" id="{9C5B346E-DA36-47A6-9FEC-7A665F226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7857" l="9827" r="89774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199" y="3656815"/>
              <a:ext cx="1568971" cy="2916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1B559-05C1-4E2B-A4A6-089FAA2A2D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140"/>
          <a:stretch/>
        </p:blipFill>
        <p:spPr>
          <a:xfrm>
            <a:off x="6097592" y="2080850"/>
            <a:ext cx="2892596" cy="4777149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682353-6DA4-49C6-BDD1-D5E6F041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520" y="5733923"/>
            <a:ext cx="2057400" cy="273844"/>
          </a:xfrm>
        </p:spPr>
        <p:txBody>
          <a:bodyPr/>
          <a:lstStyle/>
          <a:p>
            <a:fld id="{4AA563BA-4500-4A5C-B751-3358C5E867D3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42</a:t>
            </a:fld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3803D-653E-495A-82B3-31111156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0" y="1873126"/>
            <a:ext cx="7291065" cy="994172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สารเคมีที่ใช้</a:t>
            </a:r>
            <a:br>
              <a:rPr lang="th-TH" sz="4000" b="1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ในการทำความสะอาดและฆ่าเชื้อ</a:t>
            </a:r>
            <a:br>
              <a:rPr lang="th-TH" sz="40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8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ต้องเป็นชนิดที่กฎหมายอนุญาต </a:t>
            </a:r>
            <a:br>
              <a:rPr lang="th-TH" sz="28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8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และไม่ให้ปนเปื้อนเนื้อสัตว์</a:t>
            </a:r>
            <a:endParaRPr lang="th-TH" sz="4000" b="1" dirty="0">
              <a:solidFill>
                <a:srgbClr val="0B7AF7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12BA4-7390-468A-A1B6-D483D0D74A8A}"/>
              </a:ext>
            </a:extLst>
          </p:cNvPr>
          <p:cNvSpPr txBox="1"/>
          <p:nvPr/>
        </p:nvSpPr>
        <p:spPr>
          <a:xfrm>
            <a:off x="883220" y="5462293"/>
            <a:ext cx="88820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ล้างจาน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8B8E5-9D76-40B6-9600-CB9C95DD339A}"/>
              </a:ext>
            </a:extLst>
          </p:cNvPr>
          <p:cNvSpPr txBox="1"/>
          <p:nvPr/>
        </p:nvSpPr>
        <p:spPr>
          <a:xfrm>
            <a:off x="2547306" y="5286070"/>
            <a:ext cx="177801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ล้างพื้น ฝาผนัง และสุขภัณฑ์อื่นๆ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63937-EB53-433D-AD24-A0E30B0F7AB2}"/>
              </a:ext>
            </a:extLst>
          </p:cNvPr>
          <p:cNvSpPr txBox="1"/>
          <p:nvPr/>
        </p:nvSpPr>
        <p:spPr>
          <a:xfrm>
            <a:off x="4757244" y="5432461"/>
            <a:ext cx="135273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ใช้ฆ่าเชื้อโรค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9AA49B-A9F7-45F2-B84C-6051F05B7971}"/>
              </a:ext>
            </a:extLst>
          </p:cNvPr>
          <p:cNvGrpSpPr/>
          <p:nvPr/>
        </p:nvGrpSpPr>
        <p:grpSpPr>
          <a:xfrm>
            <a:off x="7229475" y="3785508"/>
            <a:ext cx="1722262" cy="1722262"/>
            <a:chOff x="9639299" y="3904343"/>
            <a:chExt cx="2296349" cy="229634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8D9440-4FCA-420D-AA5E-EE6179FBFB81}"/>
                </a:ext>
              </a:extLst>
            </p:cNvPr>
            <p:cNvSpPr/>
            <p:nvPr/>
          </p:nvSpPr>
          <p:spPr>
            <a:xfrm>
              <a:off x="9639299" y="3904343"/>
              <a:ext cx="2296349" cy="2296349"/>
            </a:xfrm>
            <a:prstGeom prst="ellipse">
              <a:avLst/>
            </a:prstGeom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81A774-D9AF-446C-A613-EC140B6C1974}"/>
                </a:ext>
              </a:extLst>
            </p:cNvPr>
            <p:cNvSpPr txBox="1"/>
            <p:nvPr/>
          </p:nvSpPr>
          <p:spPr>
            <a:xfrm>
              <a:off x="9679050" y="4441796"/>
              <a:ext cx="2216846" cy="121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th-TH" sz="2400" b="1" dirty="0">
                  <a:solidFill>
                    <a:srgbClr val="FFC000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ใช้น้ำสะอาด</a:t>
              </a:r>
              <a:br>
                <a:rPr lang="th-TH" sz="2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</a:br>
              <a:r>
                <a:rPr lang="th-TH" sz="2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ล้างอีกครั้ง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2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06C077-9E18-4383-99BD-2DC4E62AD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663" y="3300966"/>
            <a:ext cx="1943282" cy="15532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B0D69D-6872-4E59-84B1-59FED3C31E7E}"/>
              </a:ext>
            </a:extLst>
          </p:cNvPr>
          <p:cNvSpPr/>
          <p:nvPr/>
        </p:nvSpPr>
        <p:spPr>
          <a:xfrm>
            <a:off x="5117663" y="4564839"/>
            <a:ext cx="1444935" cy="289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569D7C7-836D-44B8-9CDE-69360D6CD18A}"/>
              </a:ext>
            </a:extLst>
          </p:cNvPr>
          <p:cNvSpPr/>
          <p:nvPr/>
        </p:nvSpPr>
        <p:spPr>
          <a:xfrm rot="8479406">
            <a:off x="4336318" y="3529977"/>
            <a:ext cx="976886" cy="1424624"/>
          </a:xfrm>
          <a:prstGeom prst="triangle">
            <a:avLst/>
          </a:prstGeom>
          <a:solidFill>
            <a:srgbClr val="FFC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3074" name="Picture 2" descr="chemicals">
            <a:extLst>
              <a:ext uri="{FF2B5EF4-FFF2-40B4-BE49-F238E27FC236}">
                <a16:creationId xmlns:a16="http://schemas.microsoft.com/office/drawing/2014/main" id="{DB4D8F9D-2BFE-4317-93EA-A2BB11F2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556" y="3166416"/>
            <a:ext cx="1353462" cy="11381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48E102-3E2E-4ABA-80F7-892F079C4C21}"/>
              </a:ext>
            </a:extLst>
          </p:cNvPr>
          <p:cNvSpPr/>
          <p:nvPr/>
        </p:nvSpPr>
        <p:spPr>
          <a:xfrm>
            <a:off x="4436619" y="2071133"/>
            <a:ext cx="4382985" cy="1104449"/>
          </a:xfrm>
          <a:prstGeom prst="roundRect">
            <a:avLst>
              <a:gd name="adj" fmla="val 107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CAB9CBF-1ECE-43C3-B770-AEC2725DCF7C}"/>
              </a:ext>
            </a:extLst>
          </p:cNvPr>
          <p:cNvSpPr/>
          <p:nvPr/>
        </p:nvSpPr>
        <p:spPr>
          <a:xfrm>
            <a:off x="6311351" y="3679337"/>
            <a:ext cx="2832650" cy="3178661"/>
          </a:xfrm>
          <a:custGeom>
            <a:avLst/>
            <a:gdLst>
              <a:gd name="connsiteX0" fmla="*/ 2082800 w 2779678"/>
              <a:gd name="connsiteY0" fmla="*/ 0 h 3119218"/>
              <a:gd name="connsiteX1" fmla="*/ 2702161 w 2779678"/>
              <a:gd name="connsiteY1" fmla="*/ 93639 h 3119218"/>
              <a:gd name="connsiteX2" fmla="*/ 2779678 w 2779678"/>
              <a:gd name="connsiteY2" fmla="*/ 122010 h 3119218"/>
              <a:gd name="connsiteX3" fmla="*/ 2779678 w 2779678"/>
              <a:gd name="connsiteY3" fmla="*/ 3119218 h 3119218"/>
              <a:gd name="connsiteX4" fmla="*/ 277890 w 2779678"/>
              <a:gd name="connsiteY4" fmla="*/ 3119218 h 3119218"/>
              <a:gd name="connsiteX5" fmla="*/ 251383 w 2779678"/>
              <a:gd name="connsiteY5" fmla="*/ 3075587 h 3119218"/>
              <a:gd name="connsiteX6" fmla="*/ 0 w 2779678"/>
              <a:gd name="connsiteY6" fmla="*/ 2082800 h 3119218"/>
              <a:gd name="connsiteX7" fmla="*/ 2082800 w 2779678"/>
              <a:gd name="connsiteY7" fmla="*/ 0 h 311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9678" h="3119218">
                <a:moveTo>
                  <a:pt x="2082800" y="0"/>
                </a:moveTo>
                <a:cubicBezTo>
                  <a:pt x="2298481" y="0"/>
                  <a:pt x="2506505" y="32783"/>
                  <a:pt x="2702161" y="93639"/>
                </a:cubicBezTo>
                <a:lnTo>
                  <a:pt x="2779678" y="122010"/>
                </a:lnTo>
                <a:lnTo>
                  <a:pt x="2779678" y="3119218"/>
                </a:lnTo>
                <a:lnTo>
                  <a:pt x="277890" y="3119218"/>
                </a:lnTo>
                <a:lnTo>
                  <a:pt x="251383" y="3075587"/>
                </a:lnTo>
                <a:cubicBezTo>
                  <a:pt x="91065" y="2780468"/>
                  <a:pt x="0" y="2442269"/>
                  <a:pt x="0" y="2082800"/>
                </a:cubicBezTo>
                <a:cubicBezTo>
                  <a:pt x="0" y="932501"/>
                  <a:pt x="932501" y="0"/>
                  <a:pt x="208280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05666F-18C8-4E39-86F4-98FF3A3B25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99"/>
          <a:stretch/>
        </p:blipFill>
        <p:spPr>
          <a:xfrm flipH="1">
            <a:off x="5623011" y="3450364"/>
            <a:ext cx="3495477" cy="3419289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49A590F7-4670-47BA-8FA3-C39A21677581}"/>
              </a:ext>
            </a:extLst>
          </p:cNvPr>
          <p:cNvSpPr/>
          <p:nvPr/>
        </p:nvSpPr>
        <p:spPr>
          <a:xfrm>
            <a:off x="0" y="1766820"/>
            <a:ext cx="4233930" cy="5091179"/>
          </a:xfrm>
          <a:prstGeom prst="rtTriangle">
            <a:avLst/>
          </a:prstGeom>
          <a:solidFill>
            <a:srgbClr val="35B8D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878993-DD7C-4A76-ADF4-1BEB1CE9A16A}"/>
              </a:ext>
            </a:extLst>
          </p:cNvPr>
          <p:cNvSpPr/>
          <p:nvPr/>
        </p:nvSpPr>
        <p:spPr>
          <a:xfrm>
            <a:off x="128587" y="2071134"/>
            <a:ext cx="3445786" cy="53429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E715C-4F35-49BD-8BB4-8A317C384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57" y="2275192"/>
            <a:ext cx="729961" cy="7299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BC45C1-F76D-4B76-9F5E-BB068C32A760}"/>
              </a:ext>
            </a:extLst>
          </p:cNvPr>
          <p:cNvSpPr txBox="1"/>
          <p:nvPr/>
        </p:nvSpPr>
        <p:spPr>
          <a:xfrm>
            <a:off x="5520336" y="2716737"/>
            <a:ext cx="2780062" cy="503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https://drive.google.com/file/d/1dJExe6dLzb5GDnpMDCLi7mfDUudm3cQ-/view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33A49-6AEA-4984-B780-08F6DE1BA11B}"/>
              </a:ext>
            </a:extLst>
          </p:cNvPr>
          <p:cNvSpPr txBox="1"/>
          <p:nvPr/>
        </p:nvSpPr>
        <p:spPr>
          <a:xfrm>
            <a:off x="738563" y="2119051"/>
            <a:ext cx="3693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หน้าเว็บ สพส.</a:t>
            </a:r>
            <a:r>
              <a:rPr lang="en-US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http://certify.dld.go.th/</a:t>
            </a:r>
            <a:r>
              <a:rPr lang="th-TH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13553-9792-4253-9C68-48CAC23B1C8B}"/>
              </a:ext>
            </a:extLst>
          </p:cNvPr>
          <p:cNvSpPr txBox="1"/>
          <p:nvPr/>
        </p:nvSpPr>
        <p:spPr>
          <a:xfrm>
            <a:off x="5391218" y="2197322"/>
            <a:ext cx="3511446" cy="56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th-TH" sz="1800" b="1" dirty="0">
                <a:latin typeface="Prompt" panose="00000500000000000000" pitchFamily="2" charset="-34"/>
                <a:cs typeface="Prompt" panose="00000500000000000000" pitchFamily="2" charset="-34"/>
              </a:rPr>
              <a:t>สารเคมีที่กรมปศุสัตว์อนุญาตให้ใช้</a:t>
            </a:r>
            <a:br>
              <a:rPr lang="th-TH" sz="1800" b="1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 b="1" dirty="0">
                <a:solidFill>
                  <a:srgbClr val="C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ในโรงฆ่าสัตว์/โรงงานแปรรูป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813E49-7AFE-40C6-B20C-265D9261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80" y="352047"/>
            <a:ext cx="7886700" cy="994172"/>
          </a:xfrm>
        </p:spPr>
        <p:txBody>
          <a:bodyPr/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สารเคมีที่ใช้ในการทำความสะอาดและฆ่าเชื้อ</a:t>
            </a:r>
            <a:br>
              <a:rPr lang="th-TH" sz="3200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ต้องเป็นชนิดที่กฎหมายอนุญาต และไม่ให้ปนเปื้อนเนื้อสัตว์</a:t>
            </a:r>
            <a:endParaRPr lang="th-TH" sz="32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55281C-B97D-473A-9C9B-71C11B3FDB62}"/>
              </a:ext>
            </a:extLst>
          </p:cNvPr>
          <p:cNvGrpSpPr/>
          <p:nvPr/>
        </p:nvGrpSpPr>
        <p:grpSpPr>
          <a:xfrm>
            <a:off x="0" y="2597088"/>
            <a:ext cx="4314825" cy="3419289"/>
            <a:chOff x="0" y="2585036"/>
            <a:chExt cx="6096000" cy="42729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7BBC76-37E7-449E-82A6-04D025FEF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585036"/>
              <a:ext cx="6096000" cy="42729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EF190C-E859-4E88-98DB-9E14A33F2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74950"/>
              <a:ext cx="5049887" cy="3333750"/>
            </a:xfrm>
            <a:prstGeom prst="rect">
              <a:avLst/>
            </a:prstGeom>
          </p:spPr>
        </p:pic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2D5944C-71FC-4868-9DCF-71700D4E21E7}"/>
              </a:ext>
            </a:extLst>
          </p:cNvPr>
          <p:cNvSpPr/>
          <p:nvPr/>
        </p:nvSpPr>
        <p:spPr>
          <a:xfrm>
            <a:off x="4574108" y="2097441"/>
            <a:ext cx="3603172" cy="0"/>
          </a:xfrm>
          <a:custGeom>
            <a:avLst/>
            <a:gdLst>
              <a:gd name="connsiteX0" fmla="*/ 0 w 4804229"/>
              <a:gd name="connsiteY0" fmla="*/ 0 h 0"/>
              <a:gd name="connsiteX1" fmla="*/ 4804229 w 4804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4229">
                <a:moveTo>
                  <a:pt x="0" y="0"/>
                </a:moveTo>
                <a:lnTo>
                  <a:pt x="4804229" y="0"/>
                </a:lnTo>
              </a:path>
            </a:pathLst>
          </a:custGeom>
          <a:noFill/>
          <a:ln w="603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3E11B14E-EF38-4430-A972-642A8A95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520" y="5733923"/>
            <a:ext cx="2057400" cy="273844"/>
          </a:xfrm>
        </p:spPr>
        <p:txBody>
          <a:bodyPr/>
          <a:lstStyle/>
          <a:p>
            <a:fld id="{4AA563BA-4500-4A5C-B751-3358C5E867D3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43</a:t>
            </a:fld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2B47364-9139-408F-8DA2-43F325E79958}"/>
              </a:ext>
            </a:extLst>
          </p:cNvPr>
          <p:cNvSpPr/>
          <p:nvPr/>
        </p:nvSpPr>
        <p:spPr>
          <a:xfrm>
            <a:off x="385762" y="4086225"/>
            <a:ext cx="1643063" cy="0"/>
          </a:xfrm>
          <a:custGeom>
            <a:avLst/>
            <a:gdLst>
              <a:gd name="connsiteX0" fmla="*/ 0 w 2190750"/>
              <a:gd name="connsiteY0" fmla="*/ 0 h 0"/>
              <a:gd name="connsiteX1" fmla="*/ 2190750 w 2190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0750">
                <a:moveTo>
                  <a:pt x="0" y="0"/>
                </a:moveTo>
                <a:lnTo>
                  <a:pt x="2190750" y="0"/>
                </a:lnTo>
              </a:path>
            </a:pathLst>
          </a:custGeom>
          <a:noFill/>
          <a:ln w="825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0CA5EF8-BFC3-499B-B9CF-51ED878FDFC9}"/>
              </a:ext>
            </a:extLst>
          </p:cNvPr>
          <p:cNvSpPr/>
          <p:nvPr/>
        </p:nvSpPr>
        <p:spPr>
          <a:xfrm>
            <a:off x="3529013" y="2471738"/>
            <a:ext cx="0" cy="3228975"/>
          </a:xfrm>
          <a:custGeom>
            <a:avLst/>
            <a:gdLst>
              <a:gd name="connsiteX0" fmla="*/ 0 w 0"/>
              <a:gd name="connsiteY0" fmla="*/ 0 h 4305300"/>
              <a:gd name="connsiteX1" fmla="*/ 0 w 0"/>
              <a:gd name="connsiteY1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05300">
                <a:moveTo>
                  <a:pt x="0" y="0"/>
                </a:moveTo>
                <a:lnTo>
                  <a:pt x="0" y="4305300"/>
                </a:lnTo>
              </a:path>
            </a:pathLst>
          </a:custGeom>
          <a:noFill/>
          <a:ln w="857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</p:spTree>
    <p:extLst>
      <p:ext uri="{BB962C8B-B14F-4D97-AF65-F5344CB8AC3E}">
        <p14:creationId xmlns:p14="http://schemas.microsoft.com/office/powerpoint/2010/main" val="12995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CAB9CBF-1ECE-43C3-B770-AEC2725DCF7C}"/>
              </a:ext>
            </a:extLst>
          </p:cNvPr>
          <p:cNvSpPr/>
          <p:nvPr/>
        </p:nvSpPr>
        <p:spPr>
          <a:xfrm>
            <a:off x="7059241" y="4513720"/>
            <a:ext cx="2084759" cy="2339414"/>
          </a:xfrm>
          <a:custGeom>
            <a:avLst/>
            <a:gdLst>
              <a:gd name="connsiteX0" fmla="*/ 2082800 w 2779678"/>
              <a:gd name="connsiteY0" fmla="*/ 0 h 3119218"/>
              <a:gd name="connsiteX1" fmla="*/ 2702161 w 2779678"/>
              <a:gd name="connsiteY1" fmla="*/ 93639 h 3119218"/>
              <a:gd name="connsiteX2" fmla="*/ 2779678 w 2779678"/>
              <a:gd name="connsiteY2" fmla="*/ 122010 h 3119218"/>
              <a:gd name="connsiteX3" fmla="*/ 2779678 w 2779678"/>
              <a:gd name="connsiteY3" fmla="*/ 3119218 h 3119218"/>
              <a:gd name="connsiteX4" fmla="*/ 277890 w 2779678"/>
              <a:gd name="connsiteY4" fmla="*/ 3119218 h 3119218"/>
              <a:gd name="connsiteX5" fmla="*/ 251383 w 2779678"/>
              <a:gd name="connsiteY5" fmla="*/ 3075587 h 3119218"/>
              <a:gd name="connsiteX6" fmla="*/ 0 w 2779678"/>
              <a:gd name="connsiteY6" fmla="*/ 2082800 h 3119218"/>
              <a:gd name="connsiteX7" fmla="*/ 2082800 w 2779678"/>
              <a:gd name="connsiteY7" fmla="*/ 0 h 311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9678" h="3119218">
                <a:moveTo>
                  <a:pt x="2082800" y="0"/>
                </a:moveTo>
                <a:cubicBezTo>
                  <a:pt x="2298481" y="0"/>
                  <a:pt x="2506505" y="32783"/>
                  <a:pt x="2702161" y="93639"/>
                </a:cubicBezTo>
                <a:lnTo>
                  <a:pt x="2779678" y="122010"/>
                </a:lnTo>
                <a:lnTo>
                  <a:pt x="2779678" y="3119218"/>
                </a:lnTo>
                <a:lnTo>
                  <a:pt x="277890" y="3119218"/>
                </a:lnTo>
                <a:lnTo>
                  <a:pt x="251383" y="3075587"/>
                </a:lnTo>
                <a:cubicBezTo>
                  <a:pt x="91065" y="2780468"/>
                  <a:pt x="0" y="2442269"/>
                  <a:pt x="0" y="2082800"/>
                </a:cubicBezTo>
                <a:cubicBezTo>
                  <a:pt x="0" y="932501"/>
                  <a:pt x="932501" y="0"/>
                  <a:pt x="2082800" y="0"/>
                </a:cubicBezTo>
                <a:close/>
              </a:path>
            </a:pathLst>
          </a:cu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sz="21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05666F-18C8-4E39-86F4-98FF3A3B2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799"/>
          <a:stretch/>
        </p:blipFill>
        <p:spPr>
          <a:xfrm flipH="1">
            <a:off x="6234657" y="4061083"/>
            <a:ext cx="2854263" cy="2792051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49A590F7-4670-47BA-8FA3-C39A21677581}"/>
              </a:ext>
            </a:extLst>
          </p:cNvPr>
          <p:cNvSpPr/>
          <p:nvPr/>
        </p:nvSpPr>
        <p:spPr>
          <a:xfrm>
            <a:off x="0" y="2670447"/>
            <a:ext cx="4233930" cy="4233930"/>
          </a:xfrm>
          <a:prstGeom prst="rtTriangle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813E49-7AFE-40C6-B20C-265D9261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15" y="374387"/>
            <a:ext cx="7886700" cy="994172"/>
          </a:xfrm>
        </p:spPr>
        <p:txBody>
          <a:bodyPr/>
          <a:lstStyle/>
          <a:p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สารเคมีที่ใช้ในการทำความสะอาดและฆ่าเชื้อ</a:t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ต้องเป็นชนิดที่กฎหมายอนุญาต และไม่ให้ปนเปื้อนเนื้อสัตว์</a:t>
            </a:r>
            <a:endParaRPr lang="th-TH" b="1" dirty="0">
              <a:solidFill>
                <a:srgbClr val="29A8C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2D5944C-71FC-4868-9DCF-71700D4E21E7}"/>
              </a:ext>
            </a:extLst>
          </p:cNvPr>
          <p:cNvSpPr/>
          <p:nvPr/>
        </p:nvSpPr>
        <p:spPr>
          <a:xfrm>
            <a:off x="4539343" y="2174422"/>
            <a:ext cx="3603172" cy="0"/>
          </a:xfrm>
          <a:custGeom>
            <a:avLst/>
            <a:gdLst>
              <a:gd name="connsiteX0" fmla="*/ 0 w 4804229"/>
              <a:gd name="connsiteY0" fmla="*/ 0 h 0"/>
              <a:gd name="connsiteX1" fmla="*/ 4804229 w 4804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4229">
                <a:moveTo>
                  <a:pt x="0" y="0"/>
                </a:moveTo>
                <a:lnTo>
                  <a:pt x="4804229" y="0"/>
                </a:lnTo>
              </a:path>
            </a:pathLst>
          </a:custGeom>
          <a:noFill/>
          <a:ln w="603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056F49-1EED-4CE1-A16B-4E169DE4FCF7}"/>
              </a:ext>
            </a:extLst>
          </p:cNvPr>
          <p:cNvGrpSpPr/>
          <p:nvPr/>
        </p:nvGrpSpPr>
        <p:grpSpPr>
          <a:xfrm>
            <a:off x="3462500" y="2174509"/>
            <a:ext cx="5883494" cy="968790"/>
            <a:chOff x="5823397" y="5232123"/>
            <a:chExt cx="7844658" cy="1291720"/>
          </a:xfrm>
        </p:grpSpPr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A076E7A8-E4C9-4465-9E4E-96718CE4FF2F}"/>
                </a:ext>
              </a:extLst>
            </p:cNvPr>
            <p:cNvSpPr/>
            <p:nvPr/>
          </p:nvSpPr>
          <p:spPr>
            <a:xfrm>
              <a:off x="6108630" y="5466940"/>
              <a:ext cx="7153607" cy="1056903"/>
            </a:xfrm>
            <a:prstGeom prst="parallelogram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 dirty="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A81CF9-F118-4784-B4D3-7DFEB7CE74C5}"/>
                </a:ext>
              </a:extLst>
            </p:cNvPr>
            <p:cNvSpPr txBox="1"/>
            <p:nvPr/>
          </p:nvSpPr>
          <p:spPr>
            <a:xfrm>
              <a:off x="7063272" y="5622852"/>
              <a:ext cx="6604783" cy="807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25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ขอขึ้นทะเบียนสารเคมีได้ที่ </a:t>
              </a:r>
              <a:br>
                <a:rPr lang="th-TH" sz="1400" dirty="0">
                  <a:solidFill>
                    <a:schemeClr val="bg1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</a:br>
              <a:r>
                <a:rPr lang="th-TH" sz="1800" b="1" dirty="0">
                  <a:solidFill>
                    <a:srgbClr val="FFC000"/>
                  </a:solidFill>
                  <a:latin typeface="Prompt" panose="00000500000000000000" pitchFamily="2" charset="-34"/>
                  <a:ea typeface="Calibri" panose="020F0502020204030204" pitchFamily="34" charset="0"/>
                  <a:cs typeface="Prompt" panose="00000500000000000000" pitchFamily="2" charset="-34"/>
                </a:rPr>
                <a:t>กองควบคุมอาหารและยาสัตว์ (อยส.) </a:t>
              </a:r>
              <a:endParaRPr lang="th-TH" sz="14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32F905-6F6D-4345-A7C1-E9E947C2791B}"/>
                </a:ext>
              </a:extLst>
            </p:cNvPr>
            <p:cNvSpPr/>
            <p:nvPr/>
          </p:nvSpPr>
          <p:spPr>
            <a:xfrm>
              <a:off x="5925387" y="5519532"/>
              <a:ext cx="902936" cy="9029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577FDC-9DB2-4718-B661-04B663325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215" t="-11158" r="641" b="54223"/>
            <a:stretch/>
          </p:blipFill>
          <p:spPr>
            <a:xfrm flipH="1">
              <a:off x="5823397" y="5232123"/>
              <a:ext cx="1188674" cy="1226923"/>
            </a:xfrm>
            <a:prstGeom prst="ellipse">
              <a:avLst/>
            </a:prstGeom>
          </p:spPr>
        </p:pic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3E11B14E-EF38-4430-A972-642A8A95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520" y="5733923"/>
            <a:ext cx="2057400" cy="273844"/>
          </a:xfrm>
        </p:spPr>
        <p:txBody>
          <a:bodyPr/>
          <a:lstStyle/>
          <a:p>
            <a:fld id="{4AA563BA-4500-4A5C-B751-3358C5E867D3}" type="slidenum">
              <a:rPr lang="th-TH"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44</a:t>
            </a:fld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41A7C-9A4E-47B5-A6A6-D433CA86D18E}"/>
              </a:ext>
            </a:extLst>
          </p:cNvPr>
          <p:cNvSpPr txBox="1"/>
          <p:nvPr/>
        </p:nvSpPr>
        <p:spPr>
          <a:xfrm>
            <a:off x="3449929" y="5104427"/>
            <a:ext cx="35092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Prompt" panose="00000500000000000000" pitchFamily="2" charset="-34"/>
                <a:cs typeface="Prompt" panose="00000500000000000000" pitchFamily="2" charset="-34"/>
              </a:rPr>
              <a:t>การใช้สารเคมี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ต้องใช้ให้ถูกต้องตามหลัก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วิธีการที่ขึ้นทะเบียน</a:t>
            </a:r>
          </a:p>
        </p:txBody>
      </p:sp>
      <p:pic>
        <p:nvPicPr>
          <p:cNvPr id="30" name="Picture 2" descr="chemicals">
            <a:extLst>
              <a:ext uri="{FF2B5EF4-FFF2-40B4-BE49-F238E27FC236}">
                <a16:creationId xmlns:a16="http://schemas.microsoft.com/office/drawing/2014/main" id="{5BA60A43-893F-464A-BA9E-5A2E213D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800" y="3243057"/>
            <a:ext cx="2094889" cy="1761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C23D70F-E4CD-416F-8D94-562DB37B7344}"/>
              </a:ext>
            </a:extLst>
          </p:cNvPr>
          <p:cNvGrpSpPr/>
          <p:nvPr/>
        </p:nvGrpSpPr>
        <p:grpSpPr>
          <a:xfrm>
            <a:off x="172427" y="2371975"/>
            <a:ext cx="2686050" cy="545907"/>
            <a:chOff x="229902" y="2019631"/>
            <a:chExt cx="3581400" cy="72787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07FA4AF-2651-4124-8F5E-0FD2760C167F}"/>
                </a:ext>
              </a:extLst>
            </p:cNvPr>
            <p:cNvSpPr/>
            <p:nvPr/>
          </p:nvSpPr>
          <p:spPr>
            <a:xfrm>
              <a:off x="229902" y="2019631"/>
              <a:ext cx="3581400" cy="71063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400">
                <a:latin typeface="Prompt" panose="00000500000000000000" pitchFamily="2" charset="-34"/>
                <a:cs typeface="Prompt" panose="00000500000000000000" pitchFamily="2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A493F3-2698-45F5-AEE7-80D50060728D}"/>
                </a:ext>
              </a:extLst>
            </p:cNvPr>
            <p:cNvSpPr txBox="1"/>
            <p:nvPr/>
          </p:nvSpPr>
          <p:spPr>
            <a:xfrm>
              <a:off x="592746" y="2049880"/>
              <a:ext cx="277255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คอกพักสัตว์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4357F72-43E1-4F09-B104-37B4BB2E0080}"/>
              </a:ext>
            </a:extLst>
          </p:cNvPr>
          <p:cNvSpPr txBox="1"/>
          <p:nvPr/>
        </p:nvSpPr>
        <p:spPr>
          <a:xfrm>
            <a:off x="329299" y="3017235"/>
            <a:ext cx="24929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ไม่</a:t>
            </a:r>
            <a: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จำกัดชนิด</a:t>
            </a:r>
            <a:b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ของ</a:t>
            </a: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สารเคมี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ที่ใช้ทำความสะอาด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br>
              <a:rPr lang="th-TH" sz="2400" b="1" dirty="0">
                <a:solidFill>
                  <a:srgbClr val="C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2400" b="1" dirty="0">
              <a:solidFill>
                <a:srgbClr val="C0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2B47364-9139-408F-8DA2-43F325E79958}"/>
              </a:ext>
            </a:extLst>
          </p:cNvPr>
          <p:cNvSpPr/>
          <p:nvPr/>
        </p:nvSpPr>
        <p:spPr>
          <a:xfrm>
            <a:off x="329299" y="4257367"/>
            <a:ext cx="1643063" cy="0"/>
          </a:xfrm>
          <a:custGeom>
            <a:avLst/>
            <a:gdLst>
              <a:gd name="connsiteX0" fmla="*/ 0 w 2190750"/>
              <a:gd name="connsiteY0" fmla="*/ 0 h 0"/>
              <a:gd name="connsiteX1" fmla="*/ 2190750 w 2190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0750">
                <a:moveTo>
                  <a:pt x="0" y="0"/>
                </a:moveTo>
                <a:lnTo>
                  <a:pt x="2190750" y="0"/>
                </a:lnTo>
              </a:path>
            </a:pathLst>
          </a:custGeom>
          <a:noFill/>
          <a:ln w="82550">
            <a:solidFill>
              <a:srgbClr val="0B7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8E94DA-332E-4EEB-9465-2B22AED2663C}"/>
              </a:ext>
            </a:extLst>
          </p:cNvPr>
          <p:cNvSpPr txBox="1"/>
          <p:nvPr/>
        </p:nvSpPr>
        <p:spPr>
          <a:xfrm>
            <a:off x="331580" y="4735802"/>
            <a:ext cx="53435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  <a:t>ภายหลัง</a:t>
            </a:r>
            <a:b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ใช้สารเคมี</a:t>
            </a:r>
            <a:b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ใช้น้ำ</a:t>
            </a:r>
            <a:b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</a:t>
            </a: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ความสะอาด</a:t>
            </a:r>
            <a:endParaRPr lang="th-TH" sz="2400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0CA5EF8-BFC3-499B-B9CF-51ED878FDFC9}"/>
              </a:ext>
            </a:extLst>
          </p:cNvPr>
          <p:cNvSpPr/>
          <p:nvPr/>
        </p:nvSpPr>
        <p:spPr>
          <a:xfrm>
            <a:off x="3203848" y="2537171"/>
            <a:ext cx="0" cy="3228975"/>
          </a:xfrm>
          <a:custGeom>
            <a:avLst/>
            <a:gdLst>
              <a:gd name="connsiteX0" fmla="*/ 0 w 0"/>
              <a:gd name="connsiteY0" fmla="*/ 0 h 4305300"/>
              <a:gd name="connsiteX1" fmla="*/ 0 w 0"/>
              <a:gd name="connsiteY1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05300">
                <a:moveTo>
                  <a:pt x="0" y="0"/>
                </a:moveTo>
                <a:lnTo>
                  <a:pt x="0" y="4305300"/>
                </a:lnTo>
              </a:path>
            </a:pathLst>
          </a:custGeom>
          <a:noFill/>
          <a:ln w="857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95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>
            <a:extLst>
              <a:ext uri="{FF2B5EF4-FFF2-40B4-BE49-F238E27FC236}">
                <a16:creationId xmlns:a16="http://schemas.microsoft.com/office/drawing/2014/main" id="{95091875-17D9-4E6E-80BF-42521596B687}"/>
              </a:ext>
            </a:extLst>
          </p:cNvPr>
          <p:cNvSpPr/>
          <p:nvPr/>
        </p:nvSpPr>
        <p:spPr>
          <a:xfrm>
            <a:off x="0" y="3319889"/>
            <a:ext cx="9144000" cy="3569486"/>
          </a:xfrm>
          <a:custGeom>
            <a:avLst/>
            <a:gdLst>
              <a:gd name="connsiteX0" fmla="*/ 0 w 12192000"/>
              <a:gd name="connsiteY0" fmla="*/ 0 h 4759314"/>
              <a:gd name="connsiteX1" fmla="*/ 12192000 w 12192000"/>
              <a:gd name="connsiteY1" fmla="*/ 0 h 4759314"/>
              <a:gd name="connsiteX2" fmla="*/ 12192000 w 12192000"/>
              <a:gd name="connsiteY2" fmla="*/ 4759314 h 4759314"/>
              <a:gd name="connsiteX3" fmla="*/ 0 w 12192000"/>
              <a:gd name="connsiteY3" fmla="*/ 4759314 h 4759314"/>
              <a:gd name="connsiteX4" fmla="*/ 0 w 12192000"/>
              <a:gd name="connsiteY4" fmla="*/ 0 h 4759314"/>
              <a:gd name="connsiteX0" fmla="*/ 0 w 12192000"/>
              <a:gd name="connsiteY0" fmla="*/ 0 h 4759314"/>
              <a:gd name="connsiteX1" fmla="*/ 12192000 w 12192000"/>
              <a:gd name="connsiteY1" fmla="*/ 2171700 h 4759314"/>
              <a:gd name="connsiteX2" fmla="*/ 12192000 w 12192000"/>
              <a:gd name="connsiteY2" fmla="*/ 4759314 h 4759314"/>
              <a:gd name="connsiteX3" fmla="*/ 0 w 12192000"/>
              <a:gd name="connsiteY3" fmla="*/ 4759314 h 4759314"/>
              <a:gd name="connsiteX4" fmla="*/ 0 w 12192000"/>
              <a:gd name="connsiteY4" fmla="*/ 0 h 4759314"/>
              <a:gd name="connsiteX0" fmla="*/ 0 w 12192000"/>
              <a:gd name="connsiteY0" fmla="*/ 0 h 4759314"/>
              <a:gd name="connsiteX1" fmla="*/ 12177485 w 12192000"/>
              <a:gd name="connsiteY1" fmla="*/ 2824843 h 4759314"/>
              <a:gd name="connsiteX2" fmla="*/ 12192000 w 12192000"/>
              <a:gd name="connsiteY2" fmla="*/ 4759314 h 4759314"/>
              <a:gd name="connsiteX3" fmla="*/ 0 w 12192000"/>
              <a:gd name="connsiteY3" fmla="*/ 4759314 h 4759314"/>
              <a:gd name="connsiteX4" fmla="*/ 0 w 12192000"/>
              <a:gd name="connsiteY4" fmla="*/ 0 h 47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759314">
                <a:moveTo>
                  <a:pt x="0" y="0"/>
                </a:moveTo>
                <a:lnTo>
                  <a:pt x="12177485" y="2824843"/>
                </a:lnTo>
                <a:lnTo>
                  <a:pt x="12192000" y="4759314"/>
                </a:lnTo>
                <a:lnTo>
                  <a:pt x="0" y="47593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94292-35A7-4678-8C8A-74D6470A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48" y="112546"/>
            <a:ext cx="7886700" cy="1517242"/>
          </a:xfrm>
        </p:spPr>
        <p:txBody>
          <a:bodyPr>
            <a:normAutofit/>
          </a:bodyPr>
          <a:lstStyle/>
          <a:p>
            <a: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มีมาตรการ</a:t>
            </a:r>
            <a:b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ป้อง</a:t>
            </a:r>
            <a:r>
              <a:rPr lang="th-TH" sz="4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สัตว์พาหะ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83FF10-7E01-4AA8-BB6A-0FE405E0ACA0}"/>
              </a:ext>
            </a:extLst>
          </p:cNvPr>
          <p:cNvGrpSpPr/>
          <p:nvPr/>
        </p:nvGrpSpPr>
        <p:grpSpPr>
          <a:xfrm>
            <a:off x="103663" y="2012577"/>
            <a:ext cx="8147685" cy="4708898"/>
            <a:chOff x="138217" y="1914122"/>
            <a:chExt cx="10100152" cy="5837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8F428B-1FC0-4C11-AAEC-C5DF663ED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217" y="1914122"/>
              <a:ext cx="4021113" cy="5837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812DEC-F5CC-40C7-B2CC-A3E9F78BB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9900" y="1914122"/>
              <a:ext cx="3098469" cy="574506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AAA55F-3BC3-4F12-B7B5-CCA589B9F160}"/>
                </a:ext>
              </a:extLst>
            </p:cNvPr>
            <p:cNvGrpSpPr/>
            <p:nvPr/>
          </p:nvGrpSpPr>
          <p:grpSpPr>
            <a:xfrm>
              <a:off x="4283028" y="1914122"/>
              <a:ext cx="2733174" cy="5745066"/>
              <a:chOff x="4135861" y="1914122"/>
              <a:chExt cx="2156861" cy="453367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FE61368-47F5-43D5-A9DE-A67CDAB0B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35861" y="1914122"/>
                <a:ext cx="2156861" cy="2210817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8DE71D0-AC77-4904-8D23-1128F0D32012}"/>
                  </a:ext>
                </a:extLst>
              </p:cNvPr>
              <p:cNvGrpSpPr/>
              <p:nvPr/>
            </p:nvGrpSpPr>
            <p:grpSpPr>
              <a:xfrm>
                <a:off x="4135861" y="4191000"/>
                <a:ext cx="2156861" cy="2256792"/>
                <a:chOff x="5543550" y="4368800"/>
                <a:chExt cx="2895600" cy="3029758"/>
              </a:xfrm>
            </p:grpSpPr>
            <p:pic>
              <p:nvPicPr>
                <p:cNvPr id="6" name="รูปภาพ 1" descr="416924_3115957773294_1094961744_33191613_1796582211_n_1.jpg">
                  <a:extLst>
                    <a:ext uri="{FF2B5EF4-FFF2-40B4-BE49-F238E27FC236}">
                      <a16:creationId xmlns:a16="http://schemas.microsoft.com/office/drawing/2014/main" id="{A9D1D4CA-807E-40F2-B253-293927ED18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90361"/>
                <a:stretch/>
              </p:blipFill>
              <p:spPr>
                <a:xfrm>
                  <a:off x="5543550" y="5508625"/>
                  <a:ext cx="2895600" cy="1889933"/>
                </a:xfrm>
                <a:prstGeom prst="rect">
                  <a:avLst/>
                </a:prstGeom>
              </p:spPr>
            </p:pic>
            <p:pic>
              <p:nvPicPr>
                <p:cNvPr id="10" name="รูปภาพ 1" descr="416924_3115957773294_1094961744_33191613_1796582211_n_1.jpg">
                  <a:extLst>
                    <a:ext uri="{FF2B5EF4-FFF2-40B4-BE49-F238E27FC236}">
                      <a16:creationId xmlns:a16="http://schemas.microsoft.com/office/drawing/2014/main" id="{AAE1CDA2-1B10-4E96-A757-A10DCA742C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43550" y="4368800"/>
                  <a:ext cx="2895600" cy="186499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0C7D7D7-81A8-491C-9777-3134797DE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283" y="1359008"/>
            <a:ext cx="1307312" cy="1307312"/>
          </a:xfrm>
          <a:prstGeom prst="ellipse">
            <a:avLst/>
          </a:prstGeom>
          <a:ln w="76200"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C8124-7625-4F97-B99B-D238312F0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416" y="2299509"/>
            <a:ext cx="1088721" cy="1088721"/>
          </a:xfrm>
          <a:prstGeom prst="ellipse">
            <a:avLst/>
          </a:prstGeom>
          <a:ln w="66675"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5400000" scaled="1"/>
            </a:gra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41D89F8-0021-401F-BE7B-2A14FCCB8778}"/>
              </a:ext>
            </a:extLst>
          </p:cNvPr>
          <p:cNvSpPr/>
          <p:nvPr/>
        </p:nvSpPr>
        <p:spPr>
          <a:xfrm>
            <a:off x="4388146" y="1764012"/>
            <a:ext cx="723236" cy="723236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1AD985E-FD4D-4604-8D49-CE75F3ADC53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21021" y="1894631"/>
            <a:ext cx="461998" cy="461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E80F5D-5D88-4757-AEF3-54349E7902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94"/>
          <a:stretch/>
        </p:blipFill>
        <p:spPr>
          <a:xfrm flipH="1">
            <a:off x="7703668" y="3703696"/>
            <a:ext cx="1408355" cy="2297054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130FA6A-A3AA-4784-BAB8-078BF11E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F31C8-581A-46BA-83DC-8396C5974037}" type="slidenum">
              <a:rPr lang="th-TH" smtClean="0"/>
              <a:pPr/>
              <a:t>45</a:t>
            </a:fld>
            <a:endParaRPr lang="th-TH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9C51B5C-BDE3-474E-B39B-1AB5314A067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25451" y="2206681"/>
            <a:ext cx="1345461" cy="134546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DB00E8-1F83-4106-91C6-21187E14C3CB}"/>
              </a:ext>
            </a:extLst>
          </p:cNvPr>
          <p:cNvSpPr/>
          <p:nvPr/>
        </p:nvSpPr>
        <p:spPr>
          <a:xfrm>
            <a:off x="2811255" y="2487248"/>
            <a:ext cx="1216449" cy="121644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B6FE79-9B46-40AA-9552-5102BE27CAF2}"/>
              </a:ext>
            </a:extLst>
          </p:cNvPr>
          <p:cNvSpPr txBox="1"/>
          <p:nvPr/>
        </p:nvSpPr>
        <p:spPr>
          <a:xfrm>
            <a:off x="2738641" y="2829583"/>
            <a:ext cx="136991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แมลง</a:t>
            </a: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 </a:t>
            </a:r>
          </a:p>
          <a:p>
            <a:pPr algn="ctr">
              <a:lnSpc>
                <a:spcPts val="2100"/>
              </a:lnSpc>
            </a:pPr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สัตว์ต่างๆ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F80FD6-591F-462F-83FD-847DFE6C9E0F}"/>
              </a:ext>
            </a:extLst>
          </p:cNvPr>
          <p:cNvSpPr/>
          <p:nvPr/>
        </p:nvSpPr>
        <p:spPr>
          <a:xfrm>
            <a:off x="2783930" y="3825313"/>
            <a:ext cx="1216449" cy="12164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1954B8-2A84-426C-8AB6-AD53EDCAAF8A}"/>
              </a:ext>
            </a:extLst>
          </p:cNvPr>
          <p:cNvSpPr txBox="1"/>
          <p:nvPr/>
        </p:nvSpPr>
        <p:spPr>
          <a:xfrm>
            <a:off x="2791653" y="4093456"/>
            <a:ext cx="1263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พาหะนำโรคติดต่อ</a:t>
            </a:r>
            <a:endParaRPr lang="th-TH" sz="18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ED1477-0C7E-4AD9-BE39-16F53B8FA298}"/>
              </a:ext>
            </a:extLst>
          </p:cNvPr>
          <p:cNvSpPr/>
          <p:nvPr/>
        </p:nvSpPr>
        <p:spPr>
          <a:xfrm>
            <a:off x="1782333" y="1728669"/>
            <a:ext cx="1024441" cy="1024441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830290-9CF2-4D04-AFB2-9F372B653E9C}"/>
              </a:ext>
            </a:extLst>
          </p:cNvPr>
          <p:cNvSpPr txBox="1"/>
          <p:nvPr/>
        </p:nvSpPr>
        <p:spPr>
          <a:xfrm>
            <a:off x="1609596" y="1945254"/>
            <a:ext cx="136991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รั้วหรือ</a:t>
            </a:r>
            <a:b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</a:br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ผนังอาคาร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3ECFED-2713-4F2F-8C25-F169E8404538}"/>
              </a:ext>
            </a:extLst>
          </p:cNvPr>
          <p:cNvSpPr/>
          <p:nvPr/>
        </p:nvSpPr>
        <p:spPr>
          <a:xfrm>
            <a:off x="1611678" y="3810480"/>
            <a:ext cx="1024441" cy="102444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AFDD7C-3A92-4B16-8033-A2233A4C2884}"/>
              </a:ext>
            </a:extLst>
          </p:cNvPr>
          <p:cNvSpPr txBox="1"/>
          <p:nvPr/>
        </p:nvSpPr>
        <p:spPr>
          <a:xfrm>
            <a:off x="1453275" y="4059546"/>
            <a:ext cx="1369913" cy="64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ม่าน</a:t>
            </a:r>
            <a:b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กันแมลง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4D5CFD7-514F-43D1-BBBE-B99603A607D5}"/>
              </a:ext>
            </a:extLst>
          </p:cNvPr>
          <p:cNvSpPr/>
          <p:nvPr/>
        </p:nvSpPr>
        <p:spPr>
          <a:xfrm>
            <a:off x="5222518" y="3035106"/>
            <a:ext cx="1024441" cy="102444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901D89-8C2C-43FC-9276-637A553F5BF5}"/>
              </a:ext>
            </a:extLst>
          </p:cNvPr>
          <p:cNvSpPr txBox="1"/>
          <p:nvPr/>
        </p:nvSpPr>
        <p:spPr>
          <a:xfrm>
            <a:off x="5035448" y="3199441"/>
            <a:ext cx="1369913" cy="64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ไฟ</a:t>
            </a:r>
            <a:b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ดักแมลง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7F5FA5-AFDA-449B-B3A2-C3D7F9D813B0}"/>
              </a:ext>
            </a:extLst>
          </p:cNvPr>
          <p:cNvSpPr/>
          <p:nvPr/>
        </p:nvSpPr>
        <p:spPr>
          <a:xfrm>
            <a:off x="5200760" y="4602240"/>
            <a:ext cx="1024441" cy="1024441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30B2C2-1D76-42F1-8F11-907496E0F4A9}"/>
              </a:ext>
            </a:extLst>
          </p:cNvPr>
          <p:cNvSpPr txBox="1"/>
          <p:nvPr/>
        </p:nvSpPr>
        <p:spPr>
          <a:xfrm>
            <a:off x="5042357" y="4851305"/>
            <a:ext cx="1369913" cy="64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กล่อง</a:t>
            </a:r>
            <a:b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ดักหนู</a:t>
            </a:r>
          </a:p>
        </p:txBody>
      </p:sp>
      <p:sp>
        <p:nvSpPr>
          <p:cNvPr id="50" name="Slide Number Placeholder 17">
            <a:extLst>
              <a:ext uri="{FF2B5EF4-FFF2-40B4-BE49-F238E27FC236}">
                <a16:creationId xmlns:a16="http://schemas.microsoft.com/office/drawing/2014/main" id="{681EC4C2-E0B3-4E62-8BC3-470DD04B8FA2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45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68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3904084" y="4967336"/>
            <a:ext cx="7072362" cy="1200145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60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สุขลักษณะ</a:t>
            </a:r>
            <a:br>
              <a:rPr lang="th-TH" sz="60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5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</a:t>
            </a:r>
            <a:r>
              <a:rPr lang="th-TH" sz="5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บุคคล</a:t>
            </a:r>
            <a:endParaRPr lang="th-TH" sz="60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22" name="Picture 2" descr="Living on the Edge: How Meat Processors Can Improve Safety and Profits with  Sharper Knives | PROCESS EXPO 2021">
            <a:extLst>
              <a:ext uri="{FF2B5EF4-FFF2-40B4-BE49-F238E27FC236}">
                <a16:creationId xmlns:a16="http://schemas.microsoft.com/office/drawing/2014/main" id="{6E2331EE-FB8A-4F84-AB69-ECD84839C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65"/>
            <a:ext cx="9144000" cy="42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89DEACD-AF2E-4202-AC41-9BFDFC7B8B81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A151AF8-D669-446C-947D-11A614FAD7FC}"/>
              </a:ext>
            </a:extLst>
          </p:cNvPr>
          <p:cNvSpPr/>
          <p:nvPr/>
        </p:nvSpPr>
        <p:spPr>
          <a:xfrm rot="10800000">
            <a:off x="8431559" y="0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2A8A61-5EE3-4F14-9569-476627E182A5}"/>
              </a:ext>
            </a:extLst>
          </p:cNvPr>
          <p:cNvSpPr/>
          <p:nvPr/>
        </p:nvSpPr>
        <p:spPr>
          <a:xfrm>
            <a:off x="5724128" y="4149081"/>
            <a:ext cx="3432274" cy="248852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200F95-4828-4F6C-A6A2-65A8D7AF9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2402" y="-37311"/>
            <a:ext cx="9168804" cy="44352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C9CDCD7-4FD1-4FA8-B4B0-442494E40E3E}"/>
              </a:ext>
            </a:extLst>
          </p:cNvPr>
          <p:cNvSpPr/>
          <p:nvPr/>
        </p:nvSpPr>
        <p:spPr>
          <a:xfrm>
            <a:off x="863744" y="4001845"/>
            <a:ext cx="2700143" cy="2700143"/>
          </a:xfrm>
          <a:prstGeom prst="ellips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CB03CD-05D3-4B57-B5B8-C973A7DCB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318"/>
          <a:stretch/>
        </p:blipFill>
        <p:spPr>
          <a:xfrm>
            <a:off x="935542" y="3328623"/>
            <a:ext cx="2259821" cy="3519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8FD4357-22A7-4B70-A985-B300EACE744D}"/>
              </a:ext>
            </a:extLst>
          </p:cNvPr>
          <p:cNvSpPr/>
          <p:nvPr/>
        </p:nvSpPr>
        <p:spPr>
          <a:xfrm>
            <a:off x="5711726" y="4301481"/>
            <a:ext cx="3432274" cy="143627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Slide Number Placeholder 17">
            <a:extLst>
              <a:ext uri="{FF2B5EF4-FFF2-40B4-BE49-F238E27FC236}">
                <a16:creationId xmlns:a16="http://schemas.microsoft.com/office/drawing/2014/main" id="{AC349A38-E6E7-44F0-AB64-8BA76210B261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46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84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44">
            <a:extLst>
              <a:ext uri="{FF2B5EF4-FFF2-40B4-BE49-F238E27FC236}">
                <a16:creationId xmlns:a16="http://schemas.microsoft.com/office/drawing/2014/main" id="{7C99C3A8-24FD-463D-BBA7-32B19D708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587429" y="5253642"/>
            <a:ext cx="5591318" cy="159356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4500170-4B76-45C3-8729-9FC9EE591A0C}"/>
              </a:ext>
            </a:extLst>
          </p:cNvPr>
          <p:cNvSpPr/>
          <p:nvPr/>
        </p:nvSpPr>
        <p:spPr>
          <a:xfrm flipH="1">
            <a:off x="3810000" y="2710605"/>
            <a:ext cx="5334000" cy="415834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80DD0-1EDD-414D-92AF-169D2A72C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275" t="-1585" r="13598"/>
          <a:stretch/>
        </p:blipFill>
        <p:spPr>
          <a:xfrm>
            <a:off x="6323278" y="1528364"/>
            <a:ext cx="2690804" cy="2644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6CA2E08-01AF-4E6D-B33E-F24F6CB9ABBC}"/>
              </a:ext>
            </a:extLst>
          </p:cNvPr>
          <p:cNvGrpSpPr/>
          <p:nvPr/>
        </p:nvGrpSpPr>
        <p:grpSpPr>
          <a:xfrm>
            <a:off x="4371713" y="2355291"/>
            <a:ext cx="1835846" cy="2485759"/>
            <a:chOff x="6096000" y="1494184"/>
            <a:chExt cx="2082226" cy="28193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DCFB1D-706C-4EF7-BAFC-6F163D212E2E}"/>
                </a:ext>
              </a:extLst>
            </p:cNvPr>
            <p:cNvSpPr/>
            <p:nvPr/>
          </p:nvSpPr>
          <p:spPr>
            <a:xfrm>
              <a:off x="6096000" y="2231319"/>
              <a:ext cx="2082226" cy="2082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70B8FB-2F17-4DB3-9C4C-BBF242885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318"/>
            <a:stretch/>
          </p:blipFill>
          <p:spPr>
            <a:xfrm>
              <a:off x="6125907" y="1494184"/>
              <a:ext cx="1745007" cy="27177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B2E8DF-833D-41EF-BFAA-3484742BC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278" y="4272275"/>
            <a:ext cx="2690804" cy="2309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821A76-0DC3-4780-82B0-F08010FCFE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16" y="4686510"/>
            <a:ext cx="2110022" cy="1903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B9CF9B2-09CF-4306-9B96-18FB03761FFA}"/>
              </a:ext>
            </a:extLst>
          </p:cNvPr>
          <p:cNvGrpSpPr/>
          <p:nvPr/>
        </p:nvGrpSpPr>
        <p:grpSpPr>
          <a:xfrm>
            <a:off x="2237065" y="1979167"/>
            <a:ext cx="1903048" cy="4762201"/>
            <a:chOff x="2984883" y="1128873"/>
            <a:chExt cx="2251956" cy="56353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99A761-4EDE-4D83-AE3E-488A25DCD1B9}"/>
                </a:ext>
              </a:extLst>
            </p:cNvPr>
            <p:cNvSpPr/>
            <p:nvPr/>
          </p:nvSpPr>
          <p:spPr>
            <a:xfrm>
              <a:off x="3092429" y="2387887"/>
              <a:ext cx="2082226" cy="20822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3" name="92eca86f-038c-4d42-9139-53e2fcd4a290" descr="Image">
              <a:extLst>
                <a:ext uri="{FF2B5EF4-FFF2-40B4-BE49-F238E27FC236}">
                  <a16:creationId xmlns:a16="http://schemas.microsoft.com/office/drawing/2014/main" id="{A9CA7158-D865-4AD0-A8E2-2ACA871346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r:link="rId11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46" b="100000" l="9735" r="89381">
                          <a14:foregroundMark x1="76106" y1="54330" x2="78171" y2="51601"/>
                          <a14:backgroundMark x1="23009" y1="74614" x2="21829" y2="71886"/>
                        </a14:backgroundRemoval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883" y="1128873"/>
              <a:ext cx="2251956" cy="5635311"/>
            </a:xfrm>
            <a:prstGeom prst="rect">
              <a:avLst/>
            </a:prstGeom>
            <a:effectLst>
              <a:outerShdw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C00EA-D17E-407E-9FB0-780605365DF6}"/>
              </a:ext>
            </a:extLst>
          </p:cNvPr>
          <p:cNvSpPr/>
          <p:nvPr/>
        </p:nvSpPr>
        <p:spPr>
          <a:xfrm>
            <a:off x="238125" y="1825392"/>
            <a:ext cx="1771650" cy="332362"/>
          </a:xfrm>
          <a:prstGeom prst="roundRect">
            <a:avLst>
              <a:gd name="adj" fmla="val 50000"/>
            </a:avLst>
          </a:prstGeom>
          <a:solidFill>
            <a:srgbClr val="262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พนักงานส่วนสกปรก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D1DB98-48C1-438F-8C16-EC4205C90407}"/>
              </a:ext>
            </a:extLst>
          </p:cNvPr>
          <p:cNvSpPr/>
          <p:nvPr/>
        </p:nvSpPr>
        <p:spPr>
          <a:xfrm>
            <a:off x="2226549" y="1825392"/>
            <a:ext cx="1771650" cy="332362"/>
          </a:xfrm>
          <a:prstGeom prst="roundRect">
            <a:avLst>
              <a:gd name="adj" fmla="val 50000"/>
            </a:avLst>
          </a:prstGeom>
          <a:solidFill>
            <a:srgbClr val="262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พนักงานส่วนสะอาด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DEB7-3E49-4B99-A33B-112973BB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23" y="43052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ผู้ปฏิบัติงานต้อง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แต่งกาย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</a:t>
            </a:r>
            <a:r>
              <a:rPr lang="th-TH" sz="3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สะอาดและเหมาะสม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31D74F5-93AD-43B3-9464-D1E4A2618ED1}"/>
              </a:ext>
            </a:extLst>
          </p:cNvPr>
          <p:cNvGrpSpPr/>
          <p:nvPr/>
        </p:nvGrpSpPr>
        <p:grpSpPr>
          <a:xfrm>
            <a:off x="217010" y="2355291"/>
            <a:ext cx="1830447" cy="4072183"/>
            <a:chOff x="495300" y="1997387"/>
            <a:chExt cx="2082226" cy="46323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FCD187-4E81-4840-854B-B91F6B7688BC}"/>
                </a:ext>
              </a:extLst>
            </p:cNvPr>
            <p:cNvSpPr/>
            <p:nvPr/>
          </p:nvSpPr>
          <p:spPr>
            <a:xfrm>
              <a:off x="495300" y="2387887"/>
              <a:ext cx="2082226" cy="2082226"/>
            </a:xfrm>
            <a:prstGeom prst="ellipse">
              <a:avLst/>
            </a:prstGeom>
            <a:solidFill>
              <a:srgbClr val="E65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8" name="Picture 7" descr="DSCN0310.JPG">
              <a:extLst>
                <a:ext uri="{FF2B5EF4-FFF2-40B4-BE49-F238E27FC236}">
                  <a16:creationId xmlns:a16="http://schemas.microsoft.com/office/drawing/2014/main" id="{BAC7633A-F64C-41AB-90FF-23B25D8DF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618" l="0" r="100000"/>
                      </a14:imgEffect>
                      <a14:imgEffect>
                        <a14:brightnessContrast brigh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897" y="1997387"/>
              <a:ext cx="1737127" cy="4632315"/>
            </a:xfrm>
            <a:prstGeom prst="rect">
              <a:avLst/>
            </a:prstGeom>
            <a:effectLst/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4C382DA-556E-49D9-B74E-51F14DB1B31C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FB96C73D-45D0-44EE-B963-9D47D15A9D5F}"/>
              </a:ext>
            </a:extLst>
          </p:cNvPr>
          <p:cNvSpPr/>
          <p:nvPr/>
        </p:nvSpPr>
        <p:spPr>
          <a:xfrm>
            <a:off x="0" y="6437716"/>
            <a:ext cx="499424" cy="420284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Slide Number Placeholder 17">
            <a:extLst>
              <a:ext uri="{FF2B5EF4-FFF2-40B4-BE49-F238E27FC236}">
                <a16:creationId xmlns:a16="http://schemas.microsoft.com/office/drawing/2014/main" id="{81012097-5750-4361-B996-0AE2FAE0FEBB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47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93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44">
            <a:extLst>
              <a:ext uri="{FF2B5EF4-FFF2-40B4-BE49-F238E27FC236}">
                <a16:creationId xmlns:a16="http://schemas.microsoft.com/office/drawing/2014/main" id="{7C99C3A8-24FD-463D-BBA7-32B19D708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689287" y="4041863"/>
            <a:ext cx="9833287" cy="2802547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4500170-4B76-45C3-8729-9FC9EE591A0C}"/>
              </a:ext>
            </a:extLst>
          </p:cNvPr>
          <p:cNvSpPr/>
          <p:nvPr/>
        </p:nvSpPr>
        <p:spPr>
          <a:xfrm>
            <a:off x="0" y="6107785"/>
            <a:ext cx="956207" cy="745451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C5B608-385B-4867-96A7-7C4A147EF397}"/>
              </a:ext>
            </a:extLst>
          </p:cNvPr>
          <p:cNvGrpSpPr/>
          <p:nvPr/>
        </p:nvGrpSpPr>
        <p:grpSpPr>
          <a:xfrm>
            <a:off x="116717" y="2317765"/>
            <a:ext cx="8955426" cy="3396004"/>
            <a:chOff x="155623" y="1947353"/>
            <a:chExt cx="11940568" cy="45280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C1AD52-D22C-473C-8EF6-5FE70188011C}"/>
                </a:ext>
              </a:extLst>
            </p:cNvPr>
            <p:cNvGrpSpPr/>
            <p:nvPr/>
          </p:nvGrpSpPr>
          <p:grpSpPr>
            <a:xfrm>
              <a:off x="155623" y="1947353"/>
              <a:ext cx="11940568" cy="4031811"/>
              <a:chOff x="317500" y="1741363"/>
              <a:chExt cx="11330398" cy="3825783"/>
            </a:xfrm>
          </p:grpSpPr>
          <p:pic>
            <p:nvPicPr>
              <p:cNvPr id="1026" name="Picture 2" descr="man icons casual style different careers">
                <a:extLst>
                  <a:ext uri="{FF2B5EF4-FFF2-40B4-BE49-F238E27FC236}">
                    <a16:creationId xmlns:a16="http://schemas.microsoft.com/office/drawing/2014/main" id="{0AC03A7A-A03E-46FC-99E3-431798D39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7500" y="1777022"/>
                <a:ext cx="5536362" cy="3790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man icons casual style different careers">
                <a:extLst>
                  <a:ext uri="{FF2B5EF4-FFF2-40B4-BE49-F238E27FC236}">
                    <a16:creationId xmlns:a16="http://schemas.microsoft.com/office/drawing/2014/main" id="{F23D86C1-4C71-4A5F-BD65-44748F17C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53862" y="1741363"/>
                <a:ext cx="5794036" cy="3825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8BFE8DF-B1C8-487C-AE2A-19CD9597C78D}"/>
                </a:ext>
              </a:extLst>
            </p:cNvPr>
            <p:cNvSpPr/>
            <p:nvPr/>
          </p:nvSpPr>
          <p:spPr>
            <a:xfrm>
              <a:off x="3826792" y="5656857"/>
              <a:ext cx="4152928" cy="818501"/>
            </a:xfrm>
            <a:prstGeom prst="roundRect">
              <a:avLst>
                <a:gd name="adj" fmla="val 50000"/>
              </a:avLst>
            </a:prstGeom>
            <a:solidFill>
              <a:srgbClr val="262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Prompt" panose="00000500000000000000" pitchFamily="2" charset="-34"/>
                  <a:cs typeface="Prompt" panose="00000500000000000000" pitchFamily="2" charset="-34"/>
                </a:rPr>
                <a:t>เครื่องแต่งกาย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5DD1B9-97DC-4072-B54C-DB1536C9B88E}"/>
              </a:ext>
            </a:extLst>
          </p:cNvPr>
          <p:cNvGrpSpPr/>
          <p:nvPr/>
        </p:nvGrpSpPr>
        <p:grpSpPr>
          <a:xfrm>
            <a:off x="100870" y="2976566"/>
            <a:ext cx="9100487" cy="2418476"/>
            <a:chOff x="134494" y="2825754"/>
            <a:chExt cx="12133982" cy="32246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85723FD-40CD-4711-86C7-ECFEA5ACE22F}"/>
                </a:ext>
              </a:extLst>
            </p:cNvPr>
            <p:cNvGrpSpPr/>
            <p:nvPr/>
          </p:nvGrpSpPr>
          <p:grpSpPr>
            <a:xfrm>
              <a:off x="134494" y="2825754"/>
              <a:ext cx="12133982" cy="3224635"/>
              <a:chOff x="134494" y="2825754"/>
              <a:chExt cx="12133982" cy="3224635"/>
            </a:xfrm>
          </p:grpSpPr>
          <p:pic>
            <p:nvPicPr>
              <p:cNvPr id="3074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9FAF6D5F-E2E2-45CE-853A-8AAFEC92E8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98122" y="4940954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E3E1676D-A68C-4C19-A46C-586D2AA0E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78031" y="2846029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29C87B10-4565-452B-858E-7B833760B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88128" y="3745685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A030CA6D-350F-40E2-871F-67F20799E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31651" y="3920369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150B493A-37C5-451F-9A75-250DDB95B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751397" y="2861303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161CB6CB-1832-4168-91B5-AE91B0B97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644582" y="4545172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F7A2AF79-45C5-4D4F-8DCC-59DB2F2ADC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05228" y="4115805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58320191-4A69-4397-9419-CA812EF76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96399" y="2829390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C3D9F60D-C62C-433E-AB2D-0F5355667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923400" y="5197583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CA83FC79-B5FA-43F2-8EDF-28809A448C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99599" y="5012628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C61CCAB7-27D5-4BC2-A087-256DDC9EFD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367530" y="3010378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F869C3A9-7316-4657-A26A-56DA9F069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917057" y="5158514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bacteria icons collection repeatable style colorful design">
                <a:extLst>
                  <a:ext uri="{FF2B5EF4-FFF2-40B4-BE49-F238E27FC236}">
                    <a16:creationId xmlns:a16="http://schemas.microsoft.com/office/drawing/2014/main" id="{CE6112B9-C253-4972-BE38-7775F4CD83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09815" y="3996552"/>
                <a:ext cx="900946" cy="85280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D9B44E0E-EE6A-4D07-BF07-CB14BAAB1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4494" y="3987034"/>
                <a:ext cx="359738" cy="359738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325DCE5C-B229-4CE9-8D15-975819EC4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467052" y="2825754"/>
                <a:ext cx="359738" cy="359738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6323160A-3044-4487-89DF-9369A7DC0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00579" y="3016802"/>
                <a:ext cx="359738" cy="359738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67C904DB-0055-4FF1-9348-0050B180F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52789" y="5015986"/>
                <a:ext cx="359738" cy="359738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1E72DDA5-E5C6-4434-BD3E-90A40D76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06746" y="4311366"/>
                <a:ext cx="359738" cy="359738"/>
              </a:xfrm>
              <a:prstGeom prst="rect">
                <a:avLst/>
              </a:prstGeom>
            </p:spPr>
          </p:pic>
        </p:grp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7C9C9D0-5A6C-4700-BBAB-A0E86210D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28925" y="2941585"/>
              <a:ext cx="359738" cy="359738"/>
            </a:xfrm>
            <a:prstGeom prst="rect">
              <a:avLst/>
            </a:prstGeom>
          </p:spPr>
        </p:pic>
      </p:grpSp>
      <p:sp>
        <p:nvSpPr>
          <p:cNvPr id="41" name="&quot;Not Allowed&quot; Symbol 40">
            <a:extLst>
              <a:ext uri="{FF2B5EF4-FFF2-40B4-BE49-F238E27FC236}">
                <a16:creationId xmlns:a16="http://schemas.microsoft.com/office/drawing/2014/main" id="{9371AACB-7138-453F-A31C-8E1E28137168}"/>
              </a:ext>
            </a:extLst>
          </p:cNvPr>
          <p:cNvSpPr/>
          <p:nvPr/>
        </p:nvSpPr>
        <p:spPr>
          <a:xfrm>
            <a:off x="2927226" y="2136793"/>
            <a:ext cx="2971141" cy="2882666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AA10DA67-0549-4370-86E7-6F5DD241F297}"/>
              </a:ext>
            </a:extLst>
          </p:cNvPr>
          <p:cNvSpPr txBox="1">
            <a:spLocks/>
          </p:cNvSpPr>
          <p:nvPr/>
        </p:nvSpPr>
        <p:spPr bwMode="auto">
          <a:xfrm>
            <a:off x="499423" y="430526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ผู้ปฏิบัติงานต้องแต่งกาย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ให้สะอาดและเหมาะสม</a:t>
            </a:r>
            <a:endParaRPr lang="th-TH" sz="36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B55DE4F-E444-499E-A0EF-B868BFCAB12E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Slide Number Placeholder 17">
            <a:extLst>
              <a:ext uri="{FF2B5EF4-FFF2-40B4-BE49-F238E27FC236}">
                <a16:creationId xmlns:a16="http://schemas.microsoft.com/office/drawing/2014/main" id="{800094DF-79F5-474E-8676-868A9BA0159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48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28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6AC0B83-B2E7-4813-96B2-EB07A16C438F}"/>
              </a:ext>
            </a:extLst>
          </p:cNvPr>
          <p:cNvSpPr/>
          <p:nvPr/>
        </p:nvSpPr>
        <p:spPr>
          <a:xfrm>
            <a:off x="1" y="2276872"/>
            <a:ext cx="5900057" cy="4581128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05A6D-9F3E-4657-A874-7EE15E11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0" y="827271"/>
            <a:ext cx="9092309" cy="768427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ผู้ปฏิบัติงานต้องล้าง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มือ </a:t>
            </a:r>
            <a:br>
              <a:rPr lang="th-TH" sz="3200" b="1">
                <a:solidFill>
                  <a:srgbClr val="EA6D58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8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ก่อน</a:t>
            </a:r>
            <a:r>
              <a:rPr lang="th-TH" sz="28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ปฏิบัติงานและหลังจากสัมผัสสิ่งปนเปื้อนต่างๆ</a:t>
            </a:r>
            <a:endParaRPr lang="th-TH" sz="32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DE240E-337B-4618-81A5-2487DF105E7E}"/>
              </a:ext>
            </a:extLst>
          </p:cNvPr>
          <p:cNvGrpSpPr/>
          <p:nvPr/>
        </p:nvGrpSpPr>
        <p:grpSpPr>
          <a:xfrm>
            <a:off x="213976" y="1911371"/>
            <a:ext cx="7289278" cy="4552905"/>
            <a:chOff x="91034" y="2274744"/>
            <a:chExt cx="6469277" cy="404073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A69AD60-B331-475B-BD30-697D0852C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4" y="2285171"/>
              <a:ext cx="3289667" cy="219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9BEC10-C28C-4289-8F16-4BAD1EBF1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34" y="4566121"/>
              <a:ext cx="2844305" cy="17493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79D7DF-F917-47E6-A753-E9D5BA95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4161" y="2274744"/>
              <a:ext cx="3086150" cy="22071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42A8BE-2860-47E6-AE82-C653D3B1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1061" y="4566120"/>
              <a:ext cx="3031483" cy="17493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9FA52E-B548-444B-B2A4-7D116910D41A}"/>
              </a:ext>
            </a:extLst>
          </p:cNvPr>
          <p:cNvSpPr/>
          <p:nvPr/>
        </p:nvSpPr>
        <p:spPr>
          <a:xfrm>
            <a:off x="364300" y="404664"/>
            <a:ext cx="3494315" cy="0"/>
          </a:xfrm>
          <a:custGeom>
            <a:avLst/>
            <a:gdLst>
              <a:gd name="connsiteX0" fmla="*/ 0 w 4659086"/>
              <a:gd name="connsiteY0" fmla="*/ 0 h 0"/>
              <a:gd name="connsiteX1" fmla="*/ 4659086 w 4659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9086">
                <a:moveTo>
                  <a:pt x="0" y="0"/>
                </a:moveTo>
                <a:lnTo>
                  <a:pt x="4659086" y="0"/>
                </a:lnTo>
              </a:path>
            </a:pathLst>
          </a:custGeom>
          <a:noFill/>
          <a:ln w="69850">
            <a:solidFill>
              <a:srgbClr val="29A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D0837B-D370-4806-85F1-7678CCCEFD15}"/>
              </a:ext>
            </a:extLst>
          </p:cNvPr>
          <p:cNvGrpSpPr/>
          <p:nvPr/>
        </p:nvGrpSpPr>
        <p:grpSpPr>
          <a:xfrm>
            <a:off x="5809340" y="2741521"/>
            <a:ext cx="3362324" cy="3503330"/>
            <a:chOff x="7524750" y="2598057"/>
            <a:chExt cx="4483099" cy="46711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8A6D1C-9A72-4598-A936-337CC4B746CA}"/>
                </a:ext>
              </a:extLst>
            </p:cNvPr>
            <p:cNvSpPr/>
            <p:nvPr/>
          </p:nvSpPr>
          <p:spPr>
            <a:xfrm>
              <a:off x="8522348" y="2598057"/>
              <a:ext cx="3348502" cy="334850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3B1DC1E8-EEB8-41AD-B3FC-17E7DCAE2D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24750" y="3109913"/>
              <a:ext cx="4483099" cy="4159250"/>
              <a:chOff x="4740" y="1959"/>
              <a:chExt cx="2824" cy="2620"/>
            </a:xfrm>
          </p:grpSpPr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5E37CE03-4AB8-4E65-8F31-07BD3FBBF6E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109" y="1959"/>
                <a:ext cx="2455" cy="2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100"/>
              </a:p>
            </p:txBody>
          </p:sp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8F709E4D-42CA-4E2D-8575-937932E4CF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96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" y="1959"/>
                <a:ext cx="2744" cy="2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3111DC70-E7D8-493A-9A12-A3BFCBFD9B6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49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49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3592D1A4-1B44-4E5F-9FA3-FE13758DF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14043"/>
            <a:ext cx="9144000" cy="36559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A60671D-8B67-497B-903A-53319064D5D1}"/>
              </a:ext>
            </a:extLst>
          </p:cNvPr>
          <p:cNvSpPr/>
          <p:nvPr/>
        </p:nvSpPr>
        <p:spPr>
          <a:xfrm>
            <a:off x="179513" y="5802305"/>
            <a:ext cx="7056784" cy="718619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A8E78F9-384A-46C3-8674-21B0D463AF5B}"/>
              </a:ext>
            </a:extLst>
          </p:cNvPr>
          <p:cNvSpPr/>
          <p:nvPr/>
        </p:nvSpPr>
        <p:spPr>
          <a:xfrm>
            <a:off x="179512" y="4745840"/>
            <a:ext cx="6430780" cy="586507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D024E9-CE78-4BB8-8DD5-D89007685A52}"/>
              </a:ext>
            </a:extLst>
          </p:cNvPr>
          <p:cNvSpPr/>
          <p:nvPr/>
        </p:nvSpPr>
        <p:spPr>
          <a:xfrm>
            <a:off x="179512" y="1790603"/>
            <a:ext cx="6430780" cy="953689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4CFAD1-F7FF-41F5-9D03-C91EF21FA592}"/>
              </a:ext>
            </a:extLst>
          </p:cNvPr>
          <p:cNvSpPr txBox="1">
            <a:spLocks/>
          </p:cNvSpPr>
          <p:nvPr/>
        </p:nvSpPr>
        <p:spPr>
          <a:xfrm>
            <a:off x="395107" y="1913587"/>
            <a:ext cx="7886700" cy="494441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 แบบแปลนโรงฆ่าสัตว์และโรงพัก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 </a:t>
            </a:r>
            <a:b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แบบ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แปลนแผนผังอาคารและสิ่ง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ปลูกสร้าง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ภายใน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บริเวณโรงฆ่าสัตว์ พร้อมด้วย</a:t>
            </a:r>
            <a:r>
              <a:rPr lang="th-TH" sz="1600" dirty="0" err="1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คํ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าอธิบาย 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รายละเอียด 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โดย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มี</a:t>
            </a:r>
            <a:r>
              <a:rPr lang="th-TH" sz="1600" dirty="0" err="1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คํา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รับรองของผู้ประกอบวิชาชีพ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วิศวกรรมควบคุม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และ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/หรือบุคคล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อื่น ตามที่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กฎหมาย</a:t>
            </a:r>
            <a:r>
              <a:rPr lang="th-TH" sz="1600" dirty="0" err="1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กําหนด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ในกระดาษ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ขนาด 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A2 หรือ A3 </a:t>
            </a:r>
            <a:r>
              <a:rPr lang="th-TH" sz="1600" dirty="0" err="1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จํานวน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9 ชุด ประกอบด้วย </a:t>
            </a:r>
          </a:p>
          <a:p>
            <a:pPr marL="82296" indent="0">
              <a:buNone/>
            </a:pPr>
            <a:r>
              <a:rPr lang="th-TH" sz="16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5.1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แบบแปลนโรงฆ่าสัตว์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ที่แสดงถึงพื้นที่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ส่วนสกปรก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ส่วนสะอาด และโรงพักสัตว์</a:t>
            </a:r>
          </a:p>
          <a:p>
            <a:pPr marL="82296" indent="0">
              <a:buNone/>
            </a:pPr>
            <a:r>
              <a:rPr lang="th-TH" sz="16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5.2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แบบแปลนแสดงการติดตั้งเครื่องมือ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และเครื่องจักร </a:t>
            </a:r>
          </a:p>
          <a:p>
            <a:pPr marL="82296" indent="0">
              <a:buNone/>
            </a:pPr>
            <a:r>
              <a:rPr lang="th-TH" sz="16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5.3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แบบแปลนแสดงระบบระบายน้ำทิ้ง </a:t>
            </a:r>
          </a:p>
          <a:p>
            <a:pPr marL="82296" indent="0">
              <a:buNone/>
            </a:pPr>
            <a:r>
              <a:rPr lang="th-TH" sz="16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5.4 </a:t>
            </a:r>
            <a:r>
              <a:rPr lang="th-TH" sz="1600" b="1" dirty="0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แบบแปลนแสดงระบบการ</a:t>
            </a:r>
            <a:r>
              <a:rPr lang="th-TH" sz="1600" b="1" dirty="0" err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บําบัด</a:t>
            </a:r>
            <a:r>
              <a:rPr lang="th-TH" sz="1600" b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น้ำเสีย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6. รายการเครื่องจักรที่ใช้ในการประกอบ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กิจการ </a:t>
            </a:r>
            <a:b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800" b="1" dirty="0">
              <a:solidFill>
                <a:schemeClr val="accent1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7. แผนภูมิแสดงขั้นตอนกระบวนการ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ผลิต </a:t>
            </a:r>
            <a:b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800" b="1" dirty="0">
              <a:solidFill>
                <a:schemeClr val="accent1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indent="0">
              <a:buNone/>
            </a:pPr>
            <a:r>
              <a:rPr lang="th-TH" sz="18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8. สําเนาผลวิเคราะห์</a:t>
            </a:r>
            <a:r>
              <a:rPr lang="th-TH" sz="18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คุณภาพน้ำ 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ใช้สัมผัสเนื้อสัตว์ที่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เก็บจาก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ก๊อก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ตามเกณฑ์คุณภาพน้ำประปาดื่มได้ที่กรมอนามัยกำหนด โดยใช้ผลไม่เกิน 6 เดือน</a:t>
            </a:r>
            <a:endParaRPr lang="en-US" sz="1600" u="sng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indent="0">
              <a:buNone/>
            </a:pP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en-US" sz="1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CC5C77-0824-4F49-A9B7-CF078CC3D73F}"/>
              </a:ext>
            </a:extLst>
          </p:cNvPr>
          <p:cNvSpPr/>
          <p:nvPr/>
        </p:nvSpPr>
        <p:spPr>
          <a:xfrm>
            <a:off x="395536" y="474198"/>
            <a:ext cx="7375665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เอกสารแนบ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สำหรับ</a:t>
            </a:r>
            <a:r>
              <a:rPr lang="th-TH" sz="32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คำขอ </a:t>
            </a:r>
            <a:br>
              <a:rPr lang="th-TH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ต่อ</a:t>
            </a:r>
            <a:r>
              <a:rPr lang="th-TH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อายุใบอนุญาตประกอบกิจการ</a:t>
            </a: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ต่อ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endParaRPr lang="th-TH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60B33-2D21-45B4-974D-F29614816F13}"/>
              </a:ext>
            </a:extLst>
          </p:cNvPr>
          <p:cNvSpPr/>
          <p:nvPr/>
        </p:nvSpPr>
        <p:spPr>
          <a:xfrm>
            <a:off x="0" y="448551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8" name="รูปภาพ 13" descr="560000002241403.JPEG">
            <a:extLst>
              <a:ext uri="{FF2B5EF4-FFF2-40B4-BE49-F238E27FC236}">
                <a16:creationId xmlns:a16="http://schemas.microsoft.com/office/drawing/2014/main" id="{110DFF8E-14D5-4546-897A-3E1A87640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643" y="1790603"/>
            <a:ext cx="3655988" cy="3655988"/>
          </a:xfrm>
          <a:prstGeom prst="ellipse">
            <a:avLst/>
          </a:prstGeom>
          <a:ln w="57150">
            <a:solidFill>
              <a:srgbClr val="35B8D4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A7C258-126C-4795-B52B-70C4A698FBB7}"/>
              </a:ext>
            </a:extLst>
          </p:cNvPr>
          <p:cNvSpPr/>
          <p:nvPr/>
        </p:nvSpPr>
        <p:spPr>
          <a:xfrm>
            <a:off x="7821368" y="1718254"/>
            <a:ext cx="1108241" cy="1108241"/>
          </a:xfrm>
          <a:prstGeom prst="ellips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Graphic 29" descr="Factory outline">
            <a:extLst>
              <a:ext uri="{FF2B5EF4-FFF2-40B4-BE49-F238E27FC236}">
                <a16:creationId xmlns:a16="http://schemas.microsoft.com/office/drawing/2014/main" id="{5313CBE0-87D7-4510-9E68-7B8529279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231" y="174911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81F86C64-3A2C-4773-9C9B-4419F9A47776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</a:t>
            </a:fld>
            <a:endParaRPr lang="en-US" b="1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94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44">
            <a:extLst>
              <a:ext uri="{FF2B5EF4-FFF2-40B4-BE49-F238E27FC236}">
                <a16:creationId xmlns:a16="http://schemas.microsoft.com/office/drawing/2014/main" id="{EDAAFC2C-F225-4459-8075-092DB7B77B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238484" y="4364328"/>
            <a:ext cx="8558345" cy="249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74C76-3B0E-4588-88EC-1D3AA4B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11" y="3644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กรณีมีแผลต้องปิดแผลด้วยวัสดุกัน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น้ำ </a:t>
            </a:r>
            <a:br>
              <a:rPr lang="th-TH" sz="3600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3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สวมถุงมือทับ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2FF2F-AC45-4BD1-899A-65D4FADB820C}"/>
              </a:ext>
            </a:extLst>
          </p:cNvPr>
          <p:cNvSpPr txBox="1"/>
          <p:nvPr/>
        </p:nvSpPr>
        <p:spPr>
          <a:xfrm>
            <a:off x="3899916" y="6536344"/>
            <a:ext cx="52440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https://www.health.ntpc.gov.tw/archive/file/%E9%9B%BB%E5%AD%90%E9%96%B1%E8%AE%80%E7%89%88%E6%B3%B0%E6%96%870605.pdf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FF0184-7E7F-4B4D-9028-FEE83C58387B}"/>
              </a:ext>
            </a:extLst>
          </p:cNvPr>
          <p:cNvGrpSpPr/>
          <p:nvPr/>
        </p:nvGrpSpPr>
        <p:grpSpPr>
          <a:xfrm>
            <a:off x="-352425" y="2022091"/>
            <a:ext cx="7345477" cy="4364624"/>
            <a:chOff x="-469900" y="1553121"/>
            <a:chExt cx="9793970" cy="58194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69D69C-2174-4F67-96C3-6878DD919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4333" y="3069450"/>
              <a:ext cx="9628403" cy="4303170"/>
            </a:xfrm>
            <a:custGeom>
              <a:avLst/>
              <a:gdLst>
                <a:gd name="connsiteX0" fmla="*/ 3588512 w 7436612"/>
                <a:gd name="connsiteY0" fmla="*/ 0 h 3291250"/>
                <a:gd name="connsiteX1" fmla="*/ 4020312 w 7436612"/>
                <a:gd name="connsiteY1" fmla="*/ 0 h 3291250"/>
                <a:gd name="connsiteX2" fmla="*/ 4020312 w 7436612"/>
                <a:gd name="connsiteY2" fmla="*/ 76131 h 3291250"/>
                <a:gd name="connsiteX3" fmla="*/ 4782312 w 7436612"/>
                <a:gd name="connsiteY3" fmla="*/ 76131 h 3291250"/>
                <a:gd name="connsiteX4" fmla="*/ 4782312 w 7436612"/>
                <a:gd name="connsiteY4" fmla="*/ 0 h 3291250"/>
                <a:gd name="connsiteX5" fmla="*/ 7436612 w 7436612"/>
                <a:gd name="connsiteY5" fmla="*/ 0 h 3291250"/>
                <a:gd name="connsiteX6" fmla="*/ 7436612 w 7436612"/>
                <a:gd name="connsiteY6" fmla="*/ 3291250 h 3291250"/>
                <a:gd name="connsiteX7" fmla="*/ 0 w 7436612"/>
                <a:gd name="connsiteY7" fmla="*/ 3291250 h 3291250"/>
                <a:gd name="connsiteX8" fmla="*/ 0 w 7436612"/>
                <a:gd name="connsiteY8" fmla="*/ 68262 h 3291250"/>
                <a:gd name="connsiteX9" fmla="*/ 3588512 w 7436612"/>
                <a:gd name="connsiteY9" fmla="*/ 68262 h 32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6612" h="3291250">
                  <a:moveTo>
                    <a:pt x="3588512" y="0"/>
                  </a:moveTo>
                  <a:lnTo>
                    <a:pt x="4020312" y="0"/>
                  </a:lnTo>
                  <a:lnTo>
                    <a:pt x="4020312" y="76131"/>
                  </a:lnTo>
                  <a:lnTo>
                    <a:pt x="4782312" y="76131"/>
                  </a:lnTo>
                  <a:lnTo>
                    <a:pt x="4782312" y="0"/>
                  </a:lnTo>
                  <a:lnTo>
                    <a:pt x="7436612" y="0"/>
                  </a:lnTo>
                  <a:lnTo>
                    <a:pt x="7436612" y="3291250"/>
                  </a:lnTo>
                  <a:lnTo>
                    <a:pt x="0" y="3291250"/>
                  </a:lnTo>
                  <a:lnTo>
                    <a:pt x="0" y="68262"/>
                  </a:lnTo>
                  <a:lnTo>
                    <a:pt x="3588512" y="68262"/>
                  </a:lnTo>
                  <a:close/>
                </a:path>
              </a:pathLst>
            </a:custGeom>
          </p:spPr>
        </p:pic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910D27E-5689-45E3-8C05-C14B87F8372C}"/>
                </a:ext>
              </a:extLst>
            </p:cNvPr>
            <p:cNvSpPr/>
            <p:nvPr/>
          </p:nvSpPr>
          <p:spPr>
            <a:xfrm>
              <a:off x="-469900" y="1553121"/>
              <a:ext cx="5701804" cy="1333853"/>
            </a:xfrm>
            <a:prstGeom prst="parallelogram">
              <a:avLst/>
            </a:pr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EF278-5555-437A-97E9-669097A23AC2}"/>
                </a:ext>
              </a:extLst>
            </p:cNvPr>
            <p:cNvSpPr txBox="1"/>
            <p:nvPr/>
          </p:nvSpPr>
          <p:spPr>
            <a:xfrm>
              <a:off x="571500" y="1731284"/>
              <a:ext cx="3796308" cy="102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25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พันแผลบริเวณมือ พนักงานที่บาดเจ็บ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853E736-5D87-49EB-BC07-5B050470C36C}"/>
                </a:ext>
              </a:extLst>
            </p:cNvPr>
            <p:cNvSpPr/>
            <p:nvPr/>
          </p:nvSpPr>
          <p:spPr>
            <a:xfrm>
              <a:off x="3923556" y="1778662"/>
              <a:ext cx="876300" cy="876300"/>
            </a:xfrm>
            <a:prstGeom prst="ellipse">
              <a:avLst/>
            </a:prstGeom>
            <a:solidFill>
              <a:srgbClr val="81C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EAAF047-CD25-4207-97C5-F170BE2E1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49467" y="1942908"/>
              <a:ext cx="577744" cy="577744"/>
            </a:xfrm>
            <a:prstGeom prst="rect">
              <a:avLst/>
            </a:pr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F81ADB6-4203-4774-B4CA-9A6081CF863F}"/>
              </a:ext>
            </a:extLst>
          </p:cNvPr>
          <p:cNvSpPr/>
          <p:nvPr/>
        </p:nvSpPr>
        <p:spPr>
          <a:xfrm rot="10800000">
            <a:off x="96611" y="6102276"/>
            <a:ext cx="664028" cy="664029"/>
          </a:xfrm>
          <a:custGeom>
            <a:avLst/>
            <a:gdLst>
              <a:gd name="connsiteX0" fmla="*/ 0 w 885371"/>
              <a:gd name="connsiteY0" fmla="*/ 0 h 885372"/>
              <a:gd name="connsiteX1" fmla="*/ 885371 w 885371"/>
              <a:gd name="connsiteY1" fmla="*/ 0 h 885372"/>
              <a:gd name="connsiteX2" fmla="*/ 885371 w 885371"/>
              <a:gd name="connsiteY2" fmla="*/ 885372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371" h="885372">
                <a:moveTo>
                  <a:pt x="0" y="0"/>
                </a:moveTo>
                <a:lnTo>
                  <a:pt x="885371" y="0"/>
                </a:lnTo>
                <a:lnTo>
                  <a:pt x="885371" y="885372"/>
                </a:lnTo>
              </a:path>
            </a:pathLst>
          </a:custGeom>
          <a:noFill/>
          <a:ln w="76200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B4384-6BE0-4C16-ACC3-0C1093922DC1}"/>
              </a:ext>
            </a:extLst>
          </p:cNvPr>
          <p:cNvGrpSpPr/>
          <p:nvPr/>
        </p:nvGrpSpPr>
        <p:grpSpPr>
          <a:xfrm>
            <a:off x="5491002" y="1117633"/>
            <a:ext cx="4259783" cy="5247505"/>
            <a:chOff x="7315199" y="3482779"/>
            <a:chExt cx="5679711" cy="69966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4719330-F697-4772-8627-819B86056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165771" y="7229721"/>
              <a:ext cx="3829139" cy="3249730"/>
            </a:xfrm>
            <a:prstGeom prst="rect">
              <a:avLst/>
            </a:prstGeom>
          </p:spPr>
        </p:pic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059564-0FDB-429E-89B6-25C2E3F91D31}"/>
                </a:ext>
              </a:extLst>
            </p:cNvPr>
            <p:cNvSpPr/>
            <p:nvPr/>
          </p:nvSpPr>
          <p:spPr>
            <a:xfrm>
              <a:off x="7315199" y="4162334"/>
              <a:ext cx="4876801" cy="2006804"/>
            </a:xfrm>
            <a:custGeom>
              <a:avLst/>
              <a:gdLst>
                <a:gd name="connsiteX0" fmla="*/ 162732 w 4876801"/>
                <a:gd name="connsiteY0" fmla="*/ 0 h 2006804"/>
                <a:gd name="connsiteX1" fmla="*/ 4876801 w 4876801"/>
                <a:gd name="connsiteY1" fmla="*/ 0 h 2006804"/>
                <a:gd name="connsiteX2" fmla="*/ 4876801 w 4876801"/>
                <a:gd name="connsiteY2" fmla="*/ 2006804 h 2006804"/>
                <a:gd name="connsiteX3" fmla="*/ 162732 w 4876801"/>
                <a:gd name="connsiteY3" fmla="*/ 2006804 h 2006804"/>
                <a:gd name="connsiteX4" fmla="*/ 0 w 4876801"/>
                <a:gd name="connsiteY4" fmla="*/ 1844072 h 2006804"/>
                <a:gd name="connsiteX5" fmla="*/ 0 w 4876801"/>
                <a:gd name="connsiteY5" fmla="*/ 162732 h 2006804"/>
                <a:gd name="connsiteX6" fmla="*/ 162732 w 4876801"/>
                <a:gd name="connsiteY6" fmla="*/ 0 h 200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6801" h="2006804">
                  <a:moveTo>
                    <a:pt x="162732" y="0"/>
                  </a:moveTo>
                  <a:lnTo>
                    <a:pt x="4876801" y="0"/>
                  </a:lnTo>
                  <a:lnTo>
                    <a:pt x="4876801" y="2006804"/>
                  </a:lnTo>
                  <a:lnTo>
                    <a:pt x="162732" y="2006804"/>
                  </a:lnTo>
                  <a:cubicBezTo>
                    <a:pt x="72858" y="2006804"/>
                    <a:pt x="0" y="1933946"/>
                    <a:pt x="0" y="1844072"/>
                  </a:cubicBezTo>
                  <a:lnTo>
                    <a:pt x="0" y="162732"/>
                  </a:lnTo>
                  <a:cubicBezTo>
                    <a:pt x="0" y="72858"/>
                    <a:pt x="72858" y="0"/>
                    <a:pt x="162732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th-TH" sz="21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301C9E-E16A-4D1C-9167-209FBA95B432}"/>
                </a:ext>
              </a:extLst>
            </p:cNvPr>
            <p:cNvSpPr txBox="1"/>
            <p:nvPr/>
          </p:nvSpPr>
          <p:spPr>
            <a:xfrm>
              <a:off x="7315199" y="4525806"/>
              <a:ext cx="4780414" cy="145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8625" indent="-428625">
                <a:lnSpc>
                  <a:spcPts val="2625"/>
                </a:lnSpc>
                <a:buSzPct val="73000"/>
                <a:buFont typeface="Wingdings" panose="05000000000000000000" pitchFamily="2" charset="2"/>
                <a:buChar char="§"/>
              </a:pPr>
              <a:r>
                <a:rPr lang="th-TH" sz="20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พลาสเตอร์ใสปิดแผลกันน้ำ</a:t>
              </a:r>
            </a:p>
            <a:p>
              <a:pPr marL="428625" indent="-428625">
                <a:lnSpc>
                  <a:spcPts val="2625"/>
                </a:lnSpc>
                <a:buSzPct val="73000"/>
                <a:buFont typeface="Wingdings" panose="05000000000000000000" pitchFamily="2" charset="2"/>
                <a:buChar char="§"/>
              </a:pPr>
              <a:r>
                <a:rPr lang="th-TH" sz="20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พันทับให้มั่นคง</a:t>
              </a:r>
            </a:p>
            <a:p>
              <a:pPr marL="428625" indent="-428625">
                <a:lnSpc>
                  <a:spcPts val="2625"/>
                </a:lnSpc>
                <a:buSzPct val="73000"/>
                <a:buFont typeface="Wingdings" panose="05000000000000000000" pitchFamily="2" charset="2"/>
                <a:buChar char="§"/>
              </a:pPr>
              <a:r>
                <a:rPr lang="th-TH" sz="20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สวมถุงมือ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F84F78-88D8-491B-83D2-3619C1E7D601}"/>
                </a:ext>
              </a:extLst>
            </p:cNvPr>
            <p:cNvSpPr/>
            <p:nvPr/>
          </p:nvSpPr>
          <p:spPr>
            <a:xfrm>
              <a:off x="9165771" y="3482779"/>
              <a:ext cx="876300" cy="876300"/>
            </a:xfrm>
            <a:prstGeom prst="ellipse">
              <a:avLst/>
            </a:prstGeom>
            <a:solidFill>
              <a:srgbClr val="E65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52D23B6-E554-4454-B0B0-67C70A17C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24068" y="3639606"/>
              <a:ext cx="607332" cy="607332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081ED54-2C79-4D45-AB11-7B84D06C5335}"/>
              </a:ext>
            </a:extLst>
          </p:cNvPr>
          <p:cNvSpPr/>
          <p:nvPr/>
        </p:nvSpPr>
        <p:spPr>
          <a:xfrm>
            <a:off x="0" y="371190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9B2DC-7E0E-4D5C-9065-5BAA6C304929}"/>
              </a:ext>
            </a:extLst>
          </p:cNvPr>
          <p:cNvSpPr/>
          <p:nvPr/>
        </p:nvSpPr>
        <p:spPr>
          <a:xfrm>
            <a:off x="-1116632" y="1556792"/>
            <a:ext cx="1116632" cy="242884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0CE439-824B-4A22-86E5-A9A735886941}"/>
              </a:ext>
            </a:extLst>
          </p:cNvPr>
          <p:cNvSpPr/>
          <p:nvPr/>
        </p:nvSpPr>
        <p:spPr>
          <a:xfrm>
            <a:off x="9144000" y="4337456"/>
            <a:ext cx="1116632" cy="242884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A71DFBEF-077F-4E17-8DD7-E9ACB85AB5A0}"/>
              </a:ext>
            </a:extLst>
          </p:cNvPr>
          <p:cNvSpPr txBox="1">
            <a:spLocks/>
          </p:cNvSpPr>
          <p:nvPr/>
        </p:nvSpPr>
        <p:spPr>
          <a:xfrm>
            <a:off x="8193785" y="61355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50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99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189F4D9-EE54-489F-B9AC-94762666EF11}"/>
              </a:ext>
            </a:extLst>
          </p:cNvPr>
          <p:cNvGrpSpPr/>
          <p:nvPr/>
        </p:nvGrpSpPr>
        <p:grpSpPr>
          <a:xfrm>
            <a:off x="4097228" y="2953688"/>
            <a:ext cx="5046773" cy="3305237"/>
            <a:chOff x="6359583" y="2644867"/>
            <a:chExt cx="4875858" cy="31933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0B3BF5-0F44-4830-AB90-CE6E558FB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9583" y="2694470"/>
              <a:ext cx="4875858" cy="3143698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A5F50C-B2B1-4970-B2B6-943FEDFB7121}"/>
                </a:ext>
              </a:extLst>
            </p:cNvPr>
            <p:cNvSpPr/>
            <p:nvPr/>
          </p:nvSpPr>
          <p:spPr>
            <a:xfrm>
              <a:off x="6373388" y="2644867"/>
              <a:ext cx="4448980" cy="491319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94577F-ACE9-4026-8007-3ED234390CB5}"/>
                </a:ext>
              </a:extLst>
            </p:cNvPr>
            <p:cNvSpPr txBox="1"/>
            <p:nvPr/>
          </p:nvSpPr>
          <p:spPr>
            <a:xfrm>
              <a:off x="6653311" y="2701511"/>
              <a:ext cx="3889134" cy="386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พนักงาน</a:t>
              </a:r>
              <a:r>
                <a:rPr lang="th-TH" sz="2000" b="1" dirty="0">
                  <a:solidFill>
                    <a:srgbClr val="FFC000"/>
                  </a:solidFill>
                  <a:latin typeface="Prompt" panose="00000500000000000000" pitchFamily="2" charset="-34"/>
                  <a:cs typeface="Prompt" panose="00000500000000000000" pitchFamily="2" charset="-34"/>
                </a:rPr>
                <a:t>ไม่ควรสวมใส่เครื่องประดับ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D4EEFA-5524-4203-BA4E-F9AD4225B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6" y="599076"/>
            <a:ext cx="4066763" cy="5999755"/>
          </a:xfrm>
          <a:custGeom>
            <a:avLst/>
            <a:gdLst>
              <a:gd name="connsiteX0" fmla="*/ 0 w 4567210"/>
              <a:gd name="connsiteY0" fmla="*/ 0 h 6738073"/>
              <a:gd name="connsiteX1" fmla="*/ 3693266 w 4567210"/>
              <a:gd name="connsiteY1" fmla="*/ 0 h 6738073"/>
              <a:gd name="connsiteX2" fmla="*/ 3693266 w 4567210"/>
              <a:gd name="connsiteY2" fmla="*/ 1911350 h 6738073"/>
              <a:gd name="connsiteX3" fmla="*/ 3966316 w 4567210"/>
              <a:gd name="connsiteY3" fmla="*/ 1911350 h 6738073"/>
              <a:gd name="connsiteX4" fmla="*/ 3966316 w 4567210"/>
              <a:gd name="connsiteY4" fmla="*/ 0 h 6738073"/>
              <a:gd name="connsiteX5" fmla="*/ 4567210 w 4567210"/>
              <a:gd name="connsiteY5" fmla="*/ 0 h 6738073"/>
              <a:gd name="connsiteX6" fmla="*/ 4567210 w 4567210"/>
              <a:gd name="connsiteY6" fmla="*/ 6738073 h 6738073"/>
              <a:gd name="connsiteX7" fmla="*/ 0 w 4567210"/>
              <a:gd name="connsiteY7" fmla="*/ 6738073 h 6738073"/>
              <a:gd name="connsiteX8" fmla="*/ 0 w 4567210"/>
              <a:gd name="connsiteY8" fmla="*/ 0 h 6738073"/>
              <a:gd name="connsiteX9" fmla="*/ 1988202 w 4567210"/>
              <a:gd name="connsiteY9" fmla="*/ 495322 h 6738073"/>
              <a:gd name="connsiteX10" fmla="*/ 1988202 w 4567210"/>
              <a:gd name="connsiteY10" fmla="*/ 2406672 h 6738073"/>
              <a:gd name="connsiteX11" fmla="*/ 2261252 w 4567210"/>
              <a:gd name="connsiteY11" fmla="*/ 2406672 h 6738073"/>
              <a:gd name="connsiteX12" fmla="*/ 2261252 w 4567210"/>
              <a:gd name="connsiteY12" fmla="*/ 495322 h 6738073"/>
              <a:gd name="connsiteX13" fmla="*/ 1988202 w 4567210"/>
              <a:gd name="connsiteY13" fmla="*/ 495322 h 673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67210" h="6738073">
                <a:moveTo>
                  <a:pt x="0" y="0"/>
                </a:moveTo>
                <a:lnTo>
                  <a:pt x="3693266" y="0"/>
                </a:lnTo>
                <a:lnTo>
                  <a:pt x="3693266" y="1911350"/>
                </a:lnTo>
                <a:lnTo>
                  <a:pt x="3966316" y="1911350"/>
                </a:lnTo>
                <a:lnTo>
                  <a:pt x="3966316" y="0"/>
                </a:lnTo>
                <a:lnTo>
                  <a:pt x="4567210" y="0"/>
                </a:lnTo>
                <a:lnTo>
                  <a:pt x="4567210" y="6738073"/>
                </a:lnTo>
                <a:lnTo>
                  <a:pt x="0" y="6738073"/>
                </a:lnTo>
                <a:lnTo>
                  <a:pt x="0" y="0"/>
                </a:lnTo>
                <a:close/>
                <a:moveTo>
                  <a:pt x="1988202" y="495322"/>
                </a:moveTo>
                <a:lnTo>
                  <a:pt x="1988202" y="2406672"/>
                </a:lnTo>
                <a:lnTo>
                  <a:pt x="2261252" y="2406672"/>
                </a:lnTo>
                <a:lnTo>
                  <a:pt x="2261252" y="495322"/>
                </a:lnTo>
                <a:lnTo>
                  <a:pt x="1988202" y="4953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1A9BE-D1CA-4FC7-998D-476FE48C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615" y="1488101"/>
            <a:ext cx="4503638" cy="994172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th-TH" sz="4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ผู้ปฏิบัติงาน</a:t>
            </a:r>
            <a:br>
              <a:rPr lang="th-TH" sz="3200" b="1">
                <a:solidFill>
                  <a:srgbClr val="EA6D58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</a:t>
            </a:r>
            <a:r>
              <a:rPr lang="th-TH" sz="32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ไม่ทำพฤติกรรมที่ </a:t>
            </a:r>
            <a:br>
              <a:rPr lang="th-TH" sz="32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อาจทำให้เนื้อสัตว์ปนเปื้อน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4B32D-99A1-45FD-81BE-CC3449EB757B}"/>
              </a:ext>
            </a:extLst>
          </p:cNvPr>
          <p:cNvSpPr txBox="1"/>
          <p:nvPr/>
        </p:nvSpPr>
        <p:spPr>
          <a:xfrm>
            <a:off x="42076" y="6598831"/>
            <a:ext cx="52440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https://www.health.ntpc.gov.tw/archive/file/%E9%9B%BB%E5%AD%90%E9%96%B1%E8%AE%80%E7%89%88%E6%B3%B0%E6%96%870605.pdf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FD813-5AB8-4B5C-947F-24B3E9196751}"/>
              </a:ext>
            </a:extLst>
          </p:cNvPr>
          <p:cNvSpPr txBox="1"/>
          <p:nvPr/>
        </p:nvSpPr>
        <p:spPr>
          <a:xfrm>
            <a:off x="7059668" y="6598831"/>
            <a:ext cx="21648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https://slideplayer.in.th/slide/2145621/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140CD69-8495-4F61-9027-BDF633BA88DE}"/>
              </a:ext>
            </a:extLst>
          </p:cNvPr>
          <p:cNvSpPr/>
          <p:nvPr/>
        </p:nvSpPr>
        <p:spPr>
          <a:xfrm>
            <a:off x="3995936" y="1733925"/>
            <a:ext cx="0" cy="4010025"/>
          </a:xfrm>
          <a:custGeom>
            <a:avLst/>
            <a:gdLst>
              <a:gd name="connsiteX0" fmla="*/ 0 w 0"/>
              <a:gd name="connsiteY0" fmla="*/ 0 h 5346700"/>
              <a:gd name="connsiteX1" fmla="*/ 0 w 0"/>
              <a:gd name="connsiteY1" fmla="*/ 534670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46700">
                <a:moveTo>
                  <a:pt x="0" y="0"/>
                </a:moveTo>
                <a:lnTo>
                  <a:pt x="0" y="5346700"/>
                </a:lnTo>
              </a:path>
            </a:pathLst>
          </a:custGeom>
          <a:noFill/>
          <a:ln w="79375" cap="rnd">
            <a:solidFill>
              <a:srgbClr val="EA6D5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38CAEF5E-EAFE-4BF7-A90F-D02C151D4DA6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51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62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4">
            <a:extLst>
              <a:ext uri="{FF2B5EF4-FFF2-40B4-BE49-F238E27FC236}">
                <a16:creationId xmlns:a16="http://schemas.microsoft.com/office/drawing/2014/main" id="{36C36176-44AC-4BA3-8051-40E6583B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-238484" y="4129721"/>
            <a:ext cx="9382483" cy="273380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1B903C9-D828-42A1-9EC3-F17F6789CCA1}"/>
              </a:ext>
            </a:extLst>
          </p:cNvPr>
          <p:cNvSpPr/>
          <p:nvPr/>
        </p:nvSpPr>
        <p:spPr>
          <a:xfrm flipH="1">
            <a:off x="3076575" y="2699658"/>
            <a:ext cx="6069143" cy="4158342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37F92-6B2A-4BB8-A51D-B399EA80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27824"/>
            <a:ext cx="8647444" cy="994172"/>
          </a:xfrm>
        </p:spPr>
        <p:txBody>
          <a:bodyPr/>
          <a:lstStyle/>
          <a:p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ผู้ปฏิบัติงานต้อง</a:t>
            </a:r>
            <a: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ตรวจสุขภาพ</a:t>
            </a:r>
            <a:br>
              <a:rPr lang="th-TH" sz="44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4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อย่าง</a:t>
            </a:r>
            <a:r>
              <a:rPr lang="th-TH" sz="4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น้อยปีละ 1 ครั้ง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BF551-F0E1-476F-BACB-A450267AC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23317"/>
            <a:ext cx="7327500" cy="435801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D6527AB-B860-43D1-8193-6F5AFF3660A5}"/>
              </a:ext>
            </a:extLst>
          </p:cNvPr>
          <p:cNvSpPr/>
          <p:nvPr/>
        </p:nvSpPr>
        <p:spPr>
          <a:xfrm rot="10800000">
            <a:off x="96611" y="6067123"/>
            <a:ext cx="664028" cy="664029"/>
          </a:xfrm>
          <a:custGeom>
            <a:avLst/>
            <a:gdLst>
              <a:gd name="connsiteX0" fmla="*/ 0 w 885371"/>
              <a:gd name="connsiteY0" fmla="*/ 0 h 885372"/>
              <a:gd name="connsiteX1" fmla="*/ 885371 w 885371"/>
              <a:gd name="connsiteY1" fmla="*/ 0 h 885372"/>
              <a:gd name="connsiteX2" fmla="*/ 885371 w 885371"/>
              <a:gd name="connsiteY2" fmla="*/ 885372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5371" h="885372">
                <a:moveTo>
                  <a:pt x="0" y="0"/>
                </a:moveTo>
                <a:lnTo>
                  <a:pt x="885371" y="0"/>
                </a:lnTo>
                <a:lnTo>
                  <a:pt x="885371" y="885372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E5046-042C-458A-A851-3A8D4E16DD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3474717"/>
            <a:ext cx="6940656" cy="34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1979712" y="4581128"/>
            <a:ext cx="7072362" cy="2006700"/>
          </a:xfrm>
          <a:prstGeom prst="roundRect">
            <a:avLst>
              <a:gd name="adj" fmla="val 16667"/>
            </a:avLst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th-TH" sz="6000" dirty="0">
                <a:latin typeface="Prompt" panose="00000500000000000000" pitchFamily="2" charset="-34"/>
                <a:cs typeface="Prompt" panose="00000500000000000000" pitchFamily="2" charset="-34"/>
              </a:rPr>
              <a:t>กฎกระทรวงที่ออก</a:t>
            </a:r>
          </a:p>
          <a:p>
            <a:r>
              <a:rPr lang="th-TH" sz="4800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ตามมาตรา 14 เพิ่มเติม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F2B9F7-72A9-454A-8C16-2D5DB88D4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37112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DF3C604D-0299-4347-AE4D-922077F0501C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919AD2-6BAC-4906-82E0-E16AE6EAF64E}"/>
              </a:ext>
            </a:extLst>
          </p:cNvPr>
          <p:cNvSpPr/>
          <p:nvPr/>
        </p:nvSpPr>
        <p:spPr>
          <a:xfrm>
            <a:off x="5711726" y="4301481"/>
            <a:ext cx="3432274" cy="143627"/>
          </a:xfrm>
          <a:prstGeom prst="rect">
            <a:avLst/>
          </a:prstGeom>
          <a:gradFill>
            <a:gsLst>
              <a:gs pos="0">
                <a:srgbClr val="81CCB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91777BC-925B-420D-B566-71EA2C837FDE}"/>
              </a:ext>
            </a:extLst>
          </p:cNvPr>
          <p:cNvSpPr/>
          <p:nvPr/>
        </p:nvSpPr>
        <p:spPr>
          <a:xfrm rot="10800000">
            <a:off x="8419157" y="922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684FC2-7955-4BA7-9396-470C60726E74}"/>
              </a:ext>
            </a:extLst>
          </p:cNvPr>
          <p:cNvSpPr/>
          <p:nvPr/>
        </p:nvSpPr>
        <p:spPr>
          <a:xfrm>
            <a:off x="486990" y="4900402"/>
            <a:ext cx="1368152" cy="1368152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00858-43E1-49B6-8C73-0094871421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4" y="5146331"/>
            <a:ext cx="876293" cy="876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Slide Number Placeholder 17">
            <a:extLst>
              <a:ext uri="{FF2B5EF4-FFF2-40B4-BE49-F238E27FC236}">
                <a16:creationId xmlns:a16="http://schemas.microsoft.com/office/drawing/2014/main" id="{609F968B-64D5-4C8D-B150-1BC83152E6A0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53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470C192A-3692-497A-B07A-65977EF1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19512" y="3184270"/>
            <a:ext cx="9124488" cy="369168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216F2BE-36F2-4FE1-8225-7914ED9D2BDB}"/>
              </a:ext>
            </a:extLst>
          </p:cNvPr>
          <p:cNvSpPr/>
          <p:nvPr/>
        </p:nvSpPr>
        <p:spPr>
          <a:xfrm>
            <a:off x="3697322" y="3420448"/>
            <a:ext cx="1957487" cy="343755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FF169-CF1D-40CD-8BE5-4129BA74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29" y="684288"/>
            <a:ext cx="9779589" cy="994172"/>
          </a:xfrm>
        </p:spPr>
        <p:txBody>
          <a:bodyPr>
            <a:noAutofit/>
          </a:bodyPr>
          <a:lstStyle/>
          <a:p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กฎกระทรวง </a:t>
            </a:r>
            <a:br>
              <a:rPr lang="th-TH" sz="32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  <a:t>กําหนด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ชนิดของสัตว์ที่</a:t>
            </a:r>
            <a: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  <a:t>ต้องอยู่ในการกํากับ</a:t>
            </a:r>
            <a:b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>
                <a:latin typeface="Prompt" panose="00000500000000000000" pitchFamily="2" charset="-34"/>
                <a:cs typeface="Prompt" panose="00000500000000000000" pitchFamily="2" charset="-34"/>
              </a:rPr>
              <a:t>ดูแล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การประกอบกิจการฆ่าสัตว์ พ.ศ. 2564</a:t>
            </a:r>
            <a:endParaRPr lang="th-TH" sz="32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F5F59-3347-408B-A477-5E4E5D24D081}"/>
              </a:ext>
            </a:extLst>
          </p:cNvPr>
          <p:cNvGrpSpPr/>
          <p:nvPr/>
        </p:nvGrpSpPr>
        <p:grpSpPr>
          <a:xfrm>
            <a:off x="99672" y="2374277"/>
            <a:ext cx="4701632" cy="3755105"/>
            <a:chOff x="195075" y="1425759"/>
            <a:chExt cx="7070149" cy="5646797"/>
          </a:xfrm>
        </p:grpSpPr>
        <p:pic>
          <p:nvPicPr>
            <p:cNvPr id="23" name="Graphic 23">
              <a:extLst>
                <a:ext uri="{FF2B5EF4-FFF2-40B4-BE49-F238E27FC236}">
                  <a16:creationId xmlns:a16="http://schemas.microsoft.com/office/drawing/2014/main" id="{CAC51405-C207-4B0B-B856-9C5406FC2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2226" r="34380" b="8869"/>
            <a:stretch/>
          </p:blipFill>
          <p:spPr>
            <a:xfrm>
              <a:off x="1998008" y="1818220"/>
              <a:ext cx="3701856" cy="388708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8B4250-589D-4903-95E9-9BB052632B26}"/>
                </a:ext>
              </a:extLst>
            </p:cNvPr>
            <p:cNvGrpSpPr/>
            <p:nvPr/>
          </p:nvGrpSpPr>
          <p:grpSpPr>
            <a:xfrm>
              <a:off x="195075" y="1425759"/>
              <a:ext cx="4751492" cy="3904586"/>
              <a:chOff x="210995" y="2224071"/>
              <a:chExt cx="4751492" cy="3904586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552013E1-EA76-499A-B4B3-F0DB62600D06}"/>
                  </a:ext>
                </a:extLst>
              </p:cNvPr>
              <p:cNvSpPr/>
              <p:nvPr/>
            </p:nvSpPr>
            <p:spPr>
              <a:xfrm>
                <a:off x="1081547" y="2264067"/>
                <a:ext cx="3052307" cy="2662612"/>
              </a:xfrm>
              <a:prstGeom prst="hexagon">
                <a:avLst/>
              </a:prstGeom>
              <a:solidFill>
                <a:srgbClr val="222A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/>
              </a:p>
            </p:txBody>
          </p:sp>
          <p:pic>
            <p:nvPicPr>
              <p:cNvPr id="2050" name="Picture 2" descr="Japanese quail in studio Premium Photo">
                <a:extLst>
                  <a:ext uri="{FF2B5EF4-FFF2-40B4-BE49-F238E27FC236}">
                    <a16:creationId xmlns:a16="http://schemas.microsoft.com/office/drawing/2014/main" id="{25B418AE-C2B2-4C6C-922E-5974D3DC6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54" b="100000" l="9744" r="897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52909" y="2224071"/>
                <a:ext cx="4709578" cy="3904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2D83FE-0497-478D-9B3C-D14EAC3D3F1C}"/>
                  </a:ext>
                </a:extLst>
              </p:cNvPr>
              <p:cNvSpPr/>
              <p:nvPr/>
            </p:nvSpPr>
            <p:spPr>
              <a:xfrm>
                <a:off x="210995" y="2315208"/>
                <a:ext cx="2396704" cy="54902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52CE21-E980-4B09-8A25-CF9BC4EDD103}"/>
                </a:ext>
              </a:extLst>
            </p:cNvPr>
            <p:cNvSpPr txBox="1"/>
            <p:nvPr/>
          </p:nvSpPr>
          <p:spPr>
            <a:xfrm>
              <a:off x="432644" y="1490785"/>
              <a:ext cx="6832580" cy="694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mpt" panose="00000500000000000000" pitchFamily="2" charset="-34"/>
                  <a:cs typeface="Prompt" panose="00000500000000000000" pitchFamily="2" charset="-34"/>
                </a:rPr>
                <a:t>นกกระทา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8454FC-B227-4876-9582-A5F28F3C7723}"/>
                </a:ext>
              </a:extLst>
            </p:cNvPr>
            <p:cNvGrpSpPr/>
            <p:nvPr/>
          </p:nvGrpSpPr>
          <p:grpSpPr>
            <a:xfrm>
              <a:off x="568453" y="3167969"/>
              <a:ext cx="5728108" cy="3904587"/>
              <a:chOff x="3104321" y="2004481"/>
              <a:chExt cx="5728108" cy="3904587"/>
            </a:xfrm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982990EF-8522-4FCB-8080-2761FBF74615}"/>
                  </a:ext>
                </a:extLst>
              </p:cNvPr>
              <p:cNvSpPr/>
              <p:nvPr/>
            </p:nvSpPr>
            <p:spPr>
              <a:xfrm>
                <a:off x="4101082" y="2493103"/>
                <a:ext cx="3052307" cy="2795928"/>
              </a:xfrm>
              <a:prstGeom prst="hexag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DDBEC9-A365-42D2-ADCA-0296AE658B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88143" l="0" r="81096">
                            <a14:backgroundMark x1="6238" y1="17897" x2="7940" y2="6488"/>
                            <a14:backgroundMark x1="13422" y1="9620" x2="18904" y2="3356"/>
                            <a14:backgroundMark x1="27221" y1="2685" x2="33837" y2="671"/>
                            <a14:backgroundMark x1="55009" y1="895" x2="72968" y2="1566"/>
                            <a14:backgroundMark x1="51418" y1="671" x2="55198" y2="2013"/>
                            <a14:backgroundMark x1="61248" y1="32438" x2="56333" y2="10515"/>
                            <a14:backgroundMark x1="60491" y1="25727" x2="67864" y2="49217"/>
                            <a14:backgroundMark x1="62382" y1="42953" x2="43100" y2="16107"/>
                            <a14:backgroundMark x1="52363" y1="13647" x2="71834" y2="28635"/>
                            <a14:backgroundMark x1="73346" y1="45638" x2="66352" y2="12752"/>
                            <a14:backgroundMark x1="58223" y1="6711" x2="33459" y2="10738"/>
                            <a14:backgroundMark x1="34972" y1="12304" x2="40076" y2="27964"/>
                            <a14:backgroundMark x1="32703" y1="26846" x2="32892" y2="9172"/>
                            <a14:backgroundMark x1="15501" y1="16555" x2="18147" y2="34452"/>
                            <a14:backgroundMark x1="9641" y1="42729" x2="8318" y2="24609"/>
                            <a14:backgroundMark x1="9830" y1="45861" x2="20227" y2="20805"/>
                            <a14:backgroundMark x1="22117" y1="23266" x2="24008" y2="270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12056" y="2004481"/>
                <a:ext cx="4620373" cy="390458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E720630-BB8D-4FF3-8D61-3C90312E3A73}"/>
                  </a:ext>
                </a:extLst>
              </p:cNvPr>
              <p:cNvSpPr/>
              <p:nvPr/>
            </p:nvSpPr>
            <p:spPr>
              <a:xfrm>
                <a:off x="3104321" y="4592140"/>
                <a:ext cx="2396705" cy="549020"/>
              </a:xfrm>
              <a:prstGeom prst="rect">
                <a:avLst/>
              </a:prstGeom>
              <a:solidFill>
                <a:srgbClr val="222A3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1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4B59B9-2CE4-4D86-906E-DAF792FD4BD4}"/>
                  </a:ext>
                </a:extLst>
              </p:cNvPr>
              <p:cNvSpPr txBox="1"/>
              <p:nvPr/>
            </p:nvSpPr>
            <p:spPr>
              <a:xfrm>
                <a:off x="3414069" y="4581150"/>
                <a:ext cx="1898635" cy="694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ompt" panose="00000500000000000000" pitchFamily="2" charset="-34"/>
                    <a:cs typeface="Prompt" panose="00000500000000000000" pitchFamily="2" charset="-34"/>
                  </a:rPr>
                  <a:t>ไก่งวง </a:t>
                </a:r>
              </a:p>
            </p:txBody>
          </p:sp>
        </p:grp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530391-01B0-48B7-96C0-6DF834E9B0D7}"/>
              </a:ext>
            </a:extLst>
          </p:cNvPr>
          <p:cNvSpPr/>
          <p:nvPr/>
        </p:nvSpPr>
        <p:spPr>
          <a:xfrm rot="10800000">
            <a:off x="99671" y="5990797"/>
            <a:ext cx="827315" cy="783772"/>
          </a:xfrm>
          <a:custGeom>
            <a:avLst/>
            <a:gdLst>
              <a:gd name="connsiteX0" fmla="*/ 0 w 943429"/>
              <a:gd name="connsiteY0" fmla="*/ 0 h 1045029"/>
              <a:gd name="connsiteX1" fmla="*/ 943429 w 943429"/>
              <a:gd name="connsiteY1" fmla="*/ 0 h 1045029"/>
              <a:gd name="connsiteX2" fmla="*/ 943429 w 943429"/>
              <a:gd name="connsiteY2" fmla="*/ 1045029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3429" h="1045029">
                <a:moveTo>
                  <a:pt x="0" y="0"/>
                </a:moveTo>
                <a:lnTo>
                  <a:pt x="943429" y="0"/>
                </a:lnTo>
                <a:lnTo>
                  <a:pt x="943429" y="1045029"/>
                </a:lnTo>
              </a:path>
            </a:pathLst>
          </a:custGeom>
          <a:noFill/>
          <a:ln w="63500">
            <a:solidFill>
              <a:srgbClr val="29A8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7C28DD-61DE-439B-8E0E-9C7C7F0B7786}"/>
              </a:ext>
            </a:extLst>
          </p:cNvPr>
          <p:cNvGrpSpPr/>
          <p:nvPr/>
        </p:nvGrpSpPr>
        <p:grpSpPr>
          <a:xfrm>
            <a:off x="3343226" y="3037047"/>
            <a:ext cx="2995952" cy="2915870"/>
            <a:chOff x="5232914" y="1848345"/>
            <a:chExt cx="3262004" cy="3174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3A2F30-CC96-4816-A0B8-6B3B002BA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4094" y="1848345"/>
              <a:ext cx="1772397" cy="1516885"/>
            </a:xfrm>
            <a:prstGeom prst="hexagon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1CF398-34B2-468C-8650-09D393A0E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2521" y="2652533"/>
              <a:ext cx="1772397" cy="1612180"/>
            </a:xfrm>
            <a:prstGeom prst="hexagon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4F536F-730A-470A-B932-2196CAB03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2914" y="3506271"/>
              <a:ext cx="1772397" cy="1516885"/>
            </a:xfrm>
            <a:prstGeom prst="hexagon">
              <a:avLst/>
            </a:prstGeom>
            <a:ln w="34925">
              <a:solidFill>
                <a:schemeClr val="bg1"/>
              </a:solidFill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AE40BA-0397-4563-8625-0D753C74F3D8}"/>
              </a:ext>
            </a:extLst>
          </p:cNvPr>
          <p:cNvGrpSpPr/>
          <p:nvPr/>
        </p:nvGrpSpPr>
        <p:grpSpPr>
          <a:xfrm>
            <a:off x="7244273" y="1441258"/>
            <a:ext cx="1770487" cy="4760615"/>
            <a:chOff x="9260139" y="1543721"/>
            <a:chExt cx="1944477" cy="5228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5B77E9-E291-4800-AF71-86F848A16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7903" y="5150562"/>
              <a:ext cx="1881029" cy="1621612"/>
            </a:xfrm>
            <a:prstGeom prst="hexagon">
              <a:avLst/>
            </a:prstGeom>
            <a:ln w="53975">
              <a:solidFill>
                <a:srgbClr val="0070C0"/>
              </a:solidFill>
            </a:ln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2523176-62CB-46A7-ABB3-180AC9EFC6A9}"/>
                </a:ext>
              </a:extLst>
            </p:cNvPr>
            <p:cNvGrpSpPr/>
            <p:nvPr/>
          </p:nvGrpSpPr>
          <p:grpSpPr>
            <a:xfrm>
              <a:off x="9260139" y="1543721"/>
              <a:ext cx="1944477" cy="3468577"/>
              <a:chOff x="8699910" y="1488549"/>
              <a:chExt cx="2756138" cy="491642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35B8C77-94EF-488B-90B9-A84849EDC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9910" y="1488549"/>
                <a:ext cx="2756138" cy="2419761"/>
              </a:xfrm>
              <a:prstGeom prst="hexagon">
                <a:avLst/>
              </a:prstGeom>
              <a:ln w="53975">
                <a:solidFill>
                  <a:srgbClr val="0070C0"/>
                </a:solidFill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7FE0666-DF7F-48F7-AA98-5CCC6D8BD3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53437" y="4118562"/>
                <a:ext cx="2652062" cy="2286412"/>
              </a:xfrm>
              <a:prstGeom prst="hexagon">
                <a:avLst/>
              </a:prstGeom>
              <a:ln w="47625">
                <a:solidFill>
                  <a:srgbClr val="222A35"/>
                </a:solidFill>
              </a:ln>
            </p:spPr>
          </p:pic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71D6430-1945-49D4-9708-89C9F1AFE3B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01"/>
          <a:stretch/>
        </p:blipFill>
        <p:spPr>
          <a:xfrm>
            <a:off x="6351947" y="3222479"/>
            <a:ext cx="1804194" cy="3653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&quot;Not Allowed&quot; Symbol 36">
            <a:extLst>
              <a:ext uri="{FF2B5EF4-FFF2-40B4-BE49-F238E27FC236}">
                <a16:creationId xmlns:a16="http://schemas.microsoft.com/office/drawing/2014/main" id="{90691BDD-38C0-49F4-9EF0-D255376998DA}"/>
              </a:ext>
            </a:extLst>
          </p:cNvPr>
          <p:cNvSpPr/>
          <p:nvPr/>
        </p:nvSpPr>
        <p:spPr>
          <a:xfrm>
            <a:off x="3941205" y="2976362"/>
            <a:ext cx="1916958" cy="1916958"/>
          </a:xfrm>
          <a:prstGeom prst="noSmoking">
            <a:avLst>
              <a:gd name="adj" fmla="val 11535"/>
            </a:avLst>
          </a:prstGeom>
          <a:solidFill>
            <a:srgbClr val="D70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50" name="Slide Number Placeholder 17">
            <a:extLst>
              <a:ext uri="{FF2B5EF4-FFF2-40B4-BE49-F238E27FC236}">
                <a16:creationId xmlns:a16="http://schemas.microsoft.com/office/drawing/2014/main" id="{7F97E9F4-EFD3-415B-AC26-3632F1D61018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54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0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374C7A24-56E5-404A-9D59-C2A38310B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 flipH="1">
            <a:off x="19512" y="3246680"/>
            <a:ext cx="9124488" cy="360655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1C5E5D4-2645-4C1D-B57D-7CF5D990165C}"/>
              </a:ext>
            </a:extLst>
          </p:cNvPr>
          <p:cNvSpPr/>
          <p:nvPr/>
        </p:nvSpPr>
        <p:spPr>
          <a:xfrm>
            <a:off x="224860" y="2805414"/>
            <a:ext cx="8515943" cy="582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02CF940-65C2-410A-97B7-283DE944BA59}"/>
              </a:ext>
            </a:extLst>
          </p:cNvPr>
          <p:cNvSpPr/>
          <p:nvPr/>
        </p:nvSpPr>
        <p:spPr>
          <a:xfrm>
            <a:off x="201881" y="3585106"/>
            <a:ext cx="8515943" cy="582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E55458F-FEF8-44A7-89F2-5BCF3E6127C6}"/>
              </a:ext>
            </a:extLst>
          </p:cNvPr>
          <p:cNvSpPr/>
          <p:nvPr/>
        </p:nvSpPr>
        <p:spPr>
          <a:xfrm>
            <a:off x="208474" y="4364799"/>
            <a:ext cx="8515943" cy="582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06F0A9A-C8A0-463A-989B-6E015FD4D699}"/>
              </a:ext>
            </a:extLst>
          </p:cNvPr>
          <p:cNvSpPr/>
          <p:nvPr/>
        </p:nvSpPr>
        <p:spPr>
          <a:xfrm>
            <a:off x="215066" y="5144491"/>
            <a:ext cx="8515943" cy="5822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9826CCE-5875-4633-965F-1A3F8E1F8E50}"/>
              </a:ext>
            </a:extLst>
          </p:cNvPr>
          <p:cNvSpPr txBox="1">
            <a:spLocks/>
          </p:cNvSpPr>
          <p:nvPr/>
        </p:nvSpPr>
        <p:spPr>
          <a:xfrm>
            <a:off x="474076" y="54424"/>
            <a:ext cx="5872347" cy="16627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กฎกระทรวง</a:t>
            </a:r>
            <a:r>
              <a:rPr lang="th-TH" sz="280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br>
              <a:rPr lang="th-TH" sz="2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sz="20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จัดเก็บข้อมูลของสัตว์ที่เข้าสู่โรง</a:t>
            </a:r>
            <a:r>
              <a:rPr lang="th-TH" sz="20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sz="20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เนื้อสัตว์ที่ออกจากโรงฆ่าสัตว์ พ.ศ. 2564</a:t>
            </a:r>
            <a:endParaRPr lang="th-TH" sz="28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AC8D8F-1F26-4A2F-8333-C02762368494}"/>
              </a:ext>
            </a:extLst>
          </p:cNvPr>
          <p:cNvSpPr/>
          <p:nvPr/>
        </p:nvSpPr>
        <p:spPr>
          <a:xfrm>
            <a:off x="226243" y="4320197"/>
            <a:ext cx="739170" cy="73917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4FBB14-7E5F-486F-A7DA-B142E94BB7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276"/>
          <a:stretch>
            <a:fillRect/>
          </a:stretch>
        </p:blipFill>
        <p:spPr>
          <a:xfrm>
            <a:off x="337267" y="4305138"/>
            <a:ext cx="660241" cy="735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7DA5CBF-E468-466C-8F71-29AAF2F68DA6}"/>
              </a:ext>
            </a:extLst>
          </p:cNvPr>
          <p:cNvSpPr/>
          <p:nvPr/>
        </p:nvSpPr>
        <p:spPr>
          <a:xfrm>
            <a:off x="971022" y="4608964"/>
            <a:ext cx="2307556" cy="345361"/>
          </a:xfrm>
          <a:prstGeom prst="rect">
            <a:avLst/>
          </a:prstGeom>
          <a:solidFill>
            <a:srgbClr val="2832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พนักงานท้องถิ่น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E3DDF8-C008-46E9-B459-D1ECCBA7ABCD}"/>
              </a:ext>
            </a:extLst>
          </p:cNvPr>
          <p:cNvSpPr/>
          <p:nvPr/>
        </p:nvSpPr>
        <p:spPr>
          <a:xfrm>
            <a:off x="217736" y="3483821"/>
            <a:ext cx="753421" cy="6901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722522-AA30-42E0-921F-71A0004DAB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318"/>
          <a:stretch/>
        </p:blipFill>
        <p:spPr>
          <a:xfrm>
            <a:off x="289874" y="3393239"/>
            <a:ext cx="552983" cy="78070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7015513-311E-4787-9414-1C0BECB0AD08}"/>
              </a:ext>
            </a:extLst>
          </p:cNvPr>
          <p:cNvSpPr/>
          <p:nvPr/>
        </p:nvSpPr>
        <p:spPr>
          <a:xfrm>
            <a:off x="963821" y="3781677"/>
            <a:ext cx="2316751" cy="363276"/>
          </a:xfrm>
          <a:prstGeom prst="rect">
            <a:avLst/>
          </a:prstGeom>
          <a:solidFill>
            <a:srgbClr val="2832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พนักงานตรวจโรคสัตว์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9CA850-7972-4D0D-AECF-BC489611629F}"/>
              </a:ext>
            </a:extLst>
          </p:cNvPr>
          <p:cNvSpPr/>
          <p:nvPr/>
        </p:nvSpPr>
        <p:spPr>
          <a:xfrm>
            <a:off x="231453" y="2615505"/>
            <a:ext cx="740648" cy="74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509516-051C-46EE-A21B-E72E7366C9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308"/>
          <a:stretch/>
        </p:blipFill>
        <p:spPr>
          <a:xfrm>
            <a:off x="196618" y="2555022"/>
            <a:ext cx="829292" cy="7837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B0C72A9-EF2D-449E-A762-2F2ADDAF7FF7}"/>
              </a:ext>
            </a:extLst>
          </p:cNvPr>
          <p:cNvSpPr/>
          <p:nvPr/>
        </p:nvSpPr>
        <p:spPr>
          <a:xfrm>
            <a:off x="964032" y="2948323"/>
            <a:ext cx="2314546" cy="349709"/>
          </a:xfrm>
          <a:prstGeom prst="rect">
            <a:avLst/>
          </a:prstGeom>
          <a:solidFill>
            <a:srgbClr val="2832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ผู้ประกอบการโรงฆ่า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CD6384A-A5BC-4195-BE2F-6EBB1FACD3C3}"/>
              </a:ext>
            </a:extLst>
          </p:cNvPr>
          <p:cNvSpPr/>
          <p:nvPr/>
        </p:nvSpPr>
        <p:spPr>
          <a:xfrm>
            <a:off x="2671358" y="1976180"/>
            <a:ext cx="1825505" cy="779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แบบตอบรับ</a:t>
            </a:r>
            <a:b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การแจ้งการ</a:t>
            </a:r>
            <a:r>
              <a:rPr lang="th-TH" sz="1200" b="1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sz="1200" b="1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1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หนังสือรับรองแหล่งที่มา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4279BB-A23B-4BC1-A7DC-03F2372FC19D}"/>
              </a:ext>
            </a:extLst>
          </p:cNvPr>
          <p:cNvSpPr/>
          <p:nvPr/>
        </p:nvSpPr>
        <p:spPr>
          <a:xfrm>
            <a:off x="4235367" y="1856217"/>
            <a:ext cx="2073285" cy="10096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การตรวจสัตว์และเนื้อสัตว์ก่อนและหลังการฆ่าสัตว์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9D4478D-5374-4757-93AE-DFF36149ECE5}"/>
              </a:ext>
            </a:extLst>
          </p:cNvPr>
          <p:cNvSpPr/>
          <p:nvPr/>
        </p:nvSpPr>
        <p:spPr>
          <a:xfrm>
            <a:off x="5715393" y="1976180"/>
            <a:ext cx="2464789" cy="779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การรับรอง</a:t>
            </a:r>
          </a:p>
          <a:p>
            <a:pPr algn="ctr"/>
            <a:r>
              <a:rPr lang="th-TH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ให้จำหน่ายเนื้อสัตว์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237114-BF08-4C69-B911-6E713DC5369E}"/>
              </a:ext>
            </a:extLst>
          </p:cNvPr>
          <p:cNvSpPr/>
          <p:nvPr/>
        </p:nvSpPr>
        <p:spPr>
          <a:xfrm>
            <a:off x="3440870" y="1638395"/>
            <a:ext cx="288900" cy="289576"/>
          </a:xfrm>
          <a:prstGeom prst="ellipse">
            <a:avLst/>
          </a:prstGeom>
          <a:solidFill>
            <a:srgbClr val="0B7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329B25C-BE50-43A6-A8A8-52378025CD01}"/>
              </a:ext>
            </a:extLst>
          </p:cNvPr>
          <p:cNvSpPr/>
          <p:nvPr/>
        </p:nvSpPr>
        <p:spPr>
          <a:xfrm>
            <a:off x="5134100" y="1643680"/>
            <a:ext cx="288900" cy="289576"/>
          </a:xfrm>
          <a:prstGeom prst="ellipse">
            <a:avLst/>
          </a:prstGeom>
          <a:solidFill>
            <a:srgbClr val="0B7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69C82A0-44E8-482C-B851-3C53CA2EC9D4}"/>
              </a:ext>
            </a:extLst>
          </p:cNvPr>
          <p:cNvSpPr/>
          <p:nvPr/>
        </p:nvSpPr>
        <p:spPr>
          <a:xfrm>
            <a:off x="6823797" y="1637618"/>
            <a:ext cx="288900" cy="289576"/>
          </a:xfrm>
          <a:prstGeom prst="ellipse">
            <a:avLst/>
          </a:prstGeom>
          <a:solidFill>
            <a:srgbClr val="0B7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D2B87D2-1880-464C-9AEF-5BD14A3D5263}"/>
              </a:ext>
            </a:extLst>
          </p:cNvPr>
          <p:cNvSpPr/>
          <p:nvPr/>
        </p:nvSpPr>
        <p:spPr>
          <a:xfrm>
            <a:off x="5075000" y="2852745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B455FB4-B9E0-4A9F-8DF5-A6A9315851DA}"/>
              </a:ext>
            </a:extLst>
          </p:cNvPr>
          <p:cNvSpPr/>
          <p:nvPr/>
        </p:nvSpPr>
        <p:spPr>
          <a:xfrm>
            <a:off x="6750952" y="2852572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7DEAA8-A16E-4181-A6B5-9F0CCD9AB85A}"/>
              </a:ext>
            </a:extLst>
          </p:cNvPr>
          <p:cNvSpPr/>
          <p:nvPr/>
        </p:nvSpPr>
        <p:spPr>
          <a:xfrm>
            <a:off x="3399000" y="2852572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69071C34-FF04-40E0-9B8B-2AC16CB26E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81540" y="2932785"/>
            <a:ext cx="327547" cy="32754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3E06885-EF89-45B7-A8CE-C08C008A64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4609" y="2919774"/>
            <a:ext cx="327547" cy="32754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C8E9AA3-224B-45A5-96FD-1DCA096F04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7677" y="2906763"/>
            <a:ext cx="327547" cy="327548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5481B373-CB8C-416A-BA7D-3E73D3B05B86}"/>
              </a:ext>
            </a:extLst>
          </p:cNvPr>
          <p:cNvSpPr/>
          <p:nvPr/>
        </p:nvSpPr>
        <p:spPr>
          <a:xfrm>
            <a:off x="3400994" y="3749412"/>
            <a:ext cx="444420" cy="445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C87AEA3-7C0A-4BD9-8F44-FAB85CFEFA52}"/>
              </a:ext>
            </a:extLst>
          </p:cNvPr>
          <p:cNvSpPr/>
          <p:nvPr/>
        </p:nvSpPr>
        <p:spPr>
          <a:xfrm>
            <a:off x="5076994" y="3749585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FA8F702B-2760-4BE9-9943-B7F4938BFC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28503" y="3820747"/>
            <a:ext cx="327548" cy="327548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86F678A9-FF3A-46C2-A391-34E2F334BB00}"/>
              </a:ext>
            </a:extLst>
          </p:cNvPr>
          <p:cNvSpPr/>
          <p:nvPr/>
        </p:nvSpPr>
        <p:spPr>
          <a:xfrm>
            <a:off x="6752946" y="3749411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E9FAA800-F9B5-4D64-9754-AFDC31AF2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4473" y="3820924"/>
            <a:ext cx="327548" cy="327548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A0D07DF-4611-45C4-91A3-7BD323C22217}"/>
              </a:ext>
            </a:extLst>
          </p:cNvPr>
          <p:cNvSpPr/>
          <p:nvPr/>
        </p:nvSpPr>
        <p:spPr>
          <a:xfrm>
            <a:off x="3402989" y="4596693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8076C19-DBCB-4489-B1B0-4875063BB770}"/>
              </a:ext>
            </a:extLst>
          </p:cNvPr>
          <p:cNvSpPr/>
          <p:nvPr/>
        </p:nvSpPr>
        <p:spPr>
          <a:xfrm>
            <a:off x="5078989" y="4596866"/>
            <a:ext cx="444420" cy="445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FB88D35-7F39-4523-80BD-65E238153C9D}"/>
              </a:ext>
            </a:extLst>
          </p:cNvPr>
          <p:cNvSpPr/>
          <p:nvPr/>
        </p:nvSpPr>
        <p:spPr>
          <a:xfrm>
            <a:off x="6754941" y="4596693"/>
            <a:ext cx="444420" cy="445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22AFD3DA-AFA1-47AF-ADC0-D04C5E8A06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5671" y="4681816"/>
            <a:ext cx="327548" cy="327548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4395A284-C3E3-4DFB-93D6-4EFD611CC748}"/>
              </a:ext>
            </a:extLst>
          </p:cNvPr>
          <p:cNvSpPr/>
          <p:nvPr/>
        </p:nvSpPr>
        <p:spPr>
          <a:xfrm>
            <a:off x="3404983" y="5414748"/>
            <a:ext cx="444420" cy="445460"/>
          </a:xfrm>
          <a:prstGeom prst="ellipse">
            <a:avLst/>
          </a:prstGeom>
          <a:solidFill>
            <a:srgbClr val="35B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E7DC1E5-8E18-43C3-BA17-43BB39FFB802}"/>
              </a:ext>
            </a:extLst>
          </p:cNvPr>
          <p:cNvSpPr/>
          <p:nvPr/>
        </p:nvSpPr>
        <p:spPr>
          <a:xfrm>
            <a:off x="5080983" y="5414921"/>
            <a:ext cx="444420" cy="445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C1E1082-33A4-4F12-A1A8-2975735CC430}"/>
              </a:ext>
            </a:extLst>
          </p:cNvPr>
          <p:cNvSpPr/>
          <p:nvPr/>
        </p:nvSpPr>
        <p:spPr>
          <a:xfrm>
            <a:off x="6756935" y="5414748"/>
            <a:ext cx="444420" cy="445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E59AF52-0AF8-47E2-8CC1-D9DACF54B7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86516" y="5494721"/>
            <a:ext cx="327548" cy="32754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5A61DDE-BCCA-49A1-A288-A71D1A7C3E9C}"/>
              </a:ext>
            </a:extLst>
          </p:cNvPr>
          <p:cNvSpPr/>
          <p:nvPr/>
        </p:nvSpPr>
        <p:spPr>
          <a:xfrm>
            <a:off x="7814975" y="3376285"/>
            <a:ext cx="1195242" cy="7798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th-TH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เก็บเอกสารไว้ </a:t>
            </a:r>
            <a:r>
              <a:rPr lang="th-TH" sz="16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 ปี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92FE10F-7371-4953-9DCA-A773BD91740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4387" y="4236266"/>
            <a:ext cx="325626" cy="325626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5EA43E02-6E93-4087-89CE-DA7A6437B348}"/>
              </a:ext>
            </a:extLst>
          </p:cNvPr>
          <p:cNvSpPr/>
          <p:nvPr/>
        </p:nvSpPr>
        <p:spPr>
          <a:xfrm>
            <a:off x="7493748" y="2814405"/>
            <a:ext cx="280217" cy="3182725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D81DFD-35A9-4DAA-B681-1F4D55DB0BFC}"/>
              </a:ext>
            </a:extLst>
          </p:cNvPr>
          <p:cNvSpPr/>
          <p:nvPr/>
        </p:nvSpPr>
        <p:spPr>
          <a:xfrm>
            <a:off x="224862" y="5165948"/>
            <a:ext cx="739171" cy="7391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254E8C-FA6C-469F-ABCC-C610C0F2CB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873"/>
          <a:stretch/>
        </p:blipFill>
        <p:spPr>
          <a:xfrm>
            <a:off x="214132" y="5163454"/>
            <a:ext cx="643728" cy="7441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AF9B482-6D67-49F4-9975-E1388B66B6ED}"/>
              </a:ext>
            </a:extLst>
          </p:cNvPr>
          <p:cNvSpPr/>
          <p:nvPr/>
        </p:nvSpPr>
        <p:spPr>
          <a:xfrm>
            <a:off x="963821" y="5422508"/>
            <a:ext cx="2314757" cy="354646"/>
          </a:xfrm>
          <a:prstGeom prst="rect">
            <a:avLst/>
          </a:prstGeom>
          <a:solidFill>
            <a:srgbClr val="2832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พนักงานเจ้าหน้าที่</a:t>
            </a:r>
            <a:endParaRPr lang="en-US" sz="16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E01035-3F45-4D1D-9360-9AE702B0AE37}"/>
              </a:ext>
            </a:extLst>
          </p:cNvPr>
          <p:cNvSpPr txBox="1"/>
          <p:nvPr/>
        </p:nvSpPr>
        <p:spPr>
          <a:xfrm>
            <a:off x="978282" y="5789835"/>
            <a:ext cx="2174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(โรงฆ่าสัตว์เพื่อการส่งออก)</a:t>
            </a:r>
          </a:p>
        </p:txBody>
      </p:sp>
      <p:sp>
        <p:nvSpPr>
          <p:cNvPr id="86" name="Slide Number Placeholder 17">
            <a:extLst>
              <a:ext uri="{FF2B5EF4-FFF2-40B4-BE49-F238E27FC236}">
                <a16:creationId xmlns:a16="http://schemas.microsoft.com/office/drawing/2014/main" id="{3F8DFBB9-6ED0-4876-8ABE-28D920771BB6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55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81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B8BBF2B-CA25-45DD-84FE-0D892AC5F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" b="-310"/>
          <a:stretch/>
        </p:blipFill>
        <p:spPr bwMode="auto">
          <a:xfrm>
            <a:off x="2507541" y="2230686"/>
            <a:ext cx="1890563" cy="2157265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57583-9F70-47FD-AD24-9FADD2623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-5526"/>
          <a:stretch/>
        </p:blipFill>
        <p:spPr>
          <a:xfrm>
            <a:off x="80888" y="2234675"/>
            <a:ext cx="2358965" cy="2244278"/>
          </a:xfrm>
          <a:prstGeom prst="rect">
            <a:avLst/>
          </a:prstGeom>
          <a:solidFill>
            <a:schemeClr val="bg1"/>
          </a:solidFill>
          <a:ln w="930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8051D9-E318-4E3E-A4E7-727C684B369E}"/>
              </a:ext>
            </a:extLst>
          </p:cNvPr>
          <p:cNvSpPr/>
          <p:nvPr/>
        </p:nvSpPr>
        <p:spPr>
          <a:xfrm>
            <a:off x="0" y="4420890"/>
            <a:ext cx="9144000" cy="1912411"/>
          </a:xfrm>
          <a:prstGeom prst="rect">
            <a:avLst/>
          </a:prstGeom>
          <a:solidFill>
            <a:srgbClr val="202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576079-2B43-4A51-A345-D732E7F42C65}"/>
              </a:ext>
            </a:extLst>
          </p:cNvPr>
          <p:cNvSpPr/>
          <p:nvPr/>
        </p:nvSpPr>
        <p:spPr>
          <a:xfrm>
            <a:off x="959439" y="4089023"/>
            <a:ext cx="665798" cy="665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F77E29-91E1-4481-98CC-1503C5F1B963}"/>
              </a:ext>
            </a:extLst>
          </p:cNvPr>
          <p:cNvSpPr/>
          <p:nvPr/>
        </p:nvSpPr>
        <p:spPr>
          <a:xfrm>
            <a:off x="3080396" y="4089023"/>
            <a:ext cx="665798" cy="665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2CB6FC-687D-4631-8CE8-2FF7BF089A63}"/>
              </a:ext>
            </a:extLst>
          </p:cNvPr>
          <p:cNvSpPr/>
          <p:nvPr/>
        </p:nvSpPr>
        <p:spPr>
          <a:xfrm>
            <a:off x="2439853" y="4740588"/>
            <a:ext cx="34289" cy="1081469"/>
          </a:xfrm>
          <a:custGeom>
            <a:avLst/>
            <a:gdLst>
              <a:gd name="connsiteX0" fmla="*/ 0 w 0"/>
              <a:gd name="connsiteY0" fmla="*/ 0 h 1680210"/>
              <a:gd name="connsiteX1" fmla="*/ 0 w 0"/>
              <a:gd name="connsiteY1" fmla="*/ 1680210 h 168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3F1A1A1-B36E-4C0A-8328-6355D6BAB6C2}"/>
              </a:ext>
            </a:extLst>
          </p:cNvPr>
          <p:cNvSpPr/>
          <p:nvPr/>
        </p:nvSpPr>
        <p:spPr>
          <a:xfrm>
            <a:off x="4380322" y="4780568"/>
            <a:ext cx="34289" cy="1081469"/>
          </a:xfrm>
          <a:custGeom>
            <a:avLst/>
            <a:gdLst>
              <a:gd name="connsiteX0" fmla="*/ 0 w 0"/>
              <a:gd name="connsiteY0" fmla="*/ 0 h 1680210"/>
              <a:gd name="connsiteX1" fmla="*/ 0 w 0"/>
              <a:gd name="connsiteY1" fmla="*/ 1680210 h 168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B51ADA0-C660-4AF3-B8C3-9D0ADD1C55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0250" y="4203102"/>
            <a:ext cx="432567" cy="432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A851E2F-7125-4EED-816A-4F385143E9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6242" y="4227707"/>
            <a:ext cx="387533" cy="387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3EE426-D1D4-4616-B371-C676897BFDAC}"/>
              </a:ext>
            </a:extLst>
          </p:cNvPr>
          <p:cNvSpPr/>
          <p:nvPr/>
        </p:nvSpPr>
        <p:spPr>
          <a:xfrm>
            <a:off x="2474142" y="4991509"/>
            <a:ext cx="1906180" cy="73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อยู่ใน</a:t>
            </a:r>
            <a:b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บรรจุ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ภัณฑ์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หรือภาชนะ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074" name="Picture 2" descr="อานิสงส์หมูไทยไปกัมพูชาพุ่ง ASF ระบาด &quot;เวียดนาม-จีน&quot; จ่อนำเข้าทดแทน |  ประชาชาติธุรกิจ | LINE TODAY">
            <a:extLst>
              <a:ext uri="{FF2B5EF4-FFF2-40B4-BE49-F238E27FC236}">
                <a16:creationId xmlns:a16="http://schemas.microsoft.com/office/drawing/2014/main" id="{FE73D489-3533-4B0F-90B5-F5B55DC7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1668" y="2230686"/>
            <a:ext cx="2307006" cy="21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3AED463-1826-42D8-B250-F2FCDF11A96D}"/>
              </a:ext>
            </a:extLst>
          </p:cNvPr>
          <p:cNvSpPr/>
          <p:nvPr/>
        </p:nvSpPr>
        <p:spPr>
          <a:xfrm>
            <a:off x="7454730" y="4089023"/>
            <a:ext cx="665798" cy="665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4B6B4682-2FF2-4705-86D4-280E394801A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9028" y="4176317"/>
            <a:ext cx="477203" cy="477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6F87C08-1C81-47F3-9B00-1130CB09B9EF}"/>
              </a:ext>
            </a:extLst>
          </p:cNvPr>
          <p:cNvSpPr/>
          <p:nvPr/>
        </p:nvSpPr>
        <p:spPr>
          <a:xfrm>
            <a:off x="6854462" y="4940808"/>
            <a:ext cx="1900549" cy="73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ทำความสะอาด </a:t>
            </a:r>
            <a:b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ก่อนและ</a:t>
            </a:r>
            <a:b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หลัง</a:t>
            </a: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ขนส่ง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56872D8-E56E-49E1-B6BD-C638160D81D0}"/>
              </a:ext>
            </a:extLst>
          </p:cNvPr>
          <p:cNvSpPr/>
          <p:nvPr/>
        </p:nvSpPr>
        <p:spPr>
          <a:xfrm>
            <a:off x="223882" y="5055142"/>
            <a:ext cx="1919027" cy="4907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มุ่งเน้นหลัก</a:t>
            </a:r>
            <a:b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สวัสดิภาพสัตว์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3" name="&quot;Not Allowed&quot; Symbol 32">
            <a:extLst>
              <a:ext uri="{FF2B5EF4-FFF2-40B4-BE49-F238E27FC236}">
                <a16:creationId xmlns:a16="http://schemas.microsoft.com/office/drawing/2014/main" id="{49789814-FBDA-43DC-9DBD-08714CC0D04D}"/>
              </a:ext>
            </a:extLst>
          </p:cNvPr>
          <p:cNvSpPr/>
          <p:nvPr/>
        </p:nvSpPr>
        <p:spPr>
          <a:xfrm>
            <a:off x="1117894" y="2319208"/>
            <a:ext cx="1219200" cy="1219200"/>
          </a:xfrm>
          <a:prstGeom prst="noSmoking">
            <a:avLst>
              <a:gd name="adj" fmla="val 11535"/>
            </a:avLst>
          </a:prstGeom>
          <a:solidFill>
            <a:srgbClr val="D70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pic>
        <p:nvPicPr>
          <p:cNvPr id="2050" name="Picture 2" descr="ถังน้ำแข็ง80ลิตร ถูกสุดในแอพ#อย่างหนาเกรดเอ#ถังแช่ของอเนกประสงค์#ถัง แช่เย็นพลาสติกอเนกประสงค์#ถังน้ำแข็งพลาสติกแช่ของ | Lazada.co.th">
            <a:extLst>
              <a:ext uri="{FF2B5EF4-FFF2-40B4-BE49-F238E27FC236}">
                <a16:creationId xmlns:a16="http://schemas.microsoft.com/office/drawing/2014/main" id="{41D5D57C-C6A8-48B8-A1A5-24C3FAB13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221" y="2230685"/>
            <a:ext cx="2257331" cy="21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5F6C0D-64D4-44C8-AB9A-CD3B1BE92DB6}"/>
              </a:ext>
            </a:extLst>
          </p:cNvPr>
          <p:cNvSpPr/>
          <p:nvPr/>
        </p:nvSpPr>
        <p:spPr>
          <a:xfrm>
            <a:off x="5201354" y="4089023"/>
            <a:ext cx="665797" cy="665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E4FD9EB-8D5D-4345-B0B5-C9A5431771BC}"/>
              </a:ext>
            </a:extLst>
          </p:cNvPr>
          <p:cNvSpPr/>
          <p:nvPr/>
        </p:nvSpPr>
        <p:spPr>
          <a:xfrm flipH="1">
            <a:off x="6664871" y="4820548"/>
            <a:ext cx="39731" cy="1081469"/>
          </a:xfrm>
          <a:custGeom>
            <a:avLst/>
            <a:gdLst>
              <a:gd name="connsiteX0" fmla="*/ 0 w 0"/>
              <a:gd name="connsiteY0" fmla="*/ 0 h 1680210"/>
              <a:gd name="connsiteX1" fmla="*/ 0 w 0"/>
              <a:gd name="connsiteY1" fmla="*/ 1680210 h 168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18C26E70-14F5-4977-8FF5-51019C2EA3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25519" y="4211524"/>
            <a:ext cx="417467" cy="417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FC588ED-DF0B-46F5-9B96-1048F1ADE99C}"/>
              </a:ext>
            </a:extLst>
          </p:cNvPr>
          <p:cNvSpPr/>
          <p:nvPr/>
        </p:nvSpPr>
        <p:spPr>
          <a:xfrm>
            <a:off x="4670982" y="5047330"/>
            <a:ext cx="1833769" cy="4679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มีการควบคุมอุณหภูมิ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65FCD79-2F40-4391-B755-4B7236C4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0008" y="3343109"/>
            <a:ext cx="2032783" cy="230522"/>
          </a:xfrm>
          <a:custGeom>
            <a:avLst/>
            <a:gdLst>
              <a:gd name="connsiteX0" fmla="*/ 426116 w 2710377"/>
              <a:gd name="connsiteY0" fmla="*/ 0 h 307362"/>
              <a:gd name="connsiteX1" fmla="*/ 2179479 w 2710377"/>
              <a:gd name="connsiteY1" fmla="*/ 0 h 307362"/>
              <a:gd name="connsiteX2" fmla="*/ 2710377 w 2710377"/>
              <a:gd name="connsiteY2" fmla="*/ 265449 h 307362"/>
              <a:gd name="connsiteX3" fmla="*/ 0 w 2710377"/>
              <a:gd name="connsiteY3" fmla="*/ 307362 h 3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0377" h="307362">
                <a:moveTo>
                  <a:pt x="426116" y="0"/>
                </a:moveTo>
                <a:lnTo>
                  <a:pt x="2179479" y="0"/>
                </a:lnTo>
                <a:lnTo>
                  <a:pt x="2710377" y="265449"/>
                </a:lnTo>
                <a:lnTo>
                  <a:pt x="0" y="30736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EF581EFA-0326-4764-92BC-2502E1A843D9}"/>
              </a:ext>
            </a:extLst>
          </p:cNvPr>
          <p:cNvSpPr txBox="1">
            <a:spLocks/>
          </p:cNvSpPr>
          <p:nvPr/>
        </p:nvSpPr>
        <p:spPr bwMode="auto">
          <a:xfrm>
            <a:off x="364561" y="-161967"/>
            <a:ext cx="7886700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กฎกระทรวง การ</a:t>
            </a:r>
            <a:r>
              <a:rPr lang="th-TH" sz="44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ขนส่งสัตว์</a:t>
            </a:r>
            <a:br>
              <a:rPr lang="th-TH" sz="44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40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เนื้อสัตว์ พ.ศ. 2564</a:t>
            </a:r>
            <a:endParaRPr lang="th-TH" sz="4400" b="1" dirty="0">
              <a:solidFill>
                <a:srgbClr val="0070C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FDF4EA53-BCBA-4C3A-A95A-C03B5CB5130E}"/>
              </a:ext>
            </a:extLst>
          </p:cNvPr>
          <p:cNvSpPr/>
          <p:nvPr/>
        </p:nvSpPr>
        <p:spPr>
          <a:xfrm>
            <a:off x="-1" y="6248018"/>
            <a:ext cx="724843" cy="60998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Slide Number Placeholder 17">
            <a:extLst>
              <a:ext uri="{FF2B5EF4-FFF2-40B4-BE49-F238E27FC236}">
                <a16:creationId xmlns:a16="http://schemas.microsoft.com/office/drawing/2014/main" id="{9A459400-3B29-4A1F-AB3A-6C89C2321F59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56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3C8E5F91-CAC9-49A3-BB2B-CE3E664432CE}"/>
              </a:ext>
            </a:extLst>
          </p:cNvPr>
          <p:cNvSpPr/>
          <p:nvPr/>
        </p:nvSpPr>
        <p:spPr>
          <a:xfrm>
            <a:off x="-1" y="2040935"/>
            <a:ext cx="5724129" cy="4817065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C3FD4157-CE58-49D4-9547-424BA17C2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0915"/>
            <a:ext cx="8229600" cy="1143000"/>
          </a:xfrm>
        </p:spPr>
        <p:txBody>
          <a:bodyPr/>
          <a:lstStyle/>
          <a:p>
            <a:pPr eaLnBrk="1" hangingPunct="1"/>
            <a:r>
              <a:rPr lang="th-TH" altLang="en-US" sz="4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พาหนะขนส่งและภาชนะบรรจุ</a:t>
            </a:r>
            <a:br>
              <a:rPr lang="th-TH" altLang="en-US" sz="4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altLang="en-US" sz="4000" b="1">
                <a:solidFill>
                  <a:srgbClr val="C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altLang="en-US" sz="4000" b="1" dirty="0">
                <a:solidFill>
                  <a:srgbClr val="C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ไม่ถูกสุขลักษณะ</a:t>
            </a:r>
          </a:p>
        </p:txBody>
      </p:sp>
      <p:pic>
        <p:nvPicPr>
          <p:cNvPr id="14339" name="Picture 9" descr="DSC05751">
            <a:extLst>
              <a:ext uri="{FF2B5EF4-FFF2-40B4-BE49-F238E27FC236}">
                <a16:creationId xmlns:a16="http://schemas.microsoft.com/office/drawing/2014/main" id="{D46F8852-80F2-44F1-A7EA-E5DFE39DAF9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04" y="1700808"/>
            <a:ext cx="3571875" cy="219174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0" name="Picture 10" descr="DSC04260">
            <a:extLst>
              <a:ext uri="{FF2B5EF4-FFF2-40B4-BE49-F238E27FC236}">
                <a16:creationId xmlns:a16="http://schemas.microsoft.com/office/drawing/2014/main" id="{FEA3B86F-8A57-41D0-AF01-9F07086218F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1700808"/>
            <a:ext cx="5112568" cy="497458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1" name="Picture 12" descr="DSC04251">
            <a:extLst>
              <a:ext uri="{FF2B5EF4-FFF2-40B4-BE49-F238E27FC236}">
                <a16:creationId xmlns:a16="http://schemas.microsoft.com/office/drawing/2014/main" id="{829F1C8F-D5FD-4A69-B81C-E4BFC756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84" y="4033791"/>
            <a:ext cx="3592513" cy="264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C45E4F3D-068C-4343-8084-8EEB74BCB964}"/>
              </a:ext>
            </a:extLst>
          </p:cNvPr>
          <p:cNvSpPr/>
          <p:nvPr/>
        </p:nvSpPr>
        <p:spPr>
          <a:xfrm>
            <a:off x="2759679" y="2626812"/>
            <a:ext cx="2731088" cy="2641600"/>
          </a:xfrm>
          <a:prstGeom prst="noSmoking">
            <a:avLst>
              <a:gd name="adj" fmla="val 11535"/>
            </a:avLst>
          </a:prstGeom>
          <a:solidFill>
            <a:srgbClr val="D70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sp>
        <p:nvSpPr>
          <p:cNvPr id="23" name="Slide Number Placeholder 17">
            <a:extLst>
              <a:ext uri="{FF2B5EF4-FFF2-40B4-BE49-F238E27FC236}">
                <a16:creationId xmlns:a16="http://schemas.microsoft.com/office/drawing/2014/main" id="{70593A06-B12C-4652-8979-7DCC8A4F33B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57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50F734-2D46-45DE-83F6-AFF4D4312C72}"/>
              </a:ext>
            </a:extLst>
          </p:cNvPr>
          <p:cNvSpPr/>
          <p:nvPr/>
        </p:nvSpPr>
        <p:spPr>
          <a:xfrm>
            <a:off x="224794" y="533282"/>
            <a:ext cx="1074762" cy="1074762"/>
          </a:xfrm>
          <a:prstGeom prst="ellipse">
            <a:avLst/>
          </a:prstGeom>
          <a:gradFill>
            <a:gsLst>
              <a:gs pos="0">
                <a:srgbClr val="35B8D4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99DDAA4-E210-49A3-AFCD-3A0DA77736AF}"/>
              </a:ext>
            </a:extLst>
          </p:cNvPr>
          <p:cNvSpPr/>
          <p:nvPr/>
        </p:nvSpPr>
        <p:spPr>
          <a:xfrm flipH="1">
            <a:off x="24251" y="2871001"/>
            <a:ext cx="9143999" cy="4000500"/>
          </a:xfrm>
          <a:prstGeom prst="rtTriangle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24B5B-20AD-4280-9250-91456EDA27B3}"/>
              </a:ext>
            </a:extLst>
          </p:cNvPr>
          <p:cNvSpPr txBox="1"/>
          <p:nvPr/>
        </p:nvSpPr>
        <p:spPr>
          <a:xfrm>
            <a:off x="1426155" y="413606"/>
            <a:ext cx="6977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โทษจำคุกไม่เกินหก</a:t>
            </a:r>
            <a:r>
              <a:rPr lang="th-TH" sz="4800" b="1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เดือน </a:t>
            </a:r>
            <a:br>
              <a:rPr lang="th-TH" sz="4000" b="1">
                <a:solidFill>
                  <a:schemeClr val="accent4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หรือ</a:t>
            </a: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ปรับไม่เกินห้าหมื่น</a:t>
            </a:r>
            <a:r>
              <a:rPr lang="th-TH" sz="4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  <a:br>
              <a:rPr lang="th-TH" sz="4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1">
                <a:solidFill>
                  <a:schemeClr val="accent1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หรือ</a:t>
            </a:r>
            <a:r>
              <a:rPr lang="th-TH" sz="40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ทั้งจำทั้งปรับ</a:t>
            </a:r>
            <a:r>
              <a:rPr lang="en-US" sz="3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3600" b="1" dirty="0">
              <a:solidFill>
                <a:srgbClr val="0B7AF7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548C3-B4F8-4914-8DA6-AB8945EF36C9}"/>
              </a:ext>
            </a:extLst>
          </p:cNvPr>
          <p:cNvSpPr/>
          <p:nvPr/>
        </p:nvSpPr>
        <p:spPr>
          <a:xfrm>
            <a:off x="8403772" y="998764"/>
            <a:ext cx="609600" cy="696686"/>
          </a:xfrm>
          <a:custGeom>
            <a:avLst/>
            <a:gdLst>
              <a:gd name="connsiteX0" fmla="*/ 0 w 812800"/>
              <a:gd name="connsiteY0" fmla="*/ 0 h 928914"/>
              <a:gd name="connsiteX1" fmla="*/ 812800 w 812800"/>
              <a:gd name="connsiteY1" fmla="*/ 0 h 928914"/>
              <a:gd name="connsiteX2" fmla="*/ 812800 w 812800"/>
              <a:gd name="connsiteY2" fmla="*/ 928914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928914">
                <a:moveTo>
                  <a:pt x="0" y="0"/>
                </a:moveTo>
                <a:lnTo>
                  <a:pt x="812800" y="0"/>
                </a:lnTo>
                <a:lnTo>
                  <a:pt x="812800" y="928914"/>
                </a:lnTo>
              </a:path>
            </a:pathLst>
          </a:custGeom>
          <a:noFill/>
          <a:ln w="698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C9DD15-62EC-4A26-A171-CB532C0C8F66}"/>
              </a:ext>
            </a:extLst>
          </p:cNvPr>
          <p:cNvSpPr/>
          <p:nvPr/>
        </p:nvSpPr>
        <p:spPr>
          <a:xfrm rot="10800000">
            <a:off x="212271" y="5040280"/>
            <a:ext cx="609600" cy="696686"/>
          </a:xfrm>
          <a:custGeom>
            <a:avLst/>
            <a:gdLst>
              <a:gd name="connsiteX0" fmla="*/ 0 w 812800"/>
              <a:gd name="connsiteY0" fmla="*/ 0 h 928914"/>
              <a:gd name="connsiteX1" fmla="*/ 812800 w 812800"/>
              <a:gd name="connsiteY1" fmla="*/ 0 h 928914"/>
              <a:gd name="connsiteX2" fmla="*/ 812800 w 812800"/>
              <a:gd name="connsiteY2" fmla="*/ 928914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928914">
                <a:moveTo>
                  <a:pt x="0" y="0"/>
                </a:moveTo>
                <a:lnTo>
                  <a:pt x="812800" y="0"/>
                </a:lnTo>
                <a:lnTo>
                  <a:pt x="812800" y="928914"/>
                </a:lnTo>
              </a:path>
            </a:pathLst>
          </a:cu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24" name="Picture 12" descr="DSC04251">
            <a:extLst>
              <a:ext uri="{FF2B5EF4-FFF2-40B4-BE49-F238E27FC236}">
                <a16:creationId xmlns:a16="http://schemas.microsoft.com/office/drawing/2014/main" id="{2CAB22DB-F1CE-49B0-9B74-33124500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374" y="2735922"/>
            <a:ext cx="4380910" cy="397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0352B1C5-261F-4BCF-A2DC-3577694A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16" y="2735922"/>
            <a:ext cx="442915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097AE2AC-7274-4D73-BD24-28BF97185FD2}"/>
              </a:ext>
            </a:extLst>
          </p:cNvPr>
          <p:cNvSpPr/>
          <p:nvPr/>
        </p:nvSpPr>
        <p:spPr>
          <a:xfrm>
            <a:off x="3320377" y="3235211"/>
            <a:ext cx="2362789" cy="2345026"/>
          </a:xfrm>
          <a:prstGeom prst="noSmoking">
            <a:avLst>
              <a:gd name="adj" fmla="val 11535"/>
            </a:avLst>
          </a:prstGeom>
          <a:solidFill>
            <a:srgbClr val="D70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E6E2506-185A-4A70-90C2-1B64F7D346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2702" y="4571724"/>
            <a:ext cx="1633797" cy="1633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1E746-45AB-4340-B1E8-A510D332CD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46" y="707452"/>
            <a:ext cx="827164" cy="8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Slide Number Placeholder 17">
            <a:extLst>
              <a:ext uri="{FF2B5EF4-FFF2-40B4-BE49-F238E27FC236}">
                <a16:creationId xmlns:a16="http://schemas.microsoft.com/office/drawing/2014/main" id="{AB80D679-862A-4D18-AC9D-5E79CE73A446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58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35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65F5CA0-E146-48EA-8A0F-1BA2E13A7ACD}"/>
              </a:ext>
            </a:extLst>
          </p:cNvPr>
          <p:cNvSpPr/>
          <p:nvPr/>
        </p:nvSpPr>
        <p:spPr>
          <a:xfrm>
            <a:off x="-1" y="2040935"/>
            <a:ext cx="9144001" cy="4817065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30393-F0DC-4DBC-9E8D-98576A81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32656"/>
            <a:ext cx="915536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รถ</a:t>
            </a:r>
            <a:r>
              <a:rPr lang="th-TH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ควบคุมอุณหภูมิ</a:t>
            </a:r>
            <a:br>
              <a:rPr lang="th-TH" b="1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60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ลานขนส่งที่มีการควบคุมอุณหภูมิ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6387" name="Picture 5" descr="DSC03198">
            <a:extLst>
              <a:ext uri="{FF2B5EF4-FFF2-40B4-BE49-F238E27FC236}">
                <a16:creationId xmlns:a16="http://schemas.microsoft.com/office/drawing/2014/main" id="{154C2680-59FB-4698-AE01-5DAC6FC29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14500"/>
            <a:ext cx="4464496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00-0005_IMG">
            <a:extLst>
              <a:ext uri="{FF2B5EF4-FFF2-40B4-BE49-F238E27FC236}">
                <a16:creationId xmlns:a16="http://schemas.microsoft.com/office/drawing/2014/main" id="{2808E29D-3966-4AA0-AAE4-D1020258D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071" y="1714499"/>
            <a:ext cx="4337425" cy="5000625"/>
          </a:xfrm>
          <a:prstGeom prst="rect">
            <a:avLst/>
          </a:prstGeom>
          <a:noFill/>
          <a:effectLst>
            <a:outerShdw dist="71842" dir="2700000" algn="ctr" rotWithShape="0">
              <a:srgbClr val="FFFFCC"/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9A595C-CBC5-4CC2-8D2D-A3E2A1456BE7}"/>
              </a:ext>
            </a:extLst>
          </p:cNvPr>
          <p:cNvSpPr/>
          <p:nvPr/>
        </p:nvSpPr>
        <p:spPr>
          <a:xfrm>
            <a:off x="238424" y="366775"/>
            <a:ext cx="1074762" cy="1074762"/>
          </a:xfrm>
          <a:prstGeom prst="ellipse">
            <a:avLst/>
          </a:prstGeom>
          <a:gradFill>
            <a:gsLst>
              <a:gs pos="0">
                <a:srgbClr val="35B8D4"/>
              </a:gs>
              <a:gs pos="100000">
                <a:srgbClr val="0070C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41BBE-91CB-4540-A315-65809B9634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57" y="472108"/>
            <a:ext cx="864096" cy="864096"/>
          </a:xfrm>
          <a:prstGeom prst="rect">
            <a:avLst/>
          </a:prstGeom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681CE5B7-FBFE-441B-BB17-6447871F0511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59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7A2308D9-57CF-4BFE-9F13-462AAE4E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14" r="-136"/>
          <a:stretch/>
        </p:blipFill>
        <p:spPr>
          <a:xfrm>
            <a:off x="0" y="3234498"/>
            <a:ext cx="9144000" cy="3655988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C3CF4AE-91ED-4639-A9AF-CEE6DB14559F}"/>
              </a:ext>
            </a:extLst>
          </p:cNvPr>
          <p:cNvSpPr/>
          <p:nvPr/>
        </p:nvSpPr>
        <p:spPr>
          <a:xfrm>
            <a:off x="-1" y="3191210"/>
            <a:ext cx="2523977" cy="3666789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CEAA518-8226-4D2A-9CBC-D82083BA97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967" y="1966535"/>
            <a:ext cx="2079832" cy="4599565"/>
          </a:xfrm>
          <a:prstGeom prst="roundRect">
            <a:avLst>
              <a:gd name="adj" fmla="val 7200"/>
            </a:avLst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37A3F8-8196-49C1-AE48-5F9B639A2D5D}"/>
              </a:ext>
            </a:extLst>
          </p:cNvPr>
          <p:cNvSpPr/>
          <p:nvPr/>
        </p:nvSpPr>
        <p:spPr>
          <a:xfrm>
            <a:off x="415207" y="499816"/>
            <a:ext cx="7375665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ตรวจต่ออายุใบอนุญาต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32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ต้องดูอะไรบ้าง</a:t>
            </a:r>
            <a:r>
              <a:rPr lang="en-GB" sz="32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?</a:t>
            </a:r>
            <a:endParaRPr lang="en-US" sz="3600" b="1" dirty="0">
              <a:solidFill>
                <a:srgbClr val="0B7AF7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15CFE7-1517-4534-AB72-92CECA640E21}"/>
              </a:ext>
            </a:extLst>
          </p:cNvPr>
          <p:cNvSpPr/>
          <p:nvPr/>
        </p:nvSpPr>
        <p:spPr>
          <a:xfrm>
            <a:off x="0" y="448551"/>
            <a:ext cx="179512" cy="1008112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DEF66BC-342F-462D-875E-7627D26B1AA1}"/>
              </a:ext>
            </a:extLst>
          </p:cNvPr>
          <p:cNvSpPr/>
          <p:nvPr/>
        </p:nvSpPr>
        <p:spPr>
          <a:xfrm>
            <a:off x="2483768" y="1968620"/>
            <a:ext cx="6430780" cy="953689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FD7297-2734-44B3-B430-ED041388E9C1}"/>
              </a:ext>
            </a:extLst>
          </p:cNvPr>
          <p:cNvSpPr/>
          <p:nvPr/>
        </p:nvSpPr>
        <p:spPr>
          <a:xfrm>
            <a:off x="2483768" y="4049715"/>
            <a:ext cx="6430780" cy="1152128"/>
          </a:xfrm>
          <a:prstGeom prst="roundRect">
            <a:avLst/>
          </a:prstGeom>
          <a:solidFill>
            <a:srgbClr val="DF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ตัวยึดเนื้อหา 1"/>
          <p:cNvSpPr txBox="1">
            <a:spLocks/>
          </p:cNvSpPr>
          <p:nvPr/>
        </p:nvSpPr>
        <p:spPr>
          <a:xfrm>
            <a:off x="2867914" y="2077884"/>
            <a:ext cx="7594899" cy="5455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82296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1. โครงสร้างอาคารโรงฆ่า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สัตว์ </a:t>
            </a: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โรงพัก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สัตว์ บ่อบำบัดน้ำเสียตรงตามแผนที่เคยได้รับการ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อนุมัติ </a:t>
            </a:r>
            <a:r>
              <a:rPr lang="en-US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       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(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ตรงตามแบบแปลนที่ยื่นมา</a:t>
            </a:r>
            <a:r>
              <a:rPr lang="en-US" sz="1600" b="1" dirty="0">
                <a:solidFill>
                  <a:srgbClr val="0B7AF7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และถูกต้องตามกฎ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กระทรวงฯ</a:t>
            </a:r>
            <a: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)</a:t>
            </a: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br>
              <a:rPr lang="th-TH" sz="16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endParaRPr lang="th-TH" sz="1600" dirty="0"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 marL="82296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มีการ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บำรุงรักษาสภาพ</a:t>
            </a: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ฆ่าสัตว์ให้อยู่ใน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สภาพสมบูรณ์</a:t>
            </a:r>
            <a:b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b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endParaRPr lang="th-TH" sz="1600" b="1" dirty="0">
              <a:solidFill>
                <a:srgbClr val="0B7AF7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82296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โครงสร้าง 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สิ่งอำนวยความ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สะดวก 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การปฏิบัติเป็นไปตาม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กฎกระทรวงประกอบ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กิจการ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ฆ่าสัตว์ และกฎกระทรวง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จัดเก็บข้อมูล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br>
              <a:rPr lang="th-TH" sz="180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endParaRPr lang="th-TH" sz="1800" dirty="0"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 marL="82296">
              <a:lnSpc>
                <a:spcPct val="90000"/>
              </a:lnSpc>
              <a:spcBef>
                <a:spcPts val="750"/>
              </a:spcBef>
            </a:pP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4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. </a:t>
            </a:r>
            <a:r>
              <a:rPr lang="th-TH" sz="18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ผลวิเคราะห์</a:t>
            </a:r>
            <a:r>
              <a:rPr lang="th-TH" sz="18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คุณภาพน้ำ</a:t>
            </a:r>
            <a:br>
              <a:rPr lang="th-TH" sz="18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sz="1600" b="1" dirty="0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ใช้สัมผัสเนื้อสัตว์ที่เก็บ</a:t>
            </a:r>
            <a: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จากก๊อกตามเกณฑ์คุณภาพ</a:t>
            </a:r>
            <a:br>
              <a:rPr lang="th-TH" sz="1600" b="1">
                <a:solidFill>
                  <a:srgbClr val="0B7AF7"/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น้ำประปา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ดื่มได้ที่กรมอนามัย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กำหนด </a:t>
            </a:r>
            <a:b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โดย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ใช้ผลไม่เกิน 6 </a:t>
            </a:r>
            <a:r>
              <a:rPr lang="th-TH" sz="1600">
                <a:latin typeface="Prompt" panose="00000500000000000000" pitchFamily="2" charset="-34"/>
                <a:cs typeface="Prompt" panose="00000500000000000000" pitchFamily="2" charset="-34"/>
              </a:rPr>
              <a:t>เดือน ผ่าน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ทุกตัว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9A944A-FA34-401B-A0F9-B5714A8A98C5}"/>
              </a:ext>
            </a:extLst>
          </p:cNvPr>
          <p:cNvGrpSpPr/>
          <p:nvPr/>
        </p:nvGrpSpPr>
        <p:grpSpPr>
          <a:xfrm>
            <a:off x="1847116" y="1993102"/>
            <a:ext cx="848829" cy="848829"/>
            <a:chOff x="7821368" y="1718254"/>
            <a:chExt cx="1108241" cy="11082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8948334-6250-42FA-A37C-22BD14A798B5}"/>
                </a:ext>
              </a:extLst>
            </p:cNvPr>
            <p:cNvSpPr/>
            <p:nvPr/>
          </p:nvSpPr>
          <p:spPr>
            <a:xfrm>
              <a:off x="7821368" y="1718254"/>
              <a:ext cx="1108241" cy="1108241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B7AF7"/>
                </a:gs>
              </a:gsLst>
              <a:lin ang="2700000" scaled="1"/>
            </a:gradFill>
            <a:ln>
              <a:noFill/>
            </a:ln>
            <a:effectLst>
              <a:outerShdw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2" name="Graphic 31" descr="Factory outline">
              <a:extLst>
                <a:ext uri="{FF2B5EF4-FFF2-40B4-BE49-F238E27FC236}">
                  <a16:creationId xmlns:a16="http://schemas.microsoft.com/office/drawing/2014/main" id="{698BCC21-19F0-45AC-A00B-42F0151A5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7231" y="1749117"/>
              <a:ext cx="914400" cy="914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Slide Number Placeholder 17">
            <a:extLst>
              <a:ext uri="{FF2B5EF4-FFF2-40B4-BE49-F238E27FC236}">
                <a16:creationId xmlns:a16="http://schemas.microsoft.com/office/drawing/2014/main" id="{4AD8837D-643B-4E83-9E3A-B8908E9A8AAF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6</a:t>
            </a:fld>
            <a:endParaRPr lang="en-US" b="1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9DCF754-F93E-48C6-BA97-ECBF30AA966F}"/>
              </a:ext>
            </a:extLst>
          </p:cNvPr>
          <p:cNvSpPr/>
          <p:nvPr/>
        </p:nvSpPr>
        <p:spPr>
          <a:xfrm>
            <a:off x="-1" y="2420888"/>
            <a:ext cx="9144001" cy="4437112"/>
          </a:xfrm>
          <a:prstGeom prst="rtTriangle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54E919DA-3426-4879-AE1D-1CF9C484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65" y="68505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altLang="en-US" sz="60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เปรียบเทียบ</a:t>
            </a:r>
            <a:br>
              <a:rPr lang="th-TH" altLang="en-US" sz="6000" b="1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altLang="en-US" sz="440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</a:t>
            </a:r>
            <a:r>
              <a:rPr lang="th-TH" altLang="en-US" sz="4400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ขนส่งซาก</a:t>
            </a:r>
            <a:r>
              <a:rPr lang="en-US" altLang="en-US" sz="4400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/</a:t>
            </a:r>
            <a:r>
              <a:rPr lang="th-TH" altLang="en-US" sz="4400" dirty="0">
                <a:solidFill>
                  <a:schemeClr val="tx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เนื้อสัตว์</a:t>
            </a:r>
            <a:endParaRPr lang="th-TH" altLang="en-US" sz="6000" dirty="0">
              <a:solidFill>
                <a:schemeClr val="tx2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E97BDA-3F98-420A-9F0C-2B874D1D751D}"/>
              </a:ext>
            </a:extLst>
          </p:cNvPr>
          <p:cNvGrpSpPr/>
          <p:nvPr/>
        </p:nvGrpSpPr>
        <p:grpSpPr>
          <a:xfrm>
            <a:off x="157246" y="2348880"/>
            <a:ext cx="8807241" cy="4275758"/>
            <a:chOff x="1433074" y="2580208"/>
            <a:chExt cx="6775801" cy="3289531"/>
          </a:xfrm>
        </p:grpSpPr>
        <p:pic>
          <p:nvPicPr>
            <p:cNvPr id="9" name="Picture 7" descr="IMG_3370">
              <a:extLst>
                <a:ext uri="{FF2B5EF4-FFF2-40B4-BE49-F238E27FC236}">
                  <a16:creationId xmlns:a16="http://schemas.microsoft.com/office/drawing/2014/main" id="{D52DC03F-7CE5-49C0-A202-9958D10BE0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33074" y="2580208"/>
              <a:ext cx="3236032" cy="3289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BB39B53-783B-472F-B768-B4C336808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08437" y="2580208"/>
              <a:ext cx="3500438" cy="3289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E10A57-25B2-4B5C-B4CE-0C5C23095676}"/>
              </a:ext>
            </a:extLst>
          </p:cNvPr>
          <p:cNvGrpSpPr/>
          <p:nvPr/>
        </p:nvGrpSpPr>
        <p:grpSpPr>
          <a:xfrm>
            <a:off x="158079" y="453801"/>
            <a:ext cx="1287389" cy="1287389"/>
            <a:chOff x="-1017804" y="341411"/>
            <a:chExt cx="990600" cy="9906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88B3C9B-5D31-4674-9D01-8F278E51A27B}"/>
                </a:ext>
              </a:extLst>
            </p:cNvPr>
            <p:cNvSpPr/>
            <p:nvPr/>
          </p:nvSpPr>
          <p:spPr>
            <a:xfrm>
              <a:off x="-1017804" y="341411"/>
              <a:ext cx="990600" cy="990600"/>
            </a:xfrm>
            <a:prstGeom prst="ellipse">
              <a:avLst/>
            </a:prstGeom>
            <a:solidFill>
              <a:srgbClr val="262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th-TH" sz="210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8F117B7-A7E5-404B-ADB0-5B5E4FDA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50437" y="508779"/>
              <a:ext cx="655865" cy="655865"/>
            </a:xfrm>
            <a:prstGeom prst="rect">
              <a:avLst/>
            </a:prstGeom>
          </p:spPr>
        </p:pic>
      </p:grpSp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BD17B554-5C8F-4E83-B467-9883E107251F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60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30D485-2D84-46BD-8DB4-08539A000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24"/>
            <a:ext cx="9150556" cy="461898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007E86-554D-4705-8FBC-4AA68CC80408}"/>
              </a:ext>
            </a:extLst>
          </p:cNvPr>
          <p:cNvSpPr/>
          <p:nvPr/>
        </p:nvSpPr>
        <p:spPr>
          <a:xfrm>
            <a:off x="442912" y="5192053"/>
            <a:ext cx="1104900" cy="1104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29A8C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57D10-BE38-4F8B-B541-1835FFBFC4C4}"/>
              </a:ext>
            </a:extLst>
          </p:cNvPr>
          <p:cNvSpPr txBox="1"/>
          <p:nvPr/>
        </p:nvSpPr>
        <p:spPr>
          <a:xfrm>
            <a:off x="2144199" y="5656890"/>
            <a:ext cx="6991350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50"/>
              </a:lnSpc>
            </a:pP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THANK YOU</a:t>
            </a:r>
            <a:endParaRPr lang="th-TH" sz="8000" b="1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E86330-8E96-451B-ABB0-6B2CF846BB76}"/>
              </a:ext>
            </a:extLst>
          </p:cNvPr>
          <p:cNvSpPr/>
          <p:nvPr/>
        </p:nvSpPr>
        <p:spPr>
          <a:xfrm>
            <a:off x="1835696" y="5087278"/>
            <a:ext cx="0" cy="1314450"/>
          </a:xfrm>
          <a:custGeom>
            <a:avLst/>
            <a:gdLst>
              <a:gd name="connsiteX0" fmla="*/ 0 w 0"/>
              <a:gd name="connsiteY0" fmla="*/ 0 h 1752600"/>
              <a:gd name="connsiteX1" fmla="*/ 0 w 0"/>
              <a:gd name="connsiteY1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52600">
                <a:moveTo>
                  <a:pt x="0" y="0"/>
                </a:moveTo>
                <a:lnTo>
                  <a:pt x="0" y="1752600"/>
                </a:lnTo>
              </a:path>
            </a:pathLst>
          </a:custGeom>
          <a:noFill/>
          <a:ln w="47625">
            <a:solidFill>
              <a:srgbClr val="0B7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15D95B3-9EC8-4CE6-96CB-0068510BCB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353" y="5330957"/>
            <a:ext cx="651867" cy="6518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0D205DC-73C5-4AFD-B77D-1122E34B4ADF}"/>
              </a:ext>
            </a:extLst>
          </p:cNvPr>
          <p:cNvSpPr/>
          <p:nvPr/>
        </p:nvSpPr>
        <p:spPr>
          <a:xfrm>
            <a:off x="5464628" y="4549949"/>
            <a:ext cx="3685928" cy="130628"/>
          </a:xfrm>
          <a:prstGeom prst="rect">
            <a:avLst/>
          </a:prstGeom>
          <a:gradFill>
            <a:gsLst>
              <a:gs pos="0">
                <a:srgbClr val="29A8C1"/>
              </a:gs>
              <a:gs pos="100000">
                <a:srgbClr val="81CCB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</p:spTree>
    <p:extLst>
      <p:ext uri="{BB962C8B-B14F-4D97-AF65-F5344CB8AC3E}">
        <p14:creationId xmlns:p14="http://schemas.microsoft.com/office/powerpoint/2010/main" val="30713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A05EE5C-E601-4559-9165-C2A65B42704B}"/>
              </a:ext>
            </a:extLst>
          </p:cNvPr>
          <p:cNvSpPr/>
          <p:nvPr/>
        </p:nvSpPr>
        <p:spPr>
          <a:xfrm>
            <a:off x="323528" y="332656"/>
            <a:ext cx="9324528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แบบแปลนโรง</a:t>
            </a: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ฆ่าสัตว์</a:t>
            </a:r>
            <a:b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2400" b="1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</a:t>
            </a:r>
            <a:r>
              <a:rPr lang="th-TH" sz="2400" b="1" dirty="0">
                <a:solidFill>
                  <a:srgbClr val="29A8C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แสดงถึงพื้นที่ส่วนสกปรกและส่วนสะอาด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</a:t>
            </a:r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โรงพักสัตว์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8C282B-12C4-4C1C-81A6-33B9C57DAA7E}"/>
              </a:ext>
            </a:extLst>
          </p:cNvPr>
          <p:cNvSpPr/>
          <p:nvPr/>
        </p:nvSpPr>
        <p:spPr>
          <a:xfrm>
            <a:off x="0" y="448551"/>
            <a:ext cx="179512" cy="748201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D11CA3-40AC-47A3-BDAB-24AA54CBD70C}"/>
              </a:ext>
            </a:extLst>
          </p:cNvPr>
          <p:cNvGrpSpPr/>
          <p:nvPr/>
        </p:nvGrpSpPr>
        <p:grpSpPr>
          <a:xfrm>
            <a:off x="-3" y="3191210"/>
            <a:ext cx="9144003" cy="3666790"/>
            <a:chOff x="-3" y="3191210"/>
            <a:chExt cx="9144003" cy="3666790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0EDE3669-8166-41B2-9FB4-AB8F37824D22}"/>
                </a:ext>
              </a:extLst>
            </p:cNvPr>
            <p:cNvSpPr/>
            <p:nvPr/>
          </p:nvSpPr>
          <p:spPr>
            <a:xfrm flipH="1">
              <a:off x="-3" y="4389966"/>
              <a:ext cx="9144001" cy="2468034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CBFD2826-0C6E-46C6-8381-C2D6C1B482DC}"/>
                </a:ext>
              </a:extLst>
            </p:cNvPr>
            <p:cNvSpPr/>
            <p:nvPr/>
          </p:nvSpPr>
          <p:spPr>
            <a:xfrm>
              <a:off x="-1" y="3191210"/>
              <a:ext cx="9144001" cy="3666790"/>
            </a:xfrm>
            <a:prstGeom prst="rtTriangle">
              <a:avLst/>
            </a:prstGeom>
            <a:gradFill>
              <a:gsLst>
                <a:gs pos="0">
                  <a:srgbClr val="35B8D4"/>
                </a:gs>
                <a:gs pos="100000">
                  <a:srgbClr val="0B7A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C0C843-E5F0-464D-B48F-B1E278267A6B}"/>
              </a:ext>
            </a:extLst>
          </p:cNvPr>
          <p:cNvGrpSpPr/>
          <p:nvPr/>
        </p:nvGrpSpPr>
        <p:grpSpPr>
          <a:xfrm>
            <a:off x="179512" y="1645730"/>
            <a:ext cx="8712968" cy="4897374"/>
            <a:chOff x="179512" y="1628800"/>
            <a:chExt cx="7661366" cy="430629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628800"/>
              <a:ext cx="7661366" cy="43062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616403" y="1720534"/>
              <a:ext cx="29333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solidFill>
                    <a:schemeClr val="accent1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แบบแปลน</a:t>
              </a:r>
              <a:endParaRPr lang="th-TH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5F5E946A-6710-4CDC-BB8B-DDD9C20EB7C3}"/>
              </a:ext>
            </a:extLst>
          </p:cNvPr>
          <p:cNvSpPr txBox="1">
            <a:spLocks/>
          </p:cNvSpPr>
          <p:nvPr/>
        </p:nvSpPr>
        <p:spPr>
          <a:xfrm>
            <a:off x="8281158" y="64191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7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AD5936-235A-4A79-9D39-6FD27023CC88}"/>
              </a:ext>
            </a:extLst>
          </p:cNvPr>
          <p:cNvSpPr/>
          <p:nvPr/>
        </p:nvSpPr>
        <p:spPr>
          <a:xfrm>
            <a:off x="395536" y="334924"/>
            <a:ext cx="9324528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defRPr/>
            </a:pP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แบบแปลนระบายน้ำ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535C8B-BA2F-4B40-B896-0D2FEC5B0D9C}"/>
              </a:ext>
            </a:extLst>
          </p:cNvPr>
          <p:cNvSpPr/>
          <p:nvPr/>
        </p:nvSpPr>
        <p:spPr>
          <a:xfrm>
            <a:off x="0" y="448551"/>
            <a:ext cx="179512" cy="748201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426E67-55FF-4227-9538-9192AA3FE6EE}"/>
              </a:ext>
            </a:extLst>
          </p:cNvPr>
          <p:cNvGrpSpPr/>
          <p:nvPr/>
        </p:nvGrpSpPr>
        <p:grpSpPr>
          <a:xfrm>
            <a:off x="-3" y="3191210"/>
            <a:ext cx="9144003" cy="3666790"/>
            <a:chOff x="-3" y="3191210"/>
            <a:chExt cx="9144003" cy="3666790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FB21AC5-722F-4192-B086-8637B1523001}"/>
                </a:ext>
              </a:extLst>
            </p:cNvPr>
            <p:cNvSpPr/>
            <p:nvPr/>
          </p:nvSpPr>
          <p:spPr>
            <a:xfrm flipH="1">
              <a:off x="-3" y="4389966"/>
              <a:ext cx="9144001" cy="2468034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F9E72B7E-6A2A-4747-A032-F06C92C20C9D}"/>
                </a:ext>
              </a:extLst>
            </p:cNvPr>
            <p:cNvSpPr/>
            <p:nvPr/>
          </p:nvSpPr>
          <p:spPr>
            <a:xfrm>
              <a:off x="-1" y="3191210"/>
              <a:ext cx="9144001" cy="3666790"/>
            </a:xfrm>
            <a:prstGeom prst="rtTriangle">
              <a:avLst/>
            </a:prstGeom>
            <a:gradFill>
              <a:gsLst>
                <a:gs pos="0">
                  <a:srgbClr val="35B8D4"/>
                </a:gs>
                <a:gs pos="100000">
                  <a:srgbClr val="0B7A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D8CD2-5049-413D-8B2B-F1C26B1DFB7D}"/>
              </a:ext>
            </a:extLst>
          </p:cNvPr>
          <p:cNvGrpSpPr/>
          <p:nvPr/>
        </p:nvGrpSpPr>
        <p:grpSpPr>
          <a:xfrm>
            <a:off x="179512" y="1337663"/>
            <a:ext cx="8856984" cy="5403706"/>
            <a:chOff x="1214846" y="2476032"/>
            <a:chExt cx="7377249" cy="34313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846" y="2497999"/>
              <a:ext cx="7377249" cy="34094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1264483" y="2476032"/>
              <a:ext cx="293332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แบบแปลนระบายน้ำ</a:t>
              </a:r>
              <a:endParaRPr lang="th-TH" sz="3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AB1AC794-A59E-45AB-AA0A-E5528E0788AB}"/>
              </a:ext>
            </a:extLst>
          </p:cNvPr>
          <p:cNvSpPr txBox="1">
            <a:spLocks/>
          </p:cNvSpPr>
          <p:nvPr/>
        </p:nvSpPr>
        <p:spPr>
          <a:xfrm>
            <a:off x="8202488" y="6340513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rgbClr val="00206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8</a:t>
            </a:fld>
            <a:endParaRPr lang="en-US" b="1">
              <a:solidFill>
                <a:srgbClr val="00206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927D138-2FDE-4E67-BF12-AEA9A3975BFD}"/>
              </a:ext>
            </a:extLst>
          </p:cNvPr>
          <p:cNvSpPr/>
          <p:nvPr/>
        </p:nvSpPr>
        <p:spPr>
          <a:xfrm>
            <a:off x="371486" y="328560"/>
            <a:ext cx="9324528" cy="953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th-TH" sz="3600" b="1">
                <a:solidFill>
                  <a:schemeClr val="accent1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แบบแปลนบ่อบำบัดน้ำเสีย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6C0AFB-22D6-490D-8E49-B0156DE176B9}"/>
              </a:ext>
            </a:extLst>
          </p:cNvPr>
          <p:cNvSpPr/>
          <p:nvPr/>
        </p:nvSpPr>
        <p:spPr>
          <a:xfrm>
            <a:off x="0" y="397321"/>
            <a:ext cx="179512" cy="748201"/>
          </a:xfrm>
          <a:prstGeom prst="rect">
            <a:avLst/>
          </a:prstGeom>
          <a:gradFill>
            <a:gsLst>
              <a:gs pos="0">
                <a:srgbClr val="35B8D4"/>
              </a:gs>
              <a:gs pos="100000">
                <a:srgbClr val="0B7A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7256CD-5F89-4E79-928A-8D9661FFA622}"/>
              </a:ext>
            </a:extLst>
          </p:cNvPr>
          <p:cNvGrpSpPr/>
          <p:nvPr/>
        </p:nvGrpSpPr>
        <p:grpSpPr>
          <a:xfrm>
            <a:off x="-3" y="3191210"/>
            <a:ext cx="9144003" cy="3666790"/>
            <a:chOff x="-3" y="3191210"/>
            <a:chExt cx="9144003" cy="3666790"/>
          </a:xfrm>
        </p:grpSpPr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712DF830-B4F6-4089-8FFF-46E1948ADF6D}"/>
                </a:ext>
              </a:extLst>
            </p:cNvPr>
            <p:cNvSpPr/>
            <p:nvPr/>
          </p:nvSpPr>
          <p:spPr>
            <a:xfrm flipH="1">
              <a:off x="-3" y="4389966"/>
              <a:ext cx="9144001" cy="2468034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612BE8A-D1E7-4F5E-9E3D-44D89B7F492E}"/>
                </a:ext>
              </a:extLst>
            </p:cNvPr>
            <p:cNvSpPr/>
            <p:nvPr/>
          </p:nvSpPr>
          <p:spPr>
            <a:xfrm>
              <a:off x="-1" y="3191210"/>
              <a:ext cx="9144001" cy="3666790"/>
            </a:xfrm>
            <a:prstGeom prst="rtTriangle">
              <a:avLst/>
            </a:prstGeom>
            <a:gradFill>
              <a:gsLst>
                <a:gs pos="0">
                  <a:srgbClr val="35B8D4"/>
                </a:gs>
                <a:gs pos="100000">
                  <a:srgbClr val="0B7AF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1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374" y="1282250"/>
            <a:ext cx="8811753" cy="11132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84" y="2481071"/>
            <a:ext cx="7510931" cy="419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Slide Number Placeholder 17">
            <a:extLst>
              <a:ext uri="{FF2B5EF4-FFF2-40B4-BE49-F238E27FC236}">
                <a16:creationId xmlns:a16="http://schemas.microsoft.com/office/drawing/2014/main" id="{73CB9A1A-9931-4E07-9BA0-A428EDBF7F4F}"/>
              </a:ext>
            </a:extLst>
          </p:cNvPr>
          <p:cNvSpPr txBox="1">
            <a:spLocks/>
          </p:cNvSpPr>
          <p:nvPr/>
        </p:nvSpPr>
        <p:spPr>
          <a:xfrm>
            <a:off x="8291987" y="640254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h-TH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F737C39-8C88-4120-872F-866D3850D5B1}" type="slidenum">
              <a:rPr lang="en-US" b="1" smtClean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pPr>
                <a:defRPr/>
              </a:pPr>
              <a:t>9</a:t>
            </a:fld>
            <a:endParaRPr lang="en-US" b="1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0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62674</TotalTime>
  <Words>2374</Words>
  <Application>Microsoft Office PowerPoint</Application>
  <PresentationFormat>On-screen Show (4:3)</PresentationFormat>
  <Paragraphs>334</Paragraphs>
  <Slides>61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Calibri Light</vt:lpstr>
      <vt:lpstr>Angsana New</vt:lpstr>
      <vt:lpstr>Constantia</vt:lpstr>
      <vt:lpstr>Cordia New</vt:lpstr>
      <vt:lpstr>TH SarabunPSK</vt:lpstr>
      <vt:lpstr>Prompt</vt:lpstr>
      <vt:lpstr>Times New Roman</vt:lpstr>
      <vt:lpstr>Wingdings</vt:lpstr>
      <vt:lpstr>Arial</vt:lpstr>
      <vt:lpstr>Wingdings 2</vt:lpstr>
      <vt:lpstr>Browallia New</vt:lpstr>
      <vt:lpstr>Calibri</vt:lpstr>
      <vt:lpstr>Wingdings 3</vt:lpstr>
      <vt:lpstr>Flow</vt:lpstr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มีแสงสว่าง ที่เพียงพอ </vt:lpstr>
      <vt:lpstr>น้ำที่ใช้ต้องสะอาด  และมีเพียงพอ </vt:lpstr>
      <vt:lpstr>หากมีการใช้น้ำแข็ง ต้องได้คุณภาพมาตรฐาน </vt:lpstr>
      <vt:lpstr>PowerPoint Presentation</vt:lpstr>
      <vt:lpstr>PowerPoint Presentation</vt:lpstr>
      <vt:lpstr>งดให้อาหารสัตว์ ที่จะถูกฆ่าและให้สัตว์ที่จะถูกฆ่าได้พัก</vt:lpstr>
      <vt:lpstr>งดให้อาหารสัตว์ที่จะถูกฆ่า  และ ให้สัตว์ที่จะถูกฆ่าได้พัก</vt:lpstr>
      <vt:lpstr>ต้องมีการทำสลบ</vt:lpstr>
      <vt:lpstr>มีการนำ เลือด  ออกอย่างสมบูรณ์</vt:lpstr>
      <vt:lpstr>ป้องกันไม่ให้เนื้อสัตว์ปนเปื้อนพื้นผิวสกปรก</vt:lpstr>
      <vt:lpstr>PowerPoint Presentation</vt:lpstr>
      <vt:lpstr>PowerPoint Presentation</vt:lpstr>
      <vt:lpstr>มีการจัดการเนื้อสัตว์ ที่ไม่เหมาะสมต่อการบริโภค</vt:lpstr>
      <vt:lpstr>มีการเก็บรักษาเนื้อสัตว์ ให้เหมาะสมต่อการบริโภค </vt:lpstr>
      <vt:lpstr>PowerPoint Presentation</vt:lpstr>
      <vt:lpstr>ทำความสะอาดโรงฆ่าสัตว์  โรงพักสัตว์ทุกวัน ก่อนและหลังฆ่าสัตว์</vt:lpstr>
      <vt:lpstr>ทำความสะอาด และฆ่าเชื้อวัสดุอุปกรณ์ทุกชนิด</vt:lpstr>
      <vt:lpstr>สารเคมีที่ใช้ ในการทำความสะอาดและฆ่าเชื้อ ต้องเป็นชนิดที่กฎหมายอนุญาต  และไม่ให้ปนเปื้อนเนื้อสัตว์</vt:lpstr>
      <vt:lpstr>สารเคมีที่ใช้ในการทำความสะอาดและฆ่าเชื้อ ต้องเป็นชนิดที่กฎหมายอนุญาต และไม่ให้ปนเปื้อนเนื้อสัตว์</vt:lpstr>
      <vt:lpstr>สารเคมีที่ใช้ในการทำความสะอาดและฆ่าเชื้อ ต้องเป็นชนิดที่กฎหมายอนุญาต และไม่ให้ปนเปื้อนเนื้อสัตว์</vt:lpstr>
      <vt:lpstr>มีมาตรการ ป้องสัตว์พาหะ</vt:lpstr>
      <vt:lpstr>PowerPoint Presentation</vt:lpstr>
      <vt:lpstr>ผู้ปฏิบัติงานต้องแต่งกาย ให้สะอาดและเหมาะสม</vt:lpstr>
      <vt:lpstr>PowerPoint Presentation</vt:lpstr>
      <vt:lpstr>ผู้ปฏิบัติงานต้องล้างมือ  ก่อนปฏิบัติงานและหลังจากสัมผัสสิ่งปนเปื้อนต่างๆ</vt:lpstr>
      <vt:lpstr>กรณีมีแผลต้องปิดแผลด้วยวัสดุกันน้ำ  และสวมถุงมือทับ</vt:lpstr>
      <vt:lpstr>ผู้ปฏิบัติงาน ต้องไม่ทำพฤติกรรมที่  อาจทำให้เนื้อสัตว์ปนเปื้อน</vt:lpstr>
      <vt:lpstr>ผู้ปฏิบัติงานต้องตรวจสุขภาพ อย่างน้อยปีละ 1 ครั้ง </vt:lpstr>
      <vt:lpstr>PowerPoint Presentation</vt:lpstr>
      <vt:lpstr>กฎกระทรวง  กําหนดชนิดของสัตว์ที่ต้องอยู่ในการกํากับ ดูแลการประกอบกิจการฆ่าสัตว์ พ.ศ. 2564</vt:lpstr>
      <vt:lpstr>PowerPoint Presentation</vt:lpstr>
      <vt:lpstr>PowerPoint Presentation</vt:lpstr>
      <vt:lpstr>พาหนะขนส่งและภาชนะบรรจุ ที่ไม่ถูกสุขลักษณะ</vt:lpstr>
      <vt:lpstr>PowerPoint Presentation</vt:lpstr>
      <vt:lpstr>รถควบคุมอุณหภูมิ และลานขนส่งที่มีการควบคุมอุณหภูมิ</vt:lpstr>
      <vt:lpstr>เปรียบเทียบ การขนส่งซาก/ เนื้อสัตว์</vt:lpstr>
      <vt:lpstr>PowerPoint Presentation</vt:lpstr>
    </vt:vector>
  </TitlesOfParts>
  <Company>Service 99-99-9999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Mr.Robin ThaiSakon</dc:creator>
  <cp:lastModifiedBy>New</cp:lastModifiedBy>
  <cp:revision>72</cp:revision>
  <dcterms:created xsi:type="dcterms:W3CDTF">2018-10-29T02:55:22Z</dcterms:created>
  <dcterms:modified xsi:type="dcterms:W3CDTF">2021-12-20T04:05:58Z</dcterms:modified>
</cp:coreProperties>
</file>