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97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ณัฐธิดา มะลิทอง" userId="770b0f704079ae6e" providerId="LiveId" clId="{F87D7BCB-2F0A-424A-83E1-13B7A8AC5BF9}"/>
    <pc:docChg chg="custSel modSld">
      <pc:chgData name="ณัฐธิดา มะลิทอง" userId="770b0f704079ae6e" providerId="LiveId" clId="{F87D7BCB-2F0A-424A-83E1-13B7A8AC5BF9}" dt="2021-11-05T09:18:25.254" v="70" actId="20577"/>
      <pc:docMkLst>
        <pc:docMk/>
      </pc:docMkLst>
      <pc:sldChg chg="modSp mod">
        <pc:chgData name="ณัฐธิดา มะลิทอง" userId="770b0f704079ae6e" providerId="LiveId" clId="{F87D7BCB-2F0A-424A-83E1-13B7A8AC5BF9}" dt="2021-11-05T09:18:25.254" v="70" actId="20577"/>
        <pc:sldMkLst>
          <pc:docMk/>
          <pc:sldMk cId="625589202" sldId="256"/>
        </pc:sldMkLst>
        <pc:spChg chg="mod">
          <ac:chgData name="ณัฐธิดา มะลิทอง" userId="770b0f704079ae6e" providerId="LiveId" clId="{F87D7BCB-2F0A-424A-83E1-13B7A8AC5BF9}" dt="2021-11-05T09:18:25.254" v="70" actId="20577"/>
          <ac:spMkLst>
            <pc:docMk/>
            <pc:sldMk cId="625589202" sldId="256"/>
            <ac:spMk id="4" creationId="{AE8364C4-9081-45CD-B138-16204520F461}"/>
          </ac:spMkLst>
        </pc:spChg>
      </pc:sldChg>
      <pc:sldChg chg="addSp modSp mod">
        <pc:chgData name="ณัฐธิดา มะลิทอง" userId="770b0f704079ae6e" providerId="LiveId" clId="{F87D7BCB-2F0A-424A-83E1-13B7A8AC5BF9}" dt="2021-11-05T09:17:42.638" v="69" actId="1076"/>
        <pc:sldMkLst>
          <pc:docMk/>
          <pc:sldMk cId="4123719335" sldId="257"/>
        </pc:sldMkLst>
        <pc:graphicFrameChg chg="modGraphic">
          <ac:chgData name="ณัฐธิดา มะลิทอง" userId="770b0f704079ae6e" providerId="LiveId" clId="{F87D7BCB-2F0A-424A-83E1-13B7A8AC5BF9}" dt="2021-11-05T09:14:37.538" v="61" actId="207"/>
          <ac:graphicFrameMkLst>
            <pc:docMk/>
            <pc:sldMk cId="4123719335" sldId="257"/>
            <ac:graphicFrameMk id="3" creationId="{94EA6E28-8A36-4F27-AF9F-34930E812C70}"/>
          </ac:graphicFrameMkLst>
        </pc:graphicFrameChg>
        <pc:picChg chg="add mod modCrop">
          <ac:chgData name="ณัฐธิดา มะลิทอง" userId="770b0f704079ae6e" providerId="LiveId" clId="{F87D7BCB-2F0A-424A-83E1-13B7A8AC5BF9}" dt="2021-11-05T09:17:42.638" v="69" actId="1076"/>
          <ac:picMkLst>
            <pc:docMk/>
            <pc:sldMk cId="4123719335" sldId="257"/>
            <ac:picMk id="4" creationId="{F5062B28-94C6-46D0-B5D2-10D188759E50}"/>
          </ac:picMkLst>
        </pc:picChg>
      </pc:sldChg>
      <pc:sldChg chg="addSp delSp modSp mod">
        <pc:chgData name="ณัฐธิดา มะลิทอง" userId="770b0f704079ae6e" providerId="LiveId" clId="{F87D7BCB-2F0A-424A-83E1-13B7A8AC5BF9}" dt="2021-11-05T09:13:26.271" v="59" actId="14100"/>
        <pc:sldMkLst>
          <pc:docMk/>
          <pc:sldMk cId="3789570687" sldId="258"/>
        </pc:sldMkLst>
        <pc:spChg chg="del">
          <ac:chgData name="ณัฐธิดา มะลิทอง" userId="770b0f704079ae6e" providerId="LiveId" clId="{F87D7BCB-2F0A-424A-83E1-13B7A8AC5BF9}" dt="2021-11-05T09:12:19.792" v="39" actId="478"/>
          <ac:spMkLst>
            <pc:docMk/>
            <pc:sldMk cId="3789570687" sldId="258"/>
            <ac:spMk id="3" creationId="{69BF4AA5-F288-41B0-9DE7-F58434C7A75E}"/>
          </ac:spMkLst>
        </pc:spChg>
        <pc:spChg chg="del">
          <ac:chgData name="ณัฐธิดา มะลิทอง" userId="770b0f704079ae6e" providerId="LiveId" clId="{F87D7BCB-2F0A-424A-83E1-13B7A8AC5BF9}" dt="2021-11-05T09:12:26.647" v="45" actId="478"/>
          <ac:spMkLst>
            <pc:docMk/>
            <pc:sldMk cId="3789570687" sldId="258"/>
            <ac:spMk id="11" creationId="{4BE69C36-C0F8-46CF-865C-7C8C80E33882}"/>
          </ac:spMkLst>
        </pc:spChg>
        <pc:spChg chg="del">
          <ac:chgData name="ณัฐธิดา มะลิทอง" userId="770b0f704079ae6e" providerId="LiveId" clId="{F87D7BCB-2F0A-424A-83E1-13B7A8AC5BF9}" dt="2021-11-05T09:12:25.961" v="44" actId="478"/>
          <ac:spMkLst>
            <pc:docMk/>
            <pc:sldMk cId="3789570687" sldId="258"/>
            <ac:spMk id="12" creationId="{E24672D3-3DC7-4C14-A243-3F0E590E4E2F}"/>
          </ac:spMkLst>
        </pc:spChg>
        <pc:graphicFrameChg chg="del">
          <ac:chgData name="ณัฐธิดา มะลิทอง" userId="770b0f704079ae6e" providerId="LiveId" clId="{F87D7BCB-2F0A-424A-83E1-13B7A8AC5BF9}" dt="2021-11-05T09:12:24.634" v="43" actId="478"/>
          <ac:graphicFrameMkLst>
            <pc:docMk/>
            <pc:sldMk cId="3789570687" sldId="258"/>
            <ac:graphicFrameMk id="2" creationId="{2A6F7FDA-277A-40C3-9E6A-389ACBED4CA0}"/>
          </ac:graphicFrameMkLst>
        </pc:graphicFrameChg>
        <pc:picChg chg="del">
          <ac:chgData name="ณัฐธิดา มะลิทอง" userId="770b0f704079ae6e" providerId="LiveId" clId="{F87D7BCB-2F0A-424A-83E1-13B7A8AC5BF9}" dt="2021-11-05T09:12:22.228" v="42" actId="478"/>
          <ac:picMkLst>
            <pc:docMk/>
            <pc:sldMk cId="3789570687" sldId="258"/>
            <ac:picMk id="8" creationId="{E498B201-5460-4375-AC96-AC3B91EC9B4B}"/>
          </ac:picMkLst>
        </pc:picChg>
        <pc:picChg chg="del">
          <ac:chgData name="ณัฐธิดา มะลิทอง" userId="770b0f704079ae6e" providerId="LiveId" clId="{F87D7BCB-2F0A-424A-83E1-13B7A8AC5BF9}" dt="2021-11-05T09:12:20.657" v="40" actId="478"/>
          <ac:picMkLst>
            <pc:docMk/>
            <pc:sldMk cId="3789570687" sldId="258"/>
            <ac:picMk id="9" creationId="{177C0ECC-C0FE-46A9-8E46-7A2C0C7820DE}"/>
          </ac:picMkLst>
        </pc:picChg>
        <pc:picChg chg="del">
          <ac:chgData name="ณัฐธิดา มะลิทอง" userId="770b0f704079ae6e" providerId="LiveId" clId="{F87D7BCB-2F0A-424A-83E1-13B7A8AC5BF9}" dt="2021-11-05T09:12:21.176" v="41" actId="478"/>
          <ac:picMkLst>
            <pc:docMk/>
            <pc:sldMk cId="3789570687" sldId="258"/>
            <ac:picMk id="10" creationId="{0A5A96CD-7DE0-4BE9-8BDD-CCF1840EE335}"/>
          </ac:picMkLst>
        </pc:picChg>
        <pc:picChg chg="add mod modCrop">
          <ac:chgData name="ณัฐธิดา มะลิทอง" userId="770b0f704079ae6e" providerId="LiveId" clId="{F87D7BCB-2F0A-424A-83E1-13B7A8AC5BF9}" dt="2021-11-05T09:13:26.271" v="59" actId="14100"/>
          <ac:picMkLst>
            <pc:docMk/>
            <pc:sldMk cId="3789570687" sldId="258"/>
            <ac:picMk id="14" creationId="{34765E75-59EE-42E5-B64B-6F3AB274443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0BE0D-52A3-4DE2-AE73-C02D6A847384}" type="datetimeFigureOut">
              <a:rPr lang="th-TH" smtClean="0"/>
              <a:t>06/11/64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BF89-9BCC-424A-995F-4C6271B37E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80120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0BE0D-52A3-4DE2-AE73-C02D6A847384}" type="datetimeFigureOut">
              <a:rPr lang="th-TH" smtClean="0"/>
              <a:t>06/11/64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BF89-9BCC-424A-995F-4C6271B37E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37081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0BE0D-52A3-4DE2-AE73-C02D6A847384}" type="datetimeFigureOut">
              <a:rPr lang="th-TH" smtClean="0"/>
              <a:t>06/11/64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BF89-9BCC-424A-995F-4C6271B37E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84081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0BE0D-52A3-4DE2-AE73-C02D6A847384}" type="datetimeFigureOut">
              <a:rPr lang="th-TH" smtClean="0"/>
              <a:t>06/11/64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BF89-9BCC-424A-995F-4C6271B37E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3205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0BE0D-52A3-4DE2-AE73-C02D6A847384}" type="datetimeFigureOut">
              <a:rPr lang="th-TH" smtClean="0"/>
              <a:t>06/11/64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BF89-9BCC-424A-995F-4C6271B37E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22285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0BE0D-52A3-4DE2-AE73-C02D6A847384}" type="datetimeFigureOut">
              <a:rPr lang="th-TH" smtClean="0"/>
              <a:t>06/11/64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BF89-9BCC-424A-995F-4C6271B37E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7759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0BE0D-52A3-4DE2-AE73-C02D6A847384}" type="datetimeFigureOut">
              <a:rPr lang="th-TH" smtClean="0"/>
              <a:t>06/11/64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BF89-9BCC-424A-995F-4C6271B37E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5208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0BE0D-52A3-4DE2-AE73-C02D6A847384}" type="datetimeFigureOut">
              <a:rPr lang="th-TH" smtClean="0"/>
              <a:t>06/11/64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BF89-9BCC-424A-995F-4C6271B37E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17659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0BE0D-52A3-4DE2-AE73-C02D6A847384}" type="datetimeFigureOut">
              <a:rPr lang="th-TH" smtClean="0"/>
              <a:t>06/11/64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BF89-9BCC-424A-995F-4C6271B37E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41382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0BE0D-52A3-4DE2-AE73-C02D6A847384}" type="datetimeFigureOut">
              <a:rPr lang="th-TH" smtClean="0"/>
              <a:t>06/11/64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BF89-9BCC-424A-995F-4C6271B37E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7528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0BE0D-52A3-4DE2-AE73-C02D6A847384}" type="datetimeFigureOut">
              <a:rPr lang="th-TH" smtClean="0"/>
              <a:t>06/11/64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BF89-9BCC-424A-995F-4C6271B37E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53397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0BE0D-52A3-4DE2-AE73-C02D6A847384}" type="datetimeFigureOut">
              <a:rPr lang="th-TH" smtClean="0"/>
              <a:t>06/11/64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4BF89-9BCC-424A-995F-4C6271B37E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10572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certify.dld.go.th/certify/index.php/th/2016-05-28-04-56-11/128-2017-11-07-04-26-14/812-gmp-haccp-3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E8364C4-9081-45CD-B138-16204520F461}"/>
              </a:ext>
            </a:extLst>
          </p:cNvPr>
          <p:cNvSpPr txBox="1"/>
          <p:nvPr/>
        </p:nvSpPr>
        <p:spPr>
          <a:xfrm>
            <a:off x="549564" y="1114473"/>
            <a:ext cx="8044872" cy="304698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h-TH" altLang="en-US" sz="32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การแก้ไขข้อบกพร่องระบบ </a:t>
            </a:r>
            <a:r>
              <a:rPr lang="en-US" altLang="en-US" sz="32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altLang="en-US" sz="36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HACCP</a:t>
            </a:r>
            <a:br>
              <a:rPr lang="th-TH" altLang="en-US" sz="32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</a:br>
            <a:r>
              <a:rPr lang="th-TH" altLang="en-US" sz="32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จากการตรวจประเมินโรงงานเพื่อการส่งออก</a:t>
            </a:r>
            <a:br>
              <a:rPr lang="th-TH" altLang="en-US" sz="28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</a:br>
            <a:r>
              <a:rPr lang="th-TH" altLang="en-US" sz="32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วันที่</a:t>
            </a:r>
            <a:r>
              <a:rPr lang="th-TH" altLang="en-US" sz="3200" b="1" u="sng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		</a:t>
            </a:r>
            <a:br>
              <a:rPr lang="th-TH" altLang="en-US" sz="3200" b="1" u="sng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</a:br>
            <a:r>
              <a:rPr lang="th-TH" altLang="en-US" sz="28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ของ</a:t>
            </a:r>
            <a:br>
              <a:rPr lang="th-TH" altLang="en-US" sz="28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</a:br>
            <a:r>
              <a:rPr lang="th-TH" altLang="en-US" sz="28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โรงงาน</a:t>
            </a:r>
            <a:r>
              <a:rPr lang="th-TH" altLang="en-US" sz="2800" b="1" u="sng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บริษัท</a:t>
            </a:r>
            <a:r>
              <a:rPr lang="en-US" altLang="en-US" sz="2800" b="1" u="sng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</a:t>
            </a:r>
            <a:r>
              <a:rPr lang="th-TH" altLang="en-US" sz="2800" b="1" u="sng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</a:t>
            </a:r>
            <a:r>
              <a:rPr lang="en-US" altLang="en-US" sz="2800" b="1" u="sng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   </a:t>
            </a:r>
            <a:r>
              <a:rPr lang="en-US" altLang="en-US" sz="28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EST./VPH./VCN.</a:t>
            </a:r>
            <a:r>
              <a:rPr lang="th-TH" altLang="en-US" sz="2800" b="1" u="sng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 	</a:t>
            </a:r>
            <a:r>
              <a:rPr lang="en-US" altLang="en-US" sz="32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</a:t>
            </a:r>
            <a:br>
              <a:rPr lang="th-TH" altLang="en-US" sz="28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</a:br>
            <a:r>
              <a:rPr lang="th-TH" altLang="en-US" sz="2800" b="1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ที่อยู่</a:t>
            </a:r>
            <a:r>
              <a:rPr lang="th-TH" altLang="en-US" sz="2800" b="1" u="sng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                         	</a:t>
            </a:r>
            <a:endParaRPr lang="th-TH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589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94EA6E28-8A36-4F27-AF9F-34930E812C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792301"/>
              </p:ext>
            </p:extLst>
          </p:nvPr>
        </p:nvGraphicFramePr>
        <p:xfrm>
          <a:off x="211015" y="135169"/>
          <a:ext cx="8753231" cy="54803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53231">
                  <a:extLst>
                    <a:ext uri="{9D8B030D-6E8A-4147-A177-3AD203B41FA5}">
                      <a16:colId xmlns:a16="http://schemas.microsoft.com/office/drawing/2014/main" val="4129293498"/>
                    </a:ext>
                  </a:extLst>
                </a:gridCol>
              </a:tblGrid>
              <a:tr h="321558">
                <a:tc>
                  <a:txBody>
                    <a:bodyPr/>
                    <a:lstStyle/>
                    <a:p>
                      <a:pPr marL="0" marR="0" lvl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*** โปรดอ่าน ขั้นตอนการตอบการแก้ไขข้อบกพร่อง ***</a:t>
                      </a:r>
                      <a:endParaRPr kumimoji="0" lang="th-TH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096664"/>
                  </a:ext>
                </a:extLst>
              </a:tr>
              <a:tr h="951951">
                <a:tc>
                  <a:txBody>
                    <a:bodyPr/>
                    <a:lstStyle/>
                    <a:p>
                      <a:pPr marL="346075" marR="0" lvl="0" indent="-3460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</a:pP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ในคอลัมน์ข้อบกพร่อง ให้ทำการพิมพ์ข้อบกพร่องโดยยึดจากหนังสือแจ้งผลการตรวจอย่างเป็นทางการจากสำนักพัฒนาระบบและรับรองมาตรฐานสินค้าปศุสัตว์ ให้ครบถ้วน และนำภาพถ่ายข้อบกพร่องก่อนการปรับปรุงแก้ไขใส่ลงในคอลัมน์ข้อบกพร่อง ใต้ข้อความข้อบกพร่องข้างต้น  (หรือส่งเป็นเอกสารแนบ)</a:t>
                      </a:r>
                    </a:p>
                    <a:p>
                      <a:pPr marL="344488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th-TH" sz="1400" b="1" u="none" strike="noStrike" cap="none" spc="-2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ดำเนินการแก้ไขข้อบกพร่องให้แล้วเสร็จสมบูรณ์ และถ่ายภาพจุดที่ดำเนินการแก้ไขแล้ว โดยขอให้เป็นมุมกล้องและขนาดเดียวกับที่ถ่ายไว้ก่อนการปรับปรุง (หรือส่งเป็นเอกสารแนบ) </a:t>
                      </a:r>
                    </a:p>
                    <a:p>
                      <a:pPr marL="344488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ในคอลัมน์การแก้ไข ให้ระบุ 1.) สาเหตุของข้อบกพร่อง  2.) การแก้ไข  3.) การป้องกันการเกิดข้อบกพร่องซ้ำ พร้อมแนบรูป/เอกสารหลักฐาน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191439"/>
                  </a:ext>
                </a:extLst>
              </a:tr>
              <a:tr h="292326">
                <a:tc>
                  <a:txBody>
                    <a:bodyPr/>
                    <a:lstStyle/>
                    <a:p>
                      <a:pPr marL="0" marR="0" lvl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กรณีขอการรับรองใหม่ (ยังไม่มีสัตวแพทย์ประจำโรงงาน)</a:t>
                      </a:r>
                    </a:p>
                  </a:txBody>
                  <a:tcP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052715"/>
                  </a:ext>
                </a:extLst>
              </a:tr>
              <a:tr h="532651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ให้แนบเอกสารฉบับนี้ส่งพร้อมเอกสารใบปะหน้า</a:t>
                      </a:r>
                      <a:r>
                        <a:rPr kumimoji="0" lang="th-TH" sz="1400" b="1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 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นำเรียน ผู้อำนวยการสำนักพัฒนาระบบและรับรองมาตรฐานสินค้าปศุสัตว์</a:t>
                      </a:r>
                    </a:p>
                    <a:p>
                      <a:pPr marL="342900" marR="0" lvl="0" indent="-34290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ขอให้ดำเนินการส่งเอกสารการแก้ไขข้อบกพร่องโดยลงเลขรับเอกสารที่สำนักงานเลขานุการกรมฯ </a:t>
                      </a:r>
                      <a:r>
                        <a:rPr kumimoji="0" lang="th-TH" sz="1400" b="1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ภายใน </a:t>
                      </a:r>
                      <a:r>
                        <a:rPr kumimoji="0" lang="en-US" sz="1400" b="1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90 </a:t>
                      </a:r>
                      <a:r>
                        <a:rPr kumimoji="0" lang="th-TH" sz="1400" b="1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วัน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นับตั้งแต่วันที่ตรวจประเมิน (ยกเว้นกรณีตรวจรับรองโรงงานใหม่ </a:t>
                      </a: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Pet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food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ให้ดำเนินการแก้ไขภายใน 6 เดือนนับจากวันที่ตรวจประเมิน)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3668318"/>
                  </a:ext>
                </a:extLst>
              </a:tr>
              <a:tr h="292326">
                <a:tc>
                  <a:txBody>
                    <a:bodyPr/>
                    <a:lstStyle/>
                    <a:p>
                      <a:pPr algn="ctr"/>
                      <a:r>
                        <a:rPr lang="th-TH" sz="1400" b="1" dirty="0">
                          <a:solidFill>
                            <a:schemeClr val="tx1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กรณีโรงงานที่ได้รับการรับรองจากกรมปศุสัตว์แล้ว</a:t>
                      </a:r>
                    </a:p>
                  </a:txBody>
                  <a:tcP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181803"/>
                  </a:ext>
                </a:extLst>
              </a:tr>
              <a:tr h="1958583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kumimoji="0" lang="th-TH" sz="1400" b="1" u="none" strike="noStrike" cap="none" spc="-4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ขอให้โรงงาน</a:t>
                      </a:r>
                      <a:r>
                        <a:rPr kumimoji="0" lang="th-TH" sz="1400" b="1" u="sng" strike="noStrike" cap="none" spc="-4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เสนอสัตวแพทย์ประจำโรงงานพิจารณาตรวจสอบการแก้ไขข้อบกพร่องทุกข้อก่อน</a:t>
                      </a:r>
                      <a:r>
                        <a:rPr kumimoji="0" lang="th-TH" sz="1400" b="1" u="none" strike="noStrike" cap="none" spc="-4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ทุกครั้ง และจัดส่งเอกสารการแก้ไขฉบับนี้พร้อมเอกสารใบปะหน้า</a:t>
                      </a:r>
                      <a:r>
                        <a:rPr kumimoji="0" lang="th-TH" sz="1400" b="1" u="none" strike="noStrike" cap="none" spc="-40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 </a:t>
                      </a:r>
                      <a:r>
                        <a:rPr kumimoji="0" lang="th-TH" sz="1400" b="1" u="none" strike="noStrike" cap="none" spc="-4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(นำเรียน ผู้อำนวยการสำนักพัฒนาระบบและรับรองมาตรฐานสินค้าปศุสัตว์) และเอกสารการตรวจสอบการแก้ไขข้อบกพร่องโดยสัตวแพทย์ประจำโรงงาน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kumimoji="0" lang="th-TH" sz="1400" b="1" u="none" strike="noStrike" cap="none" spc="-4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ขอให้ดำเนินการส่งเอกสารการแก้ไขข้อบกพร่องโดยลงเลขรับเอกสารที่สำนักงานเลขานุการกรมฯ </a:t>
                      </a:r>
                      <a:r>
                        <a:rPr kumimoji="0" lang="th-TH" sz="1400" b="1" u="sng" strike="noStrike" cap="none" spc="-4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ภายใน </a:t>
                      </a:r>
                      <a:r>
                        <a:rPr kumimoji="0" lang="en-US" sz="1600" b="1" u="sng" strike="noStrike" cap="none" spc="-4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60</a:t>
                      </a:r>
                      <a:r>
                        <a:rPr kumimoji="0" lang="en-US" sz="1400" b="1" u="sng" strike="noStrike" cap="none" spc="-4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kumimoji="0" lang="th-TH" sz="1400" b="1" u="sng" strike="noStrike" cap="none" spc="-4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วัน</a:t>
                      </a:r>
                      <a:r>
                        <a:rPr kumimoji="0" lang="th-TH" sz="1400" b="1" u="none" strike="noStrike" cap="none" spc="-4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นับตั้งแต่วันที่ตรวจประเมิน</a:t>
                      </a:r>
                    </a:p>
                    <a:p>
                      <a:pPr marL="342900" marR="0" lvl="0" indent="-34290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th-TH" sz="1400" b="1" u="sng" strike="noStrike" cap="none" spc="-4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กรณีตรวจต่ออายุ</a:t>
                      </a:r>
                      <a:r>
                        <a:rPr kumimoji="0" lang="th-TH" sz="1400" b="1" i="0" u="none" strike="noStrike" cap="none" spc="-4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kumimoji="0" lang="th-TH" sz="1400" b="1" u="none" strike="noStrike" cap="none" spc="-4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ให้จัดส่งเอกสารตามข้อ 1. จำนวน 1 ชุด พร้อมแนบไฟล์ข้อมูลการแก้ไขนี้ และฟอร์มวาระการประชุม</a:t>
                      </a:r>
                      <a:r>
                        <a:rPr kumimoji="0" lang="th-TH" sz="1400" b="1" u="none" strike="noStrike" cap="none" spc="-40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  <a:r>
                        <a:rPr kumimoji="0" lang="th-TH" sz="1400" b="1" u="none" strike="noStrike" cap="none" spc="-4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ใน</a:t>
                      </a:r>
                      <a:r>
                        <a:rPr kumimoji="0" lang="en-US" sz="1400" b="1" u="none" strike="noStrike" cap="none" spc="-4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Flash drive </a:t>
                      </a:r>
                      <a:r>
                        <a:rPr kumimoji="0" lang="th-TH" sz="1400" b="1" u="none" strike="noStrike" cap="none" spc="-4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ที่บันทึกข้อมูล เพื่อการนำเสนอคณะกรรมการฯ</a:t>
                      </a:r>
                    </a:p>
                    <a:p>
                      <a:pPr marL="342900" marR="0" lvl="0" indent="-34290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th-TH" sz="1400" b="1" i="0" u="sng" strike="noStrike" cap="none" spc="-4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กรณีขยายขอบข่าย</a:t>
                      </a:r>
                      <a:r>
                        <a:rPr kumimoji="0" lang="th-TH" sz="1400" b="1" u="none" strike="noStrike" cap="none" spc="-4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ให้จัดส่งเอกสารตามข้อ 1. จำนวน 1 ชุด พร้อมแนบไฟล์ข้อมูลการแก้ไขนี้ และ </a:t>
                      </a:r>
                      <a:r>
                        <a:rPr kumimoji="0" lang="en-US" sz="1400" b="1" u="none" strike="noStrike" cap="none" spc="-4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Company profile</a:t>
                      </a:r>
                      <a:r>
                        <a:rPr kumimoji="0" lang="en-US" sz="1400" b="1" u="none" strike="noStrike" cap="none" spc="-40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  <a:r>
                        <a:rPr kumimoji="0" lang="th-TH" sz="1400" b="1" u="none" strike="noStrike" cap="none" spc="-4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(</a:t>
                      </a:r>
                      <a:r>
                        <a:rPr kumimoji="0" lang="en-US" sz="1400" b="1" u="none" strike="noStrike" cap="none" spc="-4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PPT</a:t>
                      </a:r>
                      <a:r>
                        <a:rPr kumimoji="0" lang="th-TH" sz="1400" b="1" u="none" strike="noStrike" cap="none" spc="-4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)ใน</a:t>
                      </a:r>
                      <a:r>
                        <a:rPr kumimoji="0" lang="en-US" sz="1400" b="1" u="none" strike="noStrike" cap="none" spc="-4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Flash drive </a:t>
                      </a:r>
                      <a:r>
                        <a:rPr kumimoji="0" lang="th-TH" sz="1400" b="1" u="none" strike="noStrike" cap="none" spc="-4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ที่บันทึกข้อมูล (รูปแบบ </a:t>
                      </a:r>
                      <a:r>
                        <a:rPr kumimoji="0" lang="en-US" sz="1400" b="1" u="none" strike="noStrike" cap="none" spc="-4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Power Point</a:t>
                      </a:r>
                      <a:r>
                        <a:rPr kumimoji="0" lang="th-TH" sz="1400" b="1" u="none" strike="noStrike" cap="none" spc="-4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) เพื่อการนำเสนอคณะกรรมการฯ</a:t>
                      </a:r>
                    </a:p>
                    <a:p>
                      <a:pPr marL="342900" marR="0" lvl="0" indent="-34290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th-TH" sz="1400" b="1" i="0" u="sng" strike="noStrike" cap="none" spc="-4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กรณีที่มีข้อบกพร่องที่ต้องมีการการแก้ไข ค่า  </a:t>
                      </a:r>
                      <a:r>
                        <a:rPr kumimoji="0" lang="en-US" sz="1400" b="1" i="0" u="sng" strike="noStrike" cap="none" spc="-4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CCP </a:t>
                      </a:r>
                      <a:r>
                        <a:rPr kumimoji="0" lang="th-TH" sz="1400" b="1" i="0" u="none" strike="noStrike" cap="none" spc="-4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นอกจาก</a:t>
                      </a:r>
                      <a:r>
                        <a:rPr kumimoji="0" lang="th-TH" sz="1400" b="1" u="none" strike="noStrike" cap="none" spc="-4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ให้จัดส่งเอกสารตามข้อ 2. หรือ 3. หรือ 4. แล้ว ต้องมีการส่งเอกสารเพิ่มเติม ดังนี้</a:t>
                      </a:r>
                      <a:endParaRPr kumimoji="0" lang="th-TH" sz="1400" b="1" i="0" u="none" strike="noStrike" cap="none" spc="-40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400" b="1" i="0" u="none" strike="noStrike" cap="none" spc="-40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           </a:t>
                      </a:r>
                      <a:r>
                        <a:rPr kumimoji="0" lang="th-TH" sz="1400" b="1" i="0" u="none" strike="noStrike" cap="none" spc="-4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5.1  ใบปะหน้าของโรงงาน แจ้งเรื่องการขอเปลี่ยนแปลงค่า </a:t>
                      </a:r>
                      <a:r>
                        <a:rPr kumimoji="0" lang="en-US" sz="1400" b="1" i="0" u="none" strike="noStrike" cap="none" spc="-4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CCP</a:t>
                      </a:r>
                    </a:p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spc="-4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             5.2  </a:t>
                      </a:r>
                      <a:r>
                        <a:rPr kumimoji="0" lang="th-TH" sz="1400" b="1" i="0" u="none" strike="noStrike" cap="none" spc="-4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เอกสาร สพส.222 และ </a:t>
                      </a:r>
                      <a:r>
                        <a:rPr kumimoji="0" lang="th-TH" sz="1400" b="1" u="none" strike="noStrike" cap="none" spc="-4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แบบฟอร์มการขึ้นทะเบียน </a:t>
                      </a:r>
                      <a:r>
                        <a:rPr kumimoji="0" lang="en-US" sz="1400" b="1" u="none" strike="noStrike" cap="none" spc="-4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H</a:t>
                      </a:r>
                      <a:r>
                        <a:rPr kumimoji="0" lang="en-US" sz="1400" b="1" i="0" u="none" strike="noStrike" cap="none" spc="-4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ACCP </a:t>
                      </a:r>
                      <a:r>
                        <a:rPr kumimoji="0" lang="th-TH" sz="1400" b="1" i="0" u="none" strike="noStrike" cap="none" spc="-4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ตามลิ้งค์ </a:t>
                      </a:r>
                      <a:r>
                        <a:rPr kumimoji="0" lang="th-TH" sz="1400" b="1" i="0" u="none" strike="noStrike" cap="none" spc="-40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kumimoji="0" lang="en-US" sz="1400" b="1" i="0" u="sng" strike="noStrike" cap="none" spc="-20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http://certify.dld.go.th/certify/index.php/th/2016-05-28-04-56-11/128-2017-11-07-04-26-14/811-a0002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778146"/>
                  </a:ext>
                </a:extLst>
              </a:tr>
              <a:tr h="701582"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ใบปะหน้า</a:t>
                      </a:r>
                      <a:r>
                        <a:rPr kumimoji="0" lang="th-TH" sz="1400" b="1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kumimoji="0" lang="th-TH" sz="1400" b="1" u="none" strike="noStrike" cap="none" spc="-4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ฟอร์มวาระการประชุม</a:t>
                      </a:r>
                      <a:r>
                        <a:rPr kumimoji="0" lang="th-TH" sz="1400" b="1" u="none" strike="noStrike" cap="none" spc="-40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 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และ</a:t>
                      </a: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Company profile</a:t>
                      </a:r>
                      <a:r>
                        <a:rPr kumimoji="0" lang="en-US" sz="1400" b="1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: 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สามารถดาวน์โหลดที่ 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http://certify.dld.go.th/certify/index.php/th/2016-05-28-04-56-11/128-2017-11-07-04-26-14/812-gmp-haccp-3%20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) </a:t>
                      </a:r>
                      <a:r>
                        <a:rPr kumimoji="0" lang="th-TH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kumimoji="0" lang="th-TH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ในข้อ 2.1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, 2.3 </a:t>
                      </a:r>
                      <a:r>
                        <a:rPr kumimoji="0" lang="th-TH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และ 2.4 ตามลำดับ</a:t>
                      </a:r>
                      <a:endParaRPr kumimoji="0" lang="th-TH" sz="1400" b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หมายเหตุ</a:t>
                      </a:r>
                      <a:r>
                        <a:rPr kumimoji="0" lang="th-TH" sz="1400" b="1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: 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หากมีข้อแนะนำจากการตรวจรับรองระบบ </a:t>
                      </a: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GHP 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และระบบ </a:t>
                      </a: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HACCP 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ให้ทำการปรับปรุง</a:t>
                      </a: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kumimoji="0" lang="th-TH" sz="1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โดยไม่ต้องส่งการแก้ไขในรายงาน 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0675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3719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3B5880B-90C7-4276-AF4A-03431015407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29487" t="22402" r="12137" b="12412"/>
          <a:stretch/>
        </p:blipFill>
        <p:spPr>
          <a:xfrm>
            <a:off x="0" y="0"/>
            <a:ext cx="9144000" cy="5743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70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2A6F7FDA-277A-40C3-9E6A-389ACBED4C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909565"/>
              </p:ext>
            </p:extLst>
          </p:nvPr>
        </p:nvGraphicFramePr>
        <p:xfrm>
          <a:off x="211015" y="168389"/>
          <a:ext cx="8714153" cy="53640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9262">
                  <a:extLst>
                    <a:ext uri="{9D8B030D-6E8A-4147-A177-3AD203B41FA5}">
                      <a16:colId xmlns:a16="http://schemas.microsoft.com/office/drawing/2014/main" val="2071627787"/>
                    </a:ext>
                  </a:extLst>
                </a:gridCol>
                <a:gridCol w="3014003">
                  <a:extLst>
                    <a:ext uri="{9D8B030D-6E8A-4147-A177-3AD203B41FA5}">
                      <a16:colId xmlns:a16="http://schemas.microsoft.com/office/drawing/2014/main" val="2289692068"/>
                    </a:ext>
                  </a:extLst>
                </a:gridCol>
                <a:gridCol w="5160888">
                  <a:extLst>
                    <a:ext uri="{9D8B030D-6E8A-4147-A177-3AD203B41FA5}">
                      <a16:colId xmlns:a16="http://schemas.microsoft.com/office/drawing/2014/main" val="1940764128"/>
                    </a:ext>
                  </a:extLst>
                </a:gridCol>
              </a:tblGrid>
              <a:tr h="371774">
                <a:tc grid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ข้อบกพร่องด้าน</a:t>
                      </a:r>
                      <a:r>
                        <a:rPr lang="en-US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XXXXXXXXXX</a:t>
                      </a:r>
                      <a:endParaRPr lang="th-TH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6116576"/>
                  </a:ext>
                </a:extLst>
              </a:tr>
              <a:tr h="33049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ข้อที่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ข้อบกพร่อง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การแก้ไข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790584"/>
                  </a:ext>
                </a:extLst>
              </a:tr>
              <a:tr h="4657015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b="1" dirty="0">
                        <a:solidFill>
                          <a:srgbClr val="FF0000"/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สาเหตุของข้อบกพร่อง </a:t>
                      </a:r>
                      <a:r>
                        <a:rPr lang="en-US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: </a:t>
                      </a:r>
                      <a:r>
                        <a:rPr lang="en-US" sz="1600" b="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การแก้ไข </a:t>
                      </a:r>
                      <a:r>
                        <a:rPr lang="en-US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:</a:t>
                      </a:r>
                      <a:r>
                        <a:rPr lang="en-US" sz="160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 </a:t>
                      </a:r>
                      <a:endParaRPr lang="th-TH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การป้องกันการเกิดซ้ำ </a:t>
                      </a:r>
                      <a:r>
                        <a:rPr lang="en-US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: </a:t>
                      </a:r>
                      <a:r>
                        <a:rPr lang="en-US" sz="1600" b="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alt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(แนบเอกสาร/บันทึก/คู่มือที่เกี่ยวข้อง)</a:t>
                      </a:r>
                      <a:r>
                        <a:rPr kumimoji="0" lang="th-TH" altLang="th-TH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                            </a:t>
                      </a:r>
                      <a:endParaRPr kumimoji="0" lang="en-US" altLang="th-TH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th-TH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0849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1271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2A6F7FDA-277A-40C3-9E6A-389ACBED4C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88062"/>
              </p:ext>
            </p:extLst>
          </p:nvPr>
        </p:nvGraphicFramePr>
        <p:xfrm>
          <a:off x="211015" y="168389"/>
          <a:ext cx="8714153" cy="53640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9262">
                  <a:extLst>
                    <a:ext uri="{9D8B030D-6E8A-4147-A177-3AD203B41FA5}">
                      <a16:colId xmlns:a16="http://schemas.microsoft.com/office/drawing/2014/main" val="2071627787"/>
                    </a:ext>
                  </a:extLst>
                </a:gridCol>
                <a:gridCol w="3014003">
                  <a:extLst>
                    <a:ext uri="{9D8B030D-6E8A-4147-A177-3AD203B41FA5}">
                      <a16:colId xmlns:a16="http://schemas.microsoft.com/office/drawing/2014/main" val="2289692068"/>
                    </a:ext>
                  </a:extLst>
                </a:gridCol>
                <a:gridCol w="5160888">
                  <a:extLst>
                    <a:ext uri="{9D8B030D-6E8A-4147-A177-3AD203B41FA5}">
                      <a16:colId xmlns:a16="http://schemas.microsoft.com/office/drawing/2014/main" val="1940764128"/>
                    </a:ext>
                  </a:extLst>
                </a:gridCol>
              </a:tblGrid>
              <a:tr h="371774">
                <a:tc grid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ข้อบกพร่องด้าน</a:t>
                      </a:r>
                      <a:r>
                        <a:rPr lang="en-US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XXXXXXXXXX</a:t>
                      </a:r>
                      <a:endParaRPr lang="th-TH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6116576"/>
                  </a:ext>
                </a:extLst>
              </a:tr>
              <a:tr h="33049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ข้อที่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ข้อบกพร่อง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การแก้ไข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790584"/>
                  </a:ext>
                </a:extLst>
              </a:tr>
              <a:tr h="4657015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b="1" dirty="0">
                        <a:solidFill>
                          <a:srgbClr val="FF0000"/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สาเหตุของข้อบกพร่อง </a:t>
                      </a:r>
                      <a:r>
                        <a:rPr lang="en-US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: </a:t>
                      </a:r>
                      <a:r>
                        <a:rPr lang="en-US" sz="1600" b="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การแก้ไข </a:t>
                      </a:r>
                      <a:r>
                        <a:rPr lang="en-US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:</a:t>
                      </a:r>
                      <a:r>
                        <a:rPr lang="en-US" sz="160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 </a:t>
                      </a:r>
                      <a:endParaRPr lang="th-TH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r>
                        <a:rPr lang="th-TH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การป้องกันการเกิดซ้ำ </a:t>
                      </a:r>
                      <a:r>
                        <a:rPr lang="en-US" sz="1600" b="1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: </a:t>
                      </a:r>
                      <a:r>
                        <a:rPr lang="en-US" sz="1600" b="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alt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(แนบเอกสาร/บันทึก/คู่มือที่เกี่ยวข้อง)</a:t>
                      </a:r>
                      <a:r>
                        <a:rPr kumimoji="0" lang="th-TH" altLang="th-TH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                            </a:t>
                      </a:r>
                      <a:endParaRPr kumimoji="0" lang="en-US" altLang="th-TH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th-TH" sz="1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0849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325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574</TotalTime>
  <Words>640</Words>
  <Application>Microsoft Office PowerPoint</Application>
  <PresentationFormat>On-screen Show (16:10)</PresentationFormat>
  <Paragraphs>82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Angsana New</vt:lpstr>
      <vt:lpstr>AngsanaUPC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ณัฐธิดา มะลิทอง</dc:creator>
  <cp:lastModifiedBy>ณัฐธิดา มะลิทอง</cp:lastModifiedBy>
  <cp:revision>6</cp:revision>
  <dcterms:created xsi:type="dcterms:W3CDTF">2021-11-05T08:25:56Z</dcterms:created>
  <dcterms:modified xsi:type="dcterms:W3CDTF">2021-11-06T09:53:31Z</dcterms:modified>
</cp:coreProperties>
</file>