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9" r:id="rId9"/>
    <p:sldId id="260" r:id="rId10"/>
    <p:sldId id="266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nantason Bold" panose="020B0604020202020204" charset="-34"/>
      <p:regular r:id="rId16"/>
    </p:embeddedFont>
    <p:embeddedFont>
      <p:font typeface="Anantason" panose="020B0604020202020204" charset="-34"/>
      <p:regular r:id="rId17"/>
    </p:embeddedFont>
    <p:embeddedFont>
      <p:font typeface="Cordia New" panose="020B0304020202020204" pitchFamily="34" charset="-34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C42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3.sv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5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5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333" b="-8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74684" y="1670425"/>
            <a:ext cx="14350557" cy="3889748"/>
          </a:xfrm>
          <a:custGeom>
            <a:avLst/>
            <a:gdLst/>
            <a:ahLst/>
            <a:cxnLst/>
            <a:rect l="l" t="t" r="r" b="b"/>
            <a:pathLst>
              <a:path w="14350557" h="2933735">
                <a:moveTo>
                  <a:pt x="0" y="0"/>
                </a:moveTo>
                <a:lnTo>
                  <a:pt x="14350558" y="0"/>
                </a:lnTo>
                <a:lnTo>
                  <a:pt x="14350558" y="2933735"/>
                </a:lnTo>
                <a:lnTo>
                  <a:pt x="0" y="2933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12943">
            <a:off x="-164710" y="2959080"/>
            <a:ext cx="5520774" cy="5878033"/>
          </a:xfrm>
          <a:custGeom>
            <a:avLst/>
            <a:gdLst/>
            <a:ahLst/>
            <a:cxnLst/>
            <a:rect l="l" t="t" r="r" b="b"/>
            <a:pathLst>
              <a:path w="5520774" h="5878033">
                <a:moveTo>
                  <a:pt x="0" y="0"/>
                </a:moveTo>
                <a:lnTo>
                  <a:pt x="5520774" y="0"/>
                </a:lnTo>
                <a:lnTo>
                  <a:pt x="5520774" y="5878033"/>
                </a:lnTo>
                <a:lnTo>
                  <a:pt x="0" y="58780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07954" y="4122342"/>
            <a:ext cx="3889748" cy="388974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8277" r="-2827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172200" y="3739935"/>
            <a:ext cx="10461451" cy="187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60"/>
              </a:lnSpc>
            </a:pPr>
            <a:r>
              <a:rPr lang="en-US" sz="8000" b="1" dirty="0" err="1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การแจ้งการฆ่าสัตว์</a:t>
            </a:r>
            <a:endParaRPr lang="en-US" sz="8000" b="1" dirty="0">
              <a:solidFill>
                <a:srgbClr val="FFFFFF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  <a:p>
            <a:pPr algn="just">
              <a:lnSpc>
                <a:spcPts val="7760"/>
              </a:lnSpc>
            </a:pPr>
            <a:r>
              <a:rPr lang="th-TH" sz="3200" b="1" dirty="0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และการออกหลักฐานการรับแจ้งการฆ่าสัตว์ พ.ศ. 2568</a:t>
            </a:r>
            <a:endParaRPr lang="en-US" sz="3200" b="1" dirty="0">
              <a:solidFill>
                <a:srgbClr val="FFFFFF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98431" y="5920723"/>
            <a:ext cx="12141049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36"/>
              </a:lnSpc>
            </a:pPr>
            <a:r>
              <a:rPr lang="en-US" sz="5428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ตามพระราชบัญญัติควบคุมการฆ่าสัตว์เพื่อการจำหน่ายเนื้อสัตว์</a:t>
            </a:r>
            <a:r>
              <a:rPr lang="en-US" sz="5428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428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พ.ศ</a:t>
            </a:r>
            <a:r>
              <a:rPr lang="en-US" sz="5428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. 2559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26100" y="9491779"/>
            <a:ext cx="959914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1"/>
              </a:lnSpc>
            </a:pPr>
            <a:r>
              <a:rPr lang="th-TH" sz="3307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สำนักงานปศุสัตว์จังหวัด............................</a:t>
            </a:r>
            <a:endParaRPr lang="en-US" sz="3307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93EE10F3-0A0E-2FE9-8599-662D023C21F4}"/>
              </a:ext>
            </a:extLst>
          </p:cNvPr>
          <p:cNvSpPr txBox="1"/>
          <p:nvPr/>
        </p:nvSpPr>
        <p:spPr>
          <a:xfrm>
            <a:off x="5272467" y="2478439"/>
            <a:ext cx="1268774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6"/>
              </a:lnSpc>
            </a:pPr>
            <a:r>
              <a:rPr lang="th-TH" sz="5428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ประกาศกระทรวงเกษตรและสหกรณ์ เรื่อง</a:t>
            </a:r>
            <a:endParaRPr lang="en-US" sz="5428" b="1" dirty="0">
              <a:solidFill>
                <a:srgbClr val="222C4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333" b="-8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09800" y="1370849"/>
            <a:ext cx="14859000" cy="3967613"/>
          </a:xfrm>
          <a:custGeom>
            <a:avLst/>
            <a:gdLst/>
            <a:ahLst/>
            <a:cxnLst/>
            <a:rect l="l" t="t" r="r" b="b"/>
            <a:pathLst>
              <a:path w="14350557" h="2933735">
                <a:moveTo>
                  <a:pt x="0" y="0"/>
                </a:moveTo>
                <a:lnTo>
                  <a:pt x="14350558" y="0"/>
                </a:lnTo>
                <a:lnTo>
                  <a:pt x="14350558" y="2933735"/>
                </a:lnTo>
                <a:lnTo>
                  <a:pt x="0" y="2933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67400" y="4166412"/>
            <a:ext cx="10461451" cy="1281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60"/>
              </a:lnSpc>
            </a:pPr>
            <a:r>
              <a:rPr lang="th-TH" sz="13800" b="1" dirty="0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ขอขอบคุณ</a:t>
            </a:r>
            <a:endParaRPr lang="en-US" sz="9024" b="1" dirty="0">
              <a:solidFill>
                <a:srgbClr val="FFFFFF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26100" y="9491779"/>
            <a:ext cx="959914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1"/>
              </a:lnSpc>
            </a:pPr>
            <a:r>
              <a:rPr lang="en-US" sz="3307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สำนักพัฒนาระบบและรับรองมาตรฐานสินค้าปศุสัตว์</a:t>
            </a:r>
          </a:p>
        </p:txBody>
      </p:sp>
    </p:spTree>
    <p:extLst>
      <p:ext uri="{BB962C8B-B14F-4D97-AF65-F5344CB8AC3E}">
        <p14:creationId xmlns:p14="http://schemas.microsoft.com/office/powerpoint/2010/main" val="374754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83333" b="-8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6844" y="694335"/>
            <a:ext cx="13792415" cy="2819632"/>
          </a:xfrm>
          <a:custGeom>
            <a:avLst/>
            <a:gdLst/>
            <a:ahLst/>
            <a:cxnLst/>
            <a:rect l="l" t="t" r="r" b="b"/>
            <a:pathLst>
              <a:path w="13792415" h="2819632">
                <a:moveTo>
                  <a:pt x="0" y="0"/>
                </a:moveTo>
                <a:lnTo>
                  <a:pt x="13792415" y="0"/>
                </a:lnTo>
                <a:lnTo>
                  <a:pt x="13792415" y="2819632"/>
                </a:lnTo>
                <a:lnTo>
                  <a:pt x="0" y="28196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80601" y="4206225"/>
            <a:ext cx="11509125" cy="1277197"/>
          </a:xfrm>
          <a:custGeom>
            <a:avLst/>
            <a:gdLst/>
            <a:ahLst/>
            <a:cxnLst/>
            <a:rect l="l" t="t" r="r" b="b"/>
            <a:pathLst>
              <a:path w="11509125" h="1277197">
                <a:moveTo>
                  <a:pt x="0" y="0"/>
                </a:moveTo>
                <a:lnTo>
                  <a:pt x="11509125" y="0"/>
                </a:lnTo>
                <a:lnTo>
                  <a:pt x="11509125" y="1277197"/>
                </a:lnTo>
                <a:lnTo>
                  <a:pt x="0" y="12771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389440" y="5906513"/>
            <a:ext cx="11509125" cy="1277197"/>
          </a:xfrm>
          <a:custGeom>
            <a:avLst/>
            <a:gdLst/>
            <a:ahLst/>
            <a:cxnLst/>
            <a:rect l="l" t="t" r="r" b="b"/>
            <a:pathLst>
              <a:path w="11509125" h="1277197">
                <a:moveTo>
                  <a:pt x="0" y="0"/>
                </a:moveTo>
                <a:lnTo>
                  <a:pt x="11509126" y="0"/>
                </a:lnTo>
                <a:lnTo>
                  <a:pt x="11509126" y="1277197"/>
                </a:lnTo>
                <a:lnTo>
                  <a:pt x="0" y="12771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97054">
            <a:off x="11889516" y="574954"/>
            <a:ext cx="5520775" cy="5878033"/>
          </a:xfrm>
          <a:custGeom>
            <a:avLst/>
            <a:gdLst/>
            <a:ahLst/>
            <a:cxnLst/>
            <a:rect l="l" t="t" r="r" b="b"/>
            <a:pathLst>
              <a:path w="5520774" h="5878033">
                <a:moveTo>
                  <a:pt x="0" y="0"/>
                </a:moveTo>
                <a:lnTo>
                  <a:pt x="5520773" y="0"/>
                </a:lnTo>
                <a:lnTo>
                  <a:pt x="5520773" y="5878033"/>
                </a:lnTo>
                <a:lnTo>
                  <a:pt x="0" y="5878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714551" y="1738215"/>
            <a:ext cx="3889748" cy="388974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8277" r="-28277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4498278" y="7606801"/>
            <a:ext cx="11509125" cy="1277197"/>
          </a:xfrm>
          <a:custGeom>
            <a:avLst/>
            <a:gdLst/>
            <a:ahLst/>
            <a:cxnLst/>
            <a:rect l="l" t="t" r="r" b="b"/>
            <a:pathLst>
              <a:path w="11509125" h="1277197">
                <a:moveTo>
                  <a:pt x="0" y="0"/>
                </a:moveTo>
                <a:lnTo>
                  <a:pt x="11509125" y="0"/>
                </a:lnTo>
                <a:lnTo>
                  <a:pt x="11509125" y="1277198"/>
                </a:lnTo>
                <a:lnTo>
                  <a:pt x="0" y="1277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81554" y="4690425"/>
            <a:ext cx="5841861" cy="40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5"/>
              </a:lnSpc>
            </a:pPr>
            <a:r>
              <a:rPr lang="en-US" sz="3401" b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สภาพปัญหา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81555" y="2529934"/>
            <a:ext cx="5613097" cy="63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4"/>
              </a:lnSpc>
            </a:pPr>
            <a:r>
              <a:rPr lang="en-US" sz="5191" b="1" dirty="0" err="1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หัวข้อการนำเสนอ</a:t>
            </a:r>
            <a:endParaRPr lang="en-US" sz="5191" b="1" dirty="0">
              <a:solidFill>
                <a:srgbClr val="FFFFFF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87969" y="6044634"/>
            <a:ext cx="10610124" cy="1512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7"/>
              </a:lnSpc>
            </a:pPr>
            <a:r>
              <a:rPr lang="en-US" sz="3401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ประกาศกระทรวงเกษตรและสหกรณ์</a:t>
            </a:r>
            <a:r>
              <a:rPr lang="th-TH" sz="3401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  <a:p>
            <a:pPr algn="ctr">
              <a:lnSpc>
                <a:spcPts val="4307"/>
              </a:lnSpc>
            </a:pPr>
            <a:r>
              <a:rPr lang="en-US" sz="2000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เรื่อง</a:t>
            </a:r>
            <a:r>
              <a:rPr lang="en-US" sz="2000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2000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การแจ้งการฆ่าสัตว์และ</a:t>
            </a:r>
            <a:r>
              <a:rPr lang="th-TH" sz="2000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</a:t>
            </a:r>
            <a:r>
              <a:rPr lang="en-US" sz="2000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ารออกหลักฐานการรับแจ้งการฆ่าสัตว์</a:t>
            </a:r>
            <a:r>
              <a:rPr lang="en-US" sz="2000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2000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พ.ศ</a:t>
            </a:r>
            <a:r>
              <a:rPr lang="en-US" sz="2000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. ๒๕๖๘ </a:t>
            </a:r>
          </a:p>
          <a:p>
            <a:pPr>
              <a:lnSpc>
                <a:spcPts val="2925"/>
              </a:lnSpc>
            </a:pPr>
            <a:endParaRPr lang="en-US" sz="3401" b="1" dirty="0">
              <a:solidFill>
                <a:srgbClr val="222C4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23073" y="8117158"/>
            <a:ext cx="8675492" cy="409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5"/>
              </a:lnSpc>
            </a:pPr>
            <a:r>
              <a:rPr lang="th-TH" sz="3401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การเปลี่ยนแปลงสาระสำคัญของประกาศฯ</a:t>
            </a:r>
            <a:endParaRPr lang="en-US" sz="3401" b="1" dirty="0">
              <a:solidFill>
                <a:srgbClr val="222C4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96644" y="4616069"/>
            <a:ext cx="446343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5301" b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15533" y="6322835"/>
            <a:ext cx="446343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5301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19637" y="8026172"/>
            <a:ext cx="446343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5301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40406" y="1155143"/>
            <a:ext cx="11574691" cy="2366255"/>
          </a:xfrm>
          <a:custGeom>
            <a:avLst/>
            <a:gdLst/>
            <a:ahLst/>
            <a:cxnLst/>
            <a:rect l="l" t="t" r="r" b="b"/>
            <a:pathLst>
              <a:path w="11574691" h="2366255">
                <a:moveTo>
                  <a:pt x="0" y="0"/>
                </a:moveTo>
                <a:lnTo>
                  <a:pt x="11574691" y="0"/>
                </a:lnTo>
                <a:lnTo>
                  <a:pt x="11574691" y="2366255"/>
                </a:lnTo>
                <a:lnTo>
                  <a:pt x="0" y="236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979499" y="2663877"/>
            <a:ext cx="7928563" cy="62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5"/>
              </a:lnSpc>
            </a:pPr>
            <a:r>
              <a:rPr lang="th-TH" sz="5123" b="1" dirty="0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สภาพปัญหา</a:t>
            </a:r>
            <a:endParaRPr lang="en-US" sz="5123" b="1" dirty="0">
              <a:solidFill>
                <a:srgbClr val="FFFFFF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10995" y="5520109"/>
            <a:ext cx="11004102" cy="1917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3699"/>
              </a:lnSpc>
              <a:buFontTx/>
              <a:buChar char="-"/>
            </a:pPr>
            <a:r>
              <a:rPr lang="th-TH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ไม่รองรับ</a:t>
            </a:r>
            <a:r>
              <a:rPr lang="en-US" sz="3600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การปฏิบัติงาน</a:t>
            </a:r>
            <a:r>
              <a:rPr lang="th-TH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ใน</a:t>
            </a:r>
            <a:r>
              <a:rPr lang="en-US" sz="3600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ระบบอิเล็กทรอนิกส์</a:t>
            </a:r>
            <a:endParaRPr lang="th-TH" sz="3600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 marL="571500" indent="-571500">
              <a:lnSpc>
                <a:spcPts val="3699"/>
              </a:lnSpc>
              <a:buFontTx/>
              <a:buChar char="-"/>
            </a:pPr>
            <a:endParaRPr lang="th-TH" sz="3600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 marL="571500" indent="-571500">
              <a:lnSpc>
                <a:spcPts val="3699"/>
              </a:lnSpc>
              <a:buFontTx/>
              <a:buChar char="-"/>
            </a:pPr>
            <a:r>
              <a:rPr lang="th-TH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มีข้อกำหนดบางประการไม่เหมาะสมกับการดำเนินงาน</a:t>
            </a:r>
            <a:endParaRPr lang="en-US" sz="3600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>
              <a:lnSpc>
                <a:spcPts val="3699"/>
              </a:lnSpc>
            </a:pPr>
            <a:r>
              <a:rPr lang="en-US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     </a:t>
            </a:r>
            <a:r>
              <a:rPr lang="th-TH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ในปัจจุบัน</a:t>
            </a:r>
            <a:endParaRPr lang="en-US" sz="3600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05483" y="3600030"/>
            <a:ext cx="1148747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1"/>
              </a:lnSpc>
            </a:pPr>
            <a:r>
              <a:rPr lang="en-US" sz="3300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ประกาศกระทรวงเกษตรและสหกรณ์</a:t>
            </a:r>
            <a:r>
              <a:rPr lang="en-US" sz="3300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3300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เรื่อง</a:t>
            </a:r>
            <a:r>
              <a:rPr lang="en-US" sz="3300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3300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การแจ้งการฆ</a:t>
            </a:r>
            <a:r>
              <a:rPr lang="th-TH" sz="3300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่</a:t>
            </a:r>
            <a:r>
              <a:rPr lang="en-US" sz="3300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าสัตว์และการออกหลักฐานการรับแจ้งการฆ่าสัตว์</a:t>
            </a:r>
            <a:r>
              <a:rPr lang="en-US" sz="3300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3300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พ.ศ</a:t>
            </a:r>
            <a:r>
              <a:rPr lang="en-US" sz="3300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. 2562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041B148-EC8B-4071-83FD-4EE39D5A3943}"/>
              </a:ext>
            </a:extLst>
          </p:cNvPr>
          <p:cNvSpPr txBox="1"/>
          <p:nvPr/>
        </p:nvSpPr>
        <p:spPr>
          <a:xfrm>
            <a:off x="6410342" y="903790"/>
            <a:ext cx="82907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800" b="1" dirty="0"/>
              <a:t>1</a:t>
            </a:r>
            <a:endParaRPr lang="en-US" sz="13800" b="1" dirty="0"/>
          </a:p>
        </p:txBody>
      </p:sp>
      <p:sp>
        <p:nvSpPr>
          <p:cNvPr id="4" name="Freeform 4"/>
          <p:cNvSpPr/>
          <p:nvPr/>
        </p:nvSpPr>
        <p:spPr>
          <a:xfrm rot="297054">
            <a:off x="592293" y="1773215"/>
            <a:ext cx="5783659" cy="6157929"/>
          </a:xfrm>
          <a:custGeom>
            <a:avLst/>
            <a:gdLst/>
            <a:ahLst/>
            <a:cxnLst/>
            <a:rect l="l" t="t" r="r" b="b"/>
            <a:pathLst>
              <a:path w="5783658" h="6157929">
                <a:moveTo>
                  <a:pt x="0" y="0"/>
                </a:moveTo>
                <a:lnTo>
                  <a:pt x="5783659" y="0"/>
                </a:lnTo>
                <a:lnTo>
                  <a:pt x="5783659" y="6157929"/>
                </a:lnTo>
                <a:lnTo>
                  <a:pt x="0" y="61579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13EC0E9-3276-4025-8137-7470CBA835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8" b="89992" l="9968" r="90153">
                        <a14:foregroundMark x1="25787" y1="38015" x2="25787" y2="38015"/>
                        <a14:foregroundMark x1="24294" y1="43099" x2="16747" y2="60331"/>
                        <a14:foregroundMark x1="16747" y1="60331" x2="13035" y2="78692"/>
                        <a14:foregroundMark x1="13035" y1="78692" x2="20581" y2="85593"/>
                        <a14:foregroundMark x1="20581" y1="85593" x2="77199" y2="88297"/>
                        <a14:foregroundMark x1="77199" y1="88297" x2="86602" y2="87490"/>
                        <a14:foregroundMark x1="86602" y1="87490" x2="90153" y2="69128"/>
                        <a14:foregroundMark x1="90153" y1="69128" x2="87732" y2="59241"/>
                        <a14:foregroundMark x1="87732" y1="59241" x2="79379" y2="56094"/>
                        <a14:foregroundMark x1="79379" y1="56094" x2="88297" y2="40153"/>
                        <a14:foregroundMark x1="89774" y1="30592" x2="89831" y2="30226"/>
                        <a14:foregroundMark x1="88873" y1="36423" x2="89763" y2="30668"/>
                        <a14:foregroundMark x1="88297" y1="40153" x2="88816" y2="36792"/>
                        <a14:foregroundMark x1="89497" y1="29851" x2="83616" y2="23245"/>
                        <a14:foregroundMark x1="89831" y1="30226" x2="89555" y2="29916"/>
                        <a14:foregroundMark x1="83616" y1="23245" x2="67030" y2="16344"/>
                        <a14:foregroundMark x1="67030" y1="16344" x2="58111" y2="15860"/>
                        <a14:foregroundMark x1="58111" y1="15860" x2="48830" y2="17918"/>
                        <a14:foregroundMark x1="48830" y1="17918" x2="41646" y2="23931"/>
                        <a14:foregroundMark x1="41646" y1="23931" x2="41768" y2="32486"/>
                        <a14:foregroundMark x1="47262" y1="36607" x2="48547" y2="37571"/>
                        <a14:foregroundMark x1="47318" y1="36649" x2="47337" y2="36663"/>
                        <a14:foregroundMark x1="41768" y1="32486" x2="47141" y2="36516"/>
                        <a14:foregroundMark x1="48547" y1="37571" x2="41041" y2="42696"/>
                        <a14:foregroundMark x1="38757" y1="38305" x2="36885" y2="34705"/>
                        <a14:foregroundMark x1="41041" y1="42696" x2="39581" y2="39889"/>
                        <a14:foregroundMark x1="33379" y1="33234" x2="29096" y2="31437"/>
                        <a14:foregroundMark x1="36885" y1="34705" x2="35814" y2="34256"/>
                        <a14:foregroundMark x1="29096" y1="31437" x2="20460" y2="35028"/>
                        <a14:foregroundMark x1="20460" y1="35028" x2="17998" y2="43261"/>
                        <a14:foregroundMark x1="17998" y1="43261" x2="20097" y2="49072"/>
                        <a14:foregroundMark x1="47337" y1="38862" x2="39185" y2="41727"/>
                        <a14:foregroundMark x1="38649" y1="40826" x2="37538" y2="38957"/>
                        <a14:foregroundMark x1="39185" y1="41727" x2="38761" y2="41014"/>
                        <a14:foregroundMark x1="34769" y1="32817" x2="42010" y2="28975"/>
                        <a14:foregroundMark x1="47386" y1="34421" x2="48224" y2="35270"/>
                        <a14:foregroundMark x1="42010" y1="28975" x2="47004" y2="34034"/>
                        <a14:foregroundMark x1="48224" y1="35270" x2="48224" y2="38257"/>
                        <a14:backgroundMark x1="33535" y1="32284" x2="39225" y2="40113"/>
                        <a14:backgroundMark x1="39225" y1="40113" x2="47135" y2="37006"/>
                        <a14:backgroundMark x1="47135" y1="37006" x2="47337" y2="27724"/>
                        <a14:backgroundMark x1="47337" y1="27724" x2="54681" y2="21630"/>
                        <a14:backgroundMark x1="54681" y1="21630" x2="63236" y2="20621"/>
                        <a14:backgroundMark x1="63236" y1="20621" x2="72639" y2="20621"/>
                        <a14:backgroundMark x1="72639" y1="20621" x2="80226" y2="24496"/>
                        <a14:backgroundMark x1="80226" y1="24496" x2="85997" y2="31961"/>
                        <a14:backgroundMark x1="85997" y1="31961" x2="86683" y2="41364"/>
                        <a14:backgroundMark x1="86683" y1="41364" x2="90517" y2="32930"/>
                        <a14:backgroundMark x1="90517" y1="32930" x2="87853" y2="24738"/>
                        <a14:backgroundMark x1="87853" y1="24738" x2="69572" y2="15981"/>
                        <a14:backgroundMark x1="69572" y1="15981" x2="50444" y2="14487"/>
                        <a14:backgroundMark x1="50444" y1="14487" x2="42292" y2="17554"/>
                        <a14:backgroundMark x1="42292" y1="17554" x2="34060" y2="32889"/>
                        <a14:backgroundMark x1="34060" y1="32889" x2="33858" y2="3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92" y="3119781"/>
            <a:ext cx="3621209" cy="36212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04536" y="5345983"/>
            <a:ext cx="3636365" cy="2699450"/>
            <a:chOff x="0" y="0"/>
            <a:chExt cx="1442517" cy="5028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42517" cy="502893"/>
            </a:xfrm>
            <a:custGeom>
              <a:avLst/>
              <a:gdLst/>
              <a:ahLst/>
              <a:cxnLst/>
              <a:rect l="l" t="t" r="r" b="b"/>
              <a:pathLst>
                <a:path w="1442517" h="502893">
                  <a:moveTo>
                    <a:pt x="81665" y="0"/>
                  </a:moveTo>
                  <a:lnTo>
                    <a:pt x="1360852" y="0"/>
                  </a:lnTo>
                  <a:cubicBezTo>
                    <a:pt x="1382511" y="0"/>
                    <a:pt x="1403282" y="8604"/>
                    <a:pt x="1418598" y="23919"/>
                  </a:cubicBezTo>
                  <a:cubicBezTo>
                    <a:pt x="1433913" y="39235"/>
                    <a:pt x="1442517" y="60006"/>
                    <a:pt x="1442517" y="81665"/>
                  </a:cubicBezTo>
                  <a:lnTo>
                    <a:pt x="1442517" y="421227"/>
                  </a:lnTo>
                  <a:cubicBezTo>
                    <a:pt x="1442517" y="442886"/>
                    <a:pt x="1433913" y="463658"/>
                    <a:pt x="1418598" y="478974"/>
                  </a:cubicBezTo>
                  <a:cubicBezTo>
                    <a:pt x="1403282" y="494289"/>
                    <a:pt x="1382511" y="502893"/>
                    <a:pt x="1360852" y="502893"/>
                  </a:cubicBezTo>
                  <a:lnTo>
                    <a:pt x="81665" y="502893"/>
                  </a:lnTo>
                  <a:cubicBezTo>
                    <a:pt x="60006" y="502893"/>
                    <a:pt x="39235" y="494289"/>
                    <a:pt x="23919" y="478974"/>
                  </a:cubicBezTo>
                  <a:cubicBezTo>
                    <a:pt x="8604" y="463658"/>
                    <a:pt x="0" y="442886"/>
                    <a:pt x="0" y="421227"/>
                  </a:cubicBezTo>
                  <a:lnTo>
                    <a:pt x="0" y="81665"/>
                  </a:lnTo>
                  <a:cubicBezTo>
                    <a:pt x="0" y="60006"/>
                    <a:pt x="8604" y="39235"/>
                    <a:pt x="23919" y="23919"/>
                  </a:cubicBezTo>
                  <a:cubicBezTo>
                    <a:pt x="39235" y="8604"/>
                    <a:pt x="60006" y="0"/>
                    <a:pt x="8166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29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42517" cy="540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83490" y="3555004"/>
            <a:ext cx="4427475" cy="5703296"/>
            <a:chOff x="0" y="0"/>
            <a:chExt cx="1320981" cy="17016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0981" cy="1701635"/>
            </a:xfrm>
            <a:custGeom>
              <a:avLst/>
              <a:gdLst/>
              <a:ahLst/>
              <a:cxnLst/>
              <a:rect l="l" t="t" r="r" b="b"/>
              <a:pathLst>
                <a:path w="1320981" h="1701635">
                  <a:moveTo>
                    <a:pt x="89179" y="0"/>
                  </a:moveTo>
                  <a:lnTo>
                    <a:pt x="1231802" y="0"/>
                  </a:lnTo>
                  <a:cubicBezTo>
                    <a:pt x="1255454" y="0"/>
                    <a:pt x="1278137" y="9396"/>
                    <a:pt x="1294862" y="26120"/>
                  </a:cubicBezTo>
                  <a:cubicBezTo>
                    <a:pt x="1311586" y="42844"/>
                    <a:pt x="1320981" y="65527"/>
                    <a:pt x="1320981" y="89179"/>
                  </a:cubicBezTo>
                  <a:lnTo>
                    <a:pt x="1320981" y="1612456"/>
                  </a:lnTo>
                  <a:cubicBezTo>
                    <a:pt x="1320981" y="1636108"/>
                    <a:pt x="1311586" y="1658791"/>
                    <a:pt x="1294862" y="1675516"/>
                  </a:cubicBezTo>
                  <a:cubicBezTo>
                    <a:pt x="1278137" y="1692240"/>
                    <a:pt x="1255454" y="1701635"/>
                    <a:pt x="1231802" y="1701635"/>
                  </a:cubicBezTo>
                  <a:lnTo>
                    <a:pt x="89179" y="1701635"/>
                  </a:lnTo>
                  <a:cubicBezTo>
                    <a:pt x="65527" y="1701635"/>
                    <a:pt x="42844" y="1692240"/>
                    <a:pt x="26120" y="1675516"/>
                  </a:cubicBezTo>
                  <a:cubicBezTo>
                    <a:pt x="9396" y="1658791"/>
                    <a:pt x="0" y="1636108"/>
                    <a:pt x="0" y="1612456"/>
                  </a:cubicBezTo>
                  <a:lnTo>
                    <a:pt x="0" y="89179"/>
                  </a:lnTo>
                  <a:cubicBezTo>
                    <a:pt x="0" y="65527"/>
                    <a:pt x="9396" y="42844"/>
                    <a:pt x="26120" y="26120"/>
                  </a:cubicBezTo>
                  <a:cubicBezTo>
                    <a:pt x="42844" y="9396"/>
                    <a:pt x="65527" y="0"/>
                    <a:pt x="8917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29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0981" cy="1739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74741" y="4731551"/>
            <a:ext cx="4538763" cy="917460"/>
          </a:xfrm>
          <a:custGeom>
            <a:avLst/>
            <a:gdLst/>
            <a:ahLst/>
            <a:cxnLst/>
            <a:rect l="l" t="t" r="r" b="b"/>
            <a:pathLst>
              <a:path w="4538762" h="917460">
                <a:moveTo>
                  <a:pt x="0" y="0"/>
                </a:moveTo>
                <a:lnTo>
                  <a:pt x="4538762" y="0"/>
                </a:lnTo>
                <a:lnTo>
                  <a:pt x="4538762" y="917460"/>
                </a:lnTo>
                <a:lnTo>
                  <a:pt x="0" y="91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82152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10170" y="4520621"/>
            <a:ext cx="4538763" cy="917460"/>
          </a:xfrm>
          <a:custGeom>
            <a:avLst/>
            <a:gdLst/>
            <a:ahLst/>
            <a:cxnLst/>
            <a:rect l="l" t="t" r="r" b="b"/>
            <a:pathLst>
              <a:path w="4538762" h="917460">
                <a:moveTo>
                  <a:pt x="0" y="0"/>
                </a:moveTo>
                <a:lnTo>
                  <a:pt x="4538762" y="0"/>
                </a:lnTo>
                <a:lnTo>
                  <a:pt x="4538762" y="917460"/>
                </a:lnTo>
                <a:lnTo>
                  <a:pt x="0" y="91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82152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181247" y="4435834"/>
            <a:ext cx="4868571" cy="4816361"/>
            <a:chOff x="0" y="0"/>
            <a:chExt cx="1320981" cy="15525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20981" cy="1552507"/>
            </a:xfrm>
            <a:custGeom>
              <a:avLst/>
              <a:gdLst/>
              <a:ahLst/>
              <a:cxnLst/>
              <a:rect l="l" t="t" r="r" b="b"/>
              <a:pathLst>
                <a:path w="1320981" h="1552507">
                  <a:moveTo>
                    <a:pt x="89179" y="0"/>
                  </a:moveTo>
                  <a:lnTo>
                    <a:pt x="1231802" y="0"/>
                  </a:lnTo>
                  <a:cubicBezTo>
                    <a:pt x="1255454" y="0"/>
                    <a:pt x="1278137" y="9396"/>
                    <a:pt x="1294862" y="26120"/>
                  </a:cubicBezTo>
                  <a:cubicBezTo>
                    <a:pt x="1311586" y="42844"/>
                    <a:pt x="1320981" y="65527"/>
                    <a:pt x="1320981" y="89179"/>
                  </a:cubicBezTo>
                  <a:lnTo>
                    <a:pt x="1320981" y="1463328"/>
                  </a:lnTo>
                  <a:cubicBezTo>
                    <a:pt x="1320981" y="1486980"/>
                    <a:pt x="1311586" y="1509663"/>
                    <a:pt x="1294862" y="1526387"/>
                  </a:cubicBezTo>
                  <a:cubicBezTo>
                    <a:pt x="1278137" y="1543111"/>
                    <a:pt x="1255454" y="1552507"/>
                    <a:pt x="1231802" y="1552507"/>
                  </a:cubicBezTo>
                  <a:lnTo>
                    <a:pt x="89179" y="1552507"/>
                  </a:lnTo>
                  <a:cubicBezTo>
                    <a:pt x="65527" y="1552507"/>
                    <a:pt x="42844" y="1543111"/>
                    <a:pt x="26120" y="1526387"/>
                  </a:cubicBezTo>
                  <a:cubicBezTo>
                    <a:pt x="9396" y="1509663"/>
                    <a:pt x="0" y="1486980"/>
                    <a:pt x="0" y="1463328"/>
                  </a:cubicBezTo>
                  <a:lnTo>
                    <a:pt x="0" y="89179"/>
                  </a:lnTo>
                  <a:cubicBezTo>
                    <a:pt x="0" y="65527"/>
                    <a:pt x="9396" y="42844"/>
                    <a:pt x="26120" y="26120"/>
                  </a:cubicBezTo>
                  <a:cubicBezTo>
                    <a:pt x="42844" y="9396"/>
                    <a:pt x="65527" y="0"/>
                    <a:pt x="8917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29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20981" cy="1590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947925" y="4148848"/>
            <a:ext cx="6035276" cy="1505678"/>
          </a:xfrm>
          <a:custGeom>
            <a:avLst/>
            <a:gdLst/>
            <a:ahLst/>
            <a:cxnLst/>
            <a:rect l="l" t="t" r="r" b="b"/>
            <a:pathLst>
              <a:path w="6616447" h="1337441">
                <a:moveTo>
                  <a:pt x="0" y="0"/>
                </a:moveTo>
                <a:lnTo>
                  <a:pt x="6616446" y="0"/>
                </a:lnTo>
                <a:lnTo>
                  <a:pt x="6616446" y="1337441"/>
                </a:lnTo>
                <a:lnTo>
                  <a:pt x="0" y="1337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8215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952609" y="4482916"/>
            <a:ext cx="5563815" cy="1114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7"/>
              </a:lnSpc>
            </a:pPr>
            <a:r>
              <a:rPr lang="en-US" sz="2729" b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พนักงานท้องถิ่น</a:t>
            </a:r>
          </a:p>
          <a:p>
            <a:pPr algn="ctr">
              <a:lnSpc>
                <a:spcPts val="1917"/>
              </a:lnSpc>
            </a:pPr>
            <a:r>
              <a:rPr lang="en-US" sz="2229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(โรงฆ่าสัตว์ภายในประเทศ.)</a:t>
            </a:r>
          </a:p>
          <a:p>
            <a:pPr algn="ctr">
              <a:lnSpc>
                <a:spcPts val="2433"/>
              </a:lnSpc>
            </a:pPr>
            <a:r>
              <a:rPr lang="en-US" sz="2829" b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/พนักงานเจ้าหน้าที่</a:t>
            </a:r>
          </a:p>
          <a:p>
            <a:pPr algn="ctr">
              <a:lnSpc>
                <a:spcPts val="1917"/>
              </a:lnSpc>
            </a:pPr>
            <a:r>
              <a:rPr lang="en-US" sz="2229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(โรงฆ่าสัตว์เพื่อการส่งออก)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67451" y="5100103"/>
            <a:ext cx="4162975" cy="40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3"/>
              </a:lnSpc>
            </a:pPr>
            <a:r>
              <a:rPr lang="en-US" sz="3329" b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ผู้ประสงค์จะฆ่าสัตว์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06695" y="4836326"/>
            <a:ext cx="3742236" cy="41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9"/>
              </a:lnSpc>
            </a:pPr>
            <a:r>
              <a:rPr lang="en-US" sz="342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พนักงานท้องถิ่น</a:t>
            </a:r>
            <a:endParaRPr lang="en-US" sz="3429" b="1" dirty="0">
              <a:solidFill>
                <a:srgbClr val="222C4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8" name="Freeform 18"/>
          <p:cNvSpPr/>
          <p:nvPr/>
        </p:nvSpPr>
        <p:spPr>
          <a:xfrm rot="297054">
            <a:off x="2174912" y="2399271"/>
            <a:ext cx="2437989" cy="2595756"/>
          </a:xfrm>
          <a:custGeom>
            <a:avLst/>
            <a:gdLst/>
            <a:ahLst/>
            <a:cxnLst/>
            <a:rect l="l" t="t" r="r" b="b"/>
            <a:pathLst>
              <a:path w="2437989" h="2595756">
                <a:moveTo>
                  <a:pt x="0" y="0"/>
                </a:moveTo>
                <a:lnTo>
                  <a:pt x="2437989" y="0"/>
                </a:lnTo>
                <a:lnTo>
                  <a:pt x="2437989" y="2595756"/>
                </a:lnTo>
                <a:lnTo>
                  <a:pt x="0" y="25957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2709505" y="2935650"/>
            <a:ext cx="1584973" cy="158497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713" r="-2713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1" name="TextBox 21"/>
          <p:cNvSpPr txBox="1"/>
          <p:nvPr/>
        </p:nvSpPr>
        <p:spPr>
          <a:xfrm>
            <a:off x="-304283" y="420592"/>
            <a:ext cx="19602513" cy="170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ประกาศกระทรวงเกษตรและสหกรณ์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เรื่อง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การแจ้งการฆ่าสัตว์และการออกหลักฐาน</a:t>
            </a:r>
            <a:endParaRPr lang="en-US" sz="5009" b="1" dirty="0">
              <a:solidFill>
                <a:srgbClr val="222C4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การรับแจ้งการฆ่าสัตว์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พ.ศ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. ๒๕๖๘ </a:t>
            </a:r>
          </a:p>
        </p:txBody>
      </p:sp>
      <p:sp>
        <p:nvSpPr>
          <p:cNvPr id="22" name="Freeform 22"/>
          <p:cNvSpPr/>
          <p:nvPr/>
        </p:nvSpPr>
        <p:spPr>
          <a:xfrm rot="297054">
            <a:off x="8313577" y="2165551"/>
            <a:ext cx="2366795" cy="2519955"/>
          </a:xfrm>
          <a:custGeom>
            <a:avLst/>
            <a:gdLst/>
            <a:ahLst/>
            <a:cxnLst/>
            <a:rect l="l" t="t" r="r" b="b"/>
            <a:pathLst>
              <a:path w="2366795" h="2519954">
                <a:moveTo>
                  <a:pt x="0" y="0"/>
                </a:moveTo>
                <a:lnTo>
                  <a:pt x="2366795" y="0"/>
                </a:lnTo>
                <a:lnTo>
                  <a:pt x="2366795" y="2519954"/>
                </a:lnTo>
                <a:lnTo>
                  <a:pt x="0" y="25199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8962122" y="2636099"/>
            <a:ext cx="1646396" cy="164639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4761" b="-4761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5" name="Freeform 25"/>
          <p:cNvSpPr/>
          <p:nvPr/>
        </p:nvSpPr>
        <p:spPr>
          <a:xfrm rot="297054">
            <a:off x="14174589" y="1957981"/>
            <a:ext cx="2440140" cy="2598047"/>
          </a:xfrm>
          <a:custGeom>
            <a:avLst/>
            <a:gdLst/>
            <a:ahLst/>
            <a:cxnLst/>
            <a:rect l="l" t="t" r="r" b="b"/>
            <a:pathLst>
              <a:path w="2440140" h="2598046">
                <a:moveTo>
                  <a:pt x="0" y="0"/>
                </a:moveTo>
                <a:lnTo>
                  <a:pt x="2440140" y="0"/>
                </a:lnTo>
                <a:lnTo>
                  <a:pt x="2440140" y="2598046"/>
                </a:lnTo>
                <a:lnTo>
                  <a:pt x="0" y="25980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4521285" y="2509316"/>
            <a:ext cx="1601392" cy="160139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t="-7547" b="-7547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8" name="TextBox 28"/>
          <p:cNvSpPr txBox="1"/>
          <p:nvPr/>
        </p:nvSpPr>
        <p:spPr>
          <a:xfrm>
            <a:off x="1739046" y="9591678"/>
            <a:ext cx="5525129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3"/>
              </a:lnSpc>
            </a:pPr>
            <a:r>
              <a:rPr lang="en-US" sz="2411" b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***ดำเนินการทางอิเล็กทรอนิกส์เป็นหลัก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271932" y="8256990"/>
            <a:ext cx="4361919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1"/>
              </a:lnSpc>
              <a:spcBef>
                <a:spcPct val="0"/>
              </a:spcBef>
            </a:pPr>
            <a:r>
              <a:rPr lang="en-US" sz="2501" b="1" dirty="0" err="1">
                <a:solidFill>
                  <a:schemeClr val="accent6">
                    <a:lumMod val="75000"/>
                  </a:schemeClr>
                </a:solidFill>
                <a:latin typeface="Anantason"/>
                <a:ea typeface="Anantason"/>
                <a:cs typeface="Anantason"/>
                <a:sym typeface="Anantason"/>
              </a:rPr>
              <a:t>เสียอากรฯ</a:t>
            </a:r>
            <a:endParaRPr lang="en-US" sz="2501" b="1" dirty="0">
              <a:solidFill>
                <a:schemeClr val="accent6">
                  <a:lumMod val="75000"/>
                </a:schemeClr>
              </a:solidFill>
              <a:latin typeface="Anantason"/>
              <a:ea typeface="Anantason"/>
              <a:cs typeface="Anantason"/>
              <a:sym typeface="Anantason"/>
            </a:endParaRP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xmlns="" id="{3BDD078F-5427-47EB-AC35-E9485F625059}"/>
              </a:ext>
            </a:extLst>
          </p:cNvPr>
          <p:cNvCxnSpPr>
            <a:cxnSpLocks/>
          </p:cNvCxnSpPr>
          <p:nvPr/>
        </p:nvCxnSpPr>
        <p:spPr>
          <a:xfrm flipV="1">
            <a:off x="5968421" y="8182489"/>
            <a:ext cx="3636365" cy="513414"/>
          </a:xfrm>
          <a:prstGeom prst="bentConnector3">
            <a:avLst>
              <a:gd name="adj1" fmla="val 100292"/>
            </a:avLst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BCC223ED-0ACC-4CDA-AFA9-E8C326FEB924}"/>
              </a:ext>
            </a:extLst>
          </p:cNvPr>
          <p:cNvCxnSpPr>
            <a:cxnSpLocks/>
          </p:cNvCxnSpPr>
          <p:nvPr/>
        </p:nvCxnSpPr>
        <p:spPr>
          <a:xfrm>
            <a:off x="9633851" y="8679298"/>
            <a:ext cx="3589731" cy="290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D96BA22-9E1F-4049-AF24-81F1BC82E47C}"/>
              </a:ext>
            </a:extLst>
          </p:cNvPr>
          <p:cNvGrpSpPr/>
          <p:nvPr/>
        </p:nvGrpSpPr>
        <p:grpSpPr>
          <a:xfrm>
            <a:off x="2386768" y="5625843"/>
            <a:ext cx="2702505" cy="3713370"/>
            <a:chOff x="13857513" y="1361116"/>
            <a:chExt cx="4275970" cy="625643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711C3212-2E62-4425-A4BE-E5B75829D79C}"/>
                </a:ext>
              </a:extLst>
            </p:cNvPr>
            <p:cNvSpPr/>
            <p:nvPr/>
          </p:nvSpPr>
          <p:spPr>
            <a:xfrm>
              <a:off x="13857513" y="1361116"/>
              <a:ext cx="4275970" cy="625643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301963B3-2D1F-4688-8257-35A0B6B3F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0556" t="26000" r="34637" b="65631"/>
            <a:stretch/>
          </p:blipFill>
          <p:spPr>
            <a:xfrm>
              <a:off x="15427830" y="1435793"/>
              <a:ext cx="838199" cy="82073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D79B279-9152-4726-99BE-F40A03EAE961}"/>
                </a:ext>
              </a:extLst>
            </p:cNvPr>
            <p:cNvSpPr txBox="1"/>
            <p:nvPr/>
          </p:nvSpPr>
          <p:spPr>
            <a:xfrm>
              <a:off x="14127331" y="2209236"/>
              <a:ext cx="3640114" cy="88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/>
                <a:t>แบบแจ้งการฆ่าสัตว์</a:t>
              </a:r>
              <a:endParaRPr lang="en-US" sz="4000" b="1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0C5B80B-A282-42E9-841E-74CBF6FCEA5D}"/>
                </a:ext>
              </a:extLst>
            </p:cNvPr>
            <p:cNvCxnSpPr/>
            <p:nvPr/>
          </p:nvCxnSpPr>
          <p:spPr>
            <a:xfrm>
              <a:off x="13922310" y="5256803"/>
              <a:ext cx="41463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FDC5CC1-1D76-4B61-8B88-690EAAF8DE52}"/>
                </a:ext>
              </a:extLst>
            </p:cNvPr>
            <p:cNvSpPr txBox="1"/>
            <p:nvPr/>
          </p:nvSpPr>
          <p:spPr>
            <a:xfrm>
              <a:off x="13858208" y="5256803"/>
              <a:ext cx="3977444" cy="674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/>
                <a:t>หลักฐานการรับแจ้งการฆ่าสัตว์</a:t>
              </a:r>
              <a:endParaRPr lang="en-US" sz="2000" b="1" dirty="0"/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CB12C4B8-0F9A-4D55-BD99-2630C8F9D768}"/>
              </a:ext>
            </a:extLst>
          </p:cNvPr>
          <p:cNvSpPr/>
          <p:nvPr/>
        </p:nvSpPr>
        <p:spPr>
          <a:xfrm>
            <a:off x="8466933" y="5403782"/>
            <a:ext cx="1885468" cy="25189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A57FAB7-93E4-484B-83BE-41E910759342}"/>
              </a:ext>
            </a:extLst>
          </p:cNvPr>
          <p:cNvSpPr txBox="1"/>
          <p:nvPr/>
        </p:nvSpPr>
        <p:spPr>
          <a:xfrm>
            <a:off x="8693202" y="5462641"/>
            <a:ext cx="155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/>
              <a:t>ใบเสร็จรับเงิน</a:t>
            </a:r>
            <a:endParaRPr lang="en-US" sz="2400" b="1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94C60A3C-EF45-44B4-9492-B9243F53E5AB}"/>
              </a:ext>
            </a:extLst>
          </p:cNvPr>
          <p:cNvGrpSpPr/>
          <p:nvPr/>
        </p:nvGrpSpPr>
        <p:grpSpPr>
          <a:xfrm>
            <a:off x="14255791" y="5507074"/>
            <a:ext cx="2702505" cy="3713370"/>
            <a:chOff x="13857513" y="1361116"/>
            <a:chExt cx="4275970" cy="625643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754F9A73-3CC9-4EE7-BD2B-CCC3F4C74CD2}"/>
                </a:ext>
              </a:extLst>
            </p:cNvPr>
            <p:cNvSpPr/>
            <p:nvPr/>
          </p:nvSpPr>
          <p:spPr>
            <a:xfrm>
              <a:off x="13857513" y="1361116"/>
              <a:ext cx="4275970" cy="625643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9A7E2652-48FD-406C-B955-E09427E90C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0556" t="26000" r="34637" b="65631"/>
            <a:stretch/>
          </p:blipFill>
          <p:spPr>
            <a:xfrm>
              <a:off x="15427830" y="1435793"/>
              <a:ext cx="838199" cy="82073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6941CAFA-BE00-4F95-A8EF-E84580B5026F}"/>
                </a:ext>
              </a:extLst>
            </p:cNvPr>
            <p:cNvSpPr txBox="1"/>
            <p:nvPr/>
          </p:nvSpPr>
          <p:spPr>
            <a:xfrm>
              <a:off x="14127331" y="2209236"/>
              <a:ext cx="3640114" cy="88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/>
                <a:t>แบบแจ้งการฆ่าสัตว์</a:t>
              </a:r>
              <a:endParaRPr lang="en-US" sz="4000" b="1" dirty="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C277B01F-3F1E-4D70-A2CF-E4554788202E}"/>
                </a:ext>
              </a:extLst>
            </p:cNvPr>
            <p:cNvCxnSpPr/>
            <p:nvPr/>
          </p:nvCxnSpPr>
          <p:spPr>
            <a:xfrm>
              <a:off x="13922310" y="5256803"/>
              <a:ext cx="41463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99D9CAE-A539-4F2C-AD07-5E9AE5556C0B}"/>
                </a:ext>
              </a:extLst>
            </p:cNvPr>
            <p:cNvSpPr txBox="1"/>
            <p:nvPr/>
          </p:nvSpPr>
          <p:spPr>
            <a:xfrm>
              <a:off x="13858208" y="5256803"/>
              <a:ext cx="3977444" cy="674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/>
                <a:t>หลักฐานการรับแจ้งการฆ่าสัตว์</a:t>
              </a:r>
              <a:endParaRPr lang="en-US" sz="2000" b="1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3667902-5441-4C85-A68B-FF0801104728}"/>
              </a:ext>
            </a:extLst>
          </p:cNvPr>
          <p:cNvGrpSpPr/>
          <p:nvPr/>
        </p:nvGrpSpPr>
        <p:grpSpPr>
          <a:xfrm>
            <a:off x="836087" y="331082"/>
            <a:ext cx="1600200" cy="1301139"/>
            <a:chOff x="836087" y="331082"/>
            <a:chExt cx="1600200" cy="130113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97181506-AC34-4D50-B401-067381049971}"/>
                </a:ext>
              </a:extLst>
            </p:cNvPr>
            <p:cNvGrpSpPr/>
            <p:nvPr/>
          </p:nvGrpSpPr>
          <p:grpSpPr>
            <a:xfrm>
              <a:off x="836087" y="331082"/>
              <a:ext cx="1600200" cy="1301139"/>
              <a:chOff x="13792200" y="495300"/>
              <a:chExt cx="1600200" cy="1301139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7A4C6E42-1FF1-4B65-BCE3-930EC45F7483}"/>
                  </a:ext>
                </a:extLst>
              </p:cNvPr>
              <p:cNvSpPr/>
              <p:nvPr/>
            </p:nvSpPr>
            <p:spPr>
              <a:xfrm>
                <a:off x="13792200" y="495300"/>
                <a:ext cx="1600200" cy="13011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44D09790-4D89-438D-B419-4CBFC64065B1}"/>
                  </a:ext>
                </a:extLst>
              </p:cNvPr>
              <p:cNvSpPr/>
              <p:nvPr/>
            </p:nvSpPr>
            <p:spPr>
              <a:xfrm>
                <a:off x="13945035" y="605793"/>
                <a:ext cx="1296108" cy="1087539"/>
              </a:xfrm>
              <a:prstGeom prst="ellipse">
                <a:avLst/>
              </a:prstGeom>
              <a:solidFill>
                <a:srgbClr val="E9E9E9"/>
              </a:solidFill>
              <a:ln>
                <a:solidFill>
                  <a:srgbClr val="E9E9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9E9E9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8313FA12-00BD-4C4E-ADEC-901A3431163A}"/>
                  </a:ext>
                </a:extLst>
              </p:cNvPr>
              <p:cNvSpPr/>
              <p:nvPr/>
            </p:nvSpPr>
            <p:spPr>
              <a:xfrm>
                <a:off x="14054667" y="716318"/>
                <a:ext cx="1117600" cy="9092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xmlns="" id="{296D6031-F3A1-4BCC-B0FB-619D37E3BA46}"/>
                </a:ext>
              </a:extLst>
            </p:cNvPr>
            <p:cNvSpPr txBox="1"/>
            <p:nvPr/>
          </p:nvSpPr>
          <p:spPr>
            <a:xfrm>
              <a:off x="1565714" y="819328"/>
              <a:ext cx="140947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59"/>
                </a:lnSpc>
              </a:pPr>
              <a:r>
                <a:rPr lang="en-US" sz="5301" b="1" dirty="0">
                  <a:solidFill>
                    <a:srgbClr val="222C42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2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FACD5F4-A567-4840-8E4E-FE761055F09E}"/>
              </a:ext>
            </a:extLst>
          </p:cNvPr>
          <p:cNvSpPr txBox="1"/>
          <p:nvPr/>
        </p:nvSpPr>
        <p:spPr>
          <a:xfrm>
            <a:off x="6251130" y="8664168"/>
            <a:ext cx="252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/>
              <a:t>(ในชนิดสัตว์ที่ต้องเสียค่าอากร)</a:t>
            </a:r>
            <a:endParaRPr lang="en-US" sz="20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C648081-B71F-4B3A-A235-E93F6E31DECC}"/>
              </a:ext>
            </a:extLst>
          </p:cNvPr>
          <p:cNvSpPr/>
          <p:nvPr/>
        </p:nvSpPr>
        <p:spPr>
          <a:xfrm>
            <a:off x="2557299" y="6652446"/>
            <a:ext cx="2343738" cy="114366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C7F196EC-07C5-4F74-9133-235519B6F831}"/>
              </a:ext>
            </a:extLst>
          </p:cNvPr>
          <p:cNvSpPr/>
          <p:nvPr/>
        </p:nvSpPr>
        <p:spPr>
          <a:xfrm>
            <a:off x="8583875" y="6062494"/>
            <a:ext cx="1651585" cy="123414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C78F487A-CABF-4CD6-AB26-3E331FFC5F3D}"/>
              </a:ext>
            </a:extLst>
          </p:cNvPr>
          <p:cNvSpPr/>
          <p:nvPr/>
        </p:nvSpPr>
        <p:spPr>
          <a:xfrm>
            <a:off x="14521285" y="8280891"/>
            <a:ext cx="2201001" cy="75484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333" b="-83333"/>
            </a:stretch>
          </a:blipFill>
        </p:spPr>
      </p:sp>
      <p:sp>
        <p:nvSpPr>
          <p:cNvPr id="4" name="Freeform 4"/>
          <p:cNvSpPr/>
          <p:nvPr/>
        </p:nvSpPr>
        <p:spPr>
          <a:xfrm rot="-2377806">
            <a:off x="2254683" y="1843075"/>
            <a:ext cx="2496929" cy="2522571"/>
          </a:xfrm>
          <a:custGeom>
            <a:avLst/>
            <a:gdLst/>
            <a:ahLst/>
            <a:cxnLst/>
            <a:rect l="l" t="t" r="r" b="b"/>
            <a:pathLst>
              <a:path w="3505936" h="3732812">
                <a:moveTo>
                  <a:pt x="0" y="0"/>
                </a:moveTo>
                <a:lnTo>
                  <a:pt x="3505937" y="0"/>
                </a:lnTo>
                <a:lnTo>
                  <a:pt x="3505937" y="3732812"/>
                </a:lnTo>
                <a:lnTo>
                  <a:pt x="0" y="3732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60920" y="2615011"/>
            <a:ext cx="8507069" cy="1248347"/>
          </a:xfrm>
          <a:custGeom>
            <a:avLst/>
            <a:gdLst/>
            <a:ahLst/>
            <a:cxnLst/>
            <a:rect l="l" t="t" r="r" b="b"/>
            <a:pathLst>
              <a:path w="11509125" h="1277197">
                <a:moveTo>
                  <a:pt x="0" y="0"/>
                </a:moveTo>
                <a:lnTo>
                  <a:pt x="11509126" y="0"/>
                </a:lnTo>
                <a:lnTo>
                  <a:pt x="11509126" y="1277197"/>
                </a:lnTo>
                <a:lnTo>
                  <a:pt x="0" y="12771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385633" y="2839574"/>
            <a:ext cx="741195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</a:pPr>
            <a:r>
              <a:rPr lang="th-TH" sz="4800" b="1" dirty="0">
                <a:solidFill>
                  <a:srgbClr val="2A3C6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ผู้ประสงค์แจ้งการฆ่าสัตว์</a:t>
            </a:r>
            <a:endParaRPr lang="en-US" sz="4800" b="1" dirty="0">
              <a:solidFill>
                <a:srgbClr val="2A3C6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0072" y="4497854"/>
            <a:ext cx="12807292" cy="6250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40014" lvl="1" indent="-270008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th-TH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มีผลใช้บังคับตั้งแต่วันที่ </a:t>
            </a:r>
            <a:r>
              <a:rPr lang="th-TH" sz="3600" b="1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3 มิถุนายน 2568</a:t>
            </a:r>
            <a:endParaRPr lang="en-US" sz="3600" b="1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 marL="540014" lvl="1" indent="-270008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th-TH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ดำเนินการ</a:t>
            </a:r>
            <a:r>
              <a:rPr lang="th-TH" sz="3600" b="1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ทางอิเล็กทรอนิกส์</a:t>
            </a:r>
            <a:r>
              <a:rPr lang="th-TH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เป็นหลัก</a:t>
            </a:r>
          </a:p>
          <a:p>
            <a:pPr marL="540014" lvl="1" indent="-270008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600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แจ้ง</a:t>
            </a:r>
            <a:r>
              <a:rPr lang="en-US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3600" b="1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ชนิด</a:t>
            </a:r>
            <a:r>
              <a:rPr lang="en-US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3600" b="1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จำนวน</a:t>
            </a:r>
            <a:r>
              <a:rPr lang="en-US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3600" b="1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แหล่งที่มา</a:t>
            </a:r>
            <a:r>
              <a:rPr lang="en-US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3600" b="1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วันและเวลา</a:t>
            </a:r>
            <a:r>
              <a:rPr lang="en-US" sz="3600" b="1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3600" b="1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ชื่อโรงฆ่</a:t>
            </a:r>
            <a:r>
              <a:rPr lang="th-TH" sz="3600" b="1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า</a:t>
            </a:r>
            <a:r>
              <a:rPr lang="en-US" sz="3600" b="1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สัตว์</a:t>
            </a:r>
            <a:endParaRPr lang="th-TH" sz="3600" b="1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 marL="540014" lvl="1" indent="-270008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th-TH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แจ้งต่อ</a:t>
            </a:r>
            <a:r>
              <a:rPr lang="th-TH" sz="3600" b="1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พนักงานท้องถิ่น </a:t>
            </a:r>
            <a:r>
              <a:rPr lang="th-TH" sz="3200" b="1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(</a:t>
            </a:r>
            <a:r>
              <a:rPr lang="th-TH" sz="32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โรงฆ่าสัตว์ภายในประเทศ)</a:t>
            </a:r>
          </a:p>
          <a:p>
            <a:pPr marL="540014" lvl="1" indent="-270008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th-TH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แจ้งต่อ</a:t>
            </a:r>
            <a:r>
              <a:rPr lang="th-TH" sz="3600" b="1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พนักงานเจ้าหน้าที่ </a:t>
            </a:r>
            <a:r>
              <a:rPr lang="th-TH" sz="3200" b="1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(</a:t>
            </a:r>
            <a:r>
              <a:rPr lang="th-TH" sz="32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โรงฆ่าสัตว์เพื่อการส่งออก)</a:t>
            </a:r>
          </a:p>
          <a:p>
            <a:pPr marL="540014" lvl="1" indent="-270008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Anantason"/>
                <a:ea typeface="Anantason"/>
                <a:cs typeface="Anantason"/>
                <a:sym typeface="Anantason"/>
              </a:rPr>
              <a:t>ใช้แบบแจ้งการฆ่าสัตว์</a:t>
            </a:r>
            <a:r>
              <a:rPr lang="en-US" sz="3600" dirty="0">
                <a:solidFill>
                  <a:srgbClr val="FF0000"/>
                </a:solidFill>
                <a:latin typeface="Anantason"/>
                <a:ea typeface="Anantason"/>
                <a:cs typeface="Anantason"/>
                <a:sym typeface="Anantason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Anantason"/>
                <a:ea typeface="Anantason"/>
                <a:cs typeface="Anantason"/>
                <a:sym typeface="Anantason"/>
              </a:rPr>
              <a:t>ใบ</a:t>
            </a:r>
            <a:r>
              <a:rPr lang="en-US" sz="3600" dirty="0">
                <a:solidFill>
                  <a:srgbClr val="FF0000"/>
                </a:solidFill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tason"/>
                <a:ea typeface="Anantason"/>
                <a:cs typeface="Anantason"/>
                <a:sym typeface="Anantason"/>
              </a:rPr>
              <a:t>ต่อ</a:t>
            </a:r>
            <a:r>
              <a:rPr lang="en-US" sz="3600" dirty="0">
                <a:solidFill>
                  <a:srgbClr val="FF0000"/>
                </a:solidFill>
                <a:latin typeface="Anantason"/>
                <a:ea typeface="Anantason"/>
                <a:cs typeface="Anantason"/>
                <a:sym typeface="Anantason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Anantason"/>
                <a:ea typeface="Anantason"/>
                <a:cs typeface="Anantason"/>
                <a:sym typeface="Anantason"/>
              </a:rPr>
              <a:t>แหล่งที่มาของสัตว์</a:t>
            </a:r>
            <a:endParaRPr lang="th-TH" sz="3600" dirty="0">
              <a:solidFill>
                <a:srgbClr val="FF0000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 marL="540014" lvl="1" indent="-270008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th-TH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เสียอากรการฆ่าสัตว์ </a:t>
            </a:r>
            <a:r>
              <a:rPr lang="th-TH" sz="32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(ในชนิดสัตว์ที่ต้องเสียค่าอากร)</a:t>
            </a:r>
            <a:endParaRPr lang="en-US" sz="3200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 marL="540014" lvl="1" indent="-270008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endParaRPr lang="en-US" sz="4000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 marL="540014" lvl="1" indent="-270008">
              <a:lnSpc>
                <a:spcPts val="3501"/>
              </a:lnSpc>
              <a:spcBef>
                <a:spcPct val="0"/>
              </a:spcBef>
              <a:buFont typeface="Arial"/>
              <a:buChar char="•"/>
            </a:pPr>
            <a:endParaRPr lang="en-US" sz="2501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xmlns="" id="{917CA974-E6F3-4CCD-840F-EBC9D47EA21C}"/>
              </a:ext>
            </a:extLst>
          </p:cNvPr>
          <p:cNvGrpSpPr/>
          <p:nvPr/>
        </p:nvGrpSpPr>
        <p:grpSpPr>
          <a:xfrm>
            <a:off x="3045416" y="2311872"/>
            <a:ext cx="1584973" cy="1584973"/>
            <a:chOff x="117160" y="-1"/>
            <a:chExt cx="812800" cy="812800"/>
          </a:xfrm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DA270188-5BD3-450E-8338-F93F0A47F57B}"/>
                </a:ext>
              </a:extLst>
            </p:cNvPr>
            <p:cNvSpPr/>
            <p:nvPr/>
          </p:nvSpPr>
          <p:spPr>
            <a:xfrm>
              <a:off x="117160" y="-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713" r="-2713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xmlns="" id="{086C4F49-F410-42DE-9B3E-B5CFB8E875EE}"/>
              </a:ext>
            </a:extLst>
          </p:cNvPr>
          <p:cNvSpPr txBox="1"/>
          <p:nvPr/>
        </p:nvSpPr>
        <p:spPr>
          <a:xfrm>
            <a:off x="-601916" y="437474"/>
            <a:ext cx="19602513" cy="170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ประกาศกระทรวงเกษตรและสหกรณ์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เรื่อง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การแจ้งการฆ่าสัตว์และการออกหลักฐาน</a:t>
            </a:r>
            <a:endParaRPr lang="en-US" sz="5009" b="1" dirty="0">
              <a:solidFill>
                <a:srgbClr val="222C4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การรับแจ้งการฆ่าสัตว์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พ.ศ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. ๒๕๖๘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A241CD4-ED05-40F9-B091-999F3EA23484}"/>
              </a:ext>
            </a:extLst>
          </p:cNvPr>
          <p:cNvGrpSpPr/>
          <p:nvPr/>
        </p:nvGrpSpPr>
        <p:grpSpPr>
          <a:xfrm>
            <a:off x="13524968" y="2751726"/>
            <a:ext cx="4275969" cy="6256433"/>
            <a:chOff x="13524968" y="2751726"/>
            <a:chExt cx="4275969" cy="625643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15E755DB-518F-4CF8-AB44-560F4CF75AB6}"/>
                </a:ext>
              </a:extLst>
            </p:cNvPr>
            <p:cNvSpPr/>
            <p:nvPr/>
          </p:nvSpPr>
          <p:spPr>
            <a:xfrm>
              <a:off x="13524968" y="2751726"/>
              <a:ext cx="4275969" cy="62564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CFDD3DA9-7228-495F-83FA-800F2AA0F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0556" t="26000" r="34637" b="65631"/>
            <a:stretch/>
          </p:blipFill>
          <p:spPr>
            <a:xfrm>
              <a:off x="15235327" y="2971967"/>
              <a:ext cx="838200" cy="82073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2DB6E53-A8A5-4118-914E-FA4B7DB5B8EF}"/>
                </a:ext>
              </a:extLst>
            </p:cNvPr>
            <p:cNvSpPr txBox="1"/>
            <p:nvPr/>
          </p:nvSpPr>
          <p:spPr>
            <a:xfrm>
              <a:off x="14024807" y="3660312"/>
              <a:ext cx="34179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000" b="1" dirty="0"/>
                <a:t>แบบแจ้งการฆ่าสัตว์ฯ</a:t>
              </a:r>
              <a:endParaRPr lang="en-US" sz="4000" b="1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83A7F78-11E1-45D3-AEF1-C074D1B1C31D}"/>
                </a:ext>
              </a:extLst>
            </p:cNvPr>
            <p:cNvCxnSpPr/>
            <p:nvPr/>
          </p:nvCxnSpPr>
          <p:spPr>
            <a:xfrm>
              <a:off x="13654564" y="7048500"/>
              <a:ext cx="41463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3F0EB0A-6734-40AF-A6DB-0720BCD5171A}"/>
                </a:ext>
              </a:extLst>
            </p:cNvPr>
            <p:cNvSpPr txBox="1"/>
            <p:nvPr/>
          </p:nvSpPr>
          <p:spPr>
            <a:xfrm>
              <a:off x="13528872" y="7061200"/>
              <a:ext cx="3446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/>
                <a:t>หลักฐานการรับแจ้งการฆ่าสัตว์</a:t>
              </a:r>
              <a:endParaRPr lang="en-US" sz="2800" b="1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71EC952-0324-4C44-883E-A401CC7048B4}"/>
              </a:ext>
            </a:extLst>
          </p:cNvPr>
          <p:cNvSpPr/>
          <p:nvPr/>
        </p:nvSpPr>
        <p:spPr>
          <a:xfrm>
            <a:off x="13654564" y="4368197"/>
            <a:ext cx="3947636" cy="252790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3AE15BB-34BB-413A-B809-4E669A50BF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000" t="19778" r="62000" b="73999"/>
          <a:stretch/>
        </p:blipFill>
        <p:spPr>
          <a:xfrm>
            <a:off x="16230600" y="6069161"/>
            <a:ext cx="914400" cy="53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55A7EE-DB31-4473-92F4-32D6880FD609}"/>
              </a:ext>
            </a:extLst>
          </p:cNvPr>
          <p:cNvSpPr txBox="1"/>
          <p:nvPr/>
        </p:nvSpPr>
        <p:spPr>
          <a:xfrm>
            <a:off x="15918730" y="6483114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ผู้ประสงค์จะฆ่าสัตว์</a:t>
            </a:r>
            <a:endParaRPr lang="en-US" sz="20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9A5BFB1-299D-4836-A825-4146E1C61521}"/>
              </a:ext>
            </a:extLst>
          </p:cNvPr>
          <p:cNvGrpSpPr/>
          <p:nvPr/>
        </p:nvGrpSpPr>
        <p:grpSpPr>
          <a:xfrm>
            <a:off x="836087" y="331082"/>
            <a:ext cx="1600200" cy="1301139"/>
            <a:chOff x="836087" y="331082"/>
            <a:chExt cx="1600200" cy="130113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3B9656A6-D2B6-4E63-B6D9-9C3E153F54FC}"/>
                </a:ext>
              </a:extLst>
            </p:cNvPr>
            <p:cNvGrpSpPr/>
            <p:nvPr/>
          </p:nvGrpSpPr>
          <p:grpSpPr>
            <a:xfrm>
              <a:off x="836087" y="331082"/>
              <a:ext cx="1600200" cy="1301139"/>
              <a:chOff x="13792200" y="495300"/>
              <a:chExt cx="1600200" cy="1301139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85DFE1F8-9F8D-4495-BDF3-6389237BF6C2}"/>
                  </a:ext>
                </a:extLst>
              </p:cNvPr>
              <p:cNvSpPr/>
              <p:nvPr/>
            </p:nvSpPr>
            <p:spPr>
              <a:xfrm>
                <a:off x="13792200" y="495300"/>
                <a:ext cx="1600200" cy="13011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F932E916-99B3-4C47-AF77-EAD2A1EC4A59}"/>
                  </a:ext>
                </a:extLst>
              </p:cNvPr>
              <p:cNvSpPr/>
              <p:nvPr/>
            </p:nvSpPr>
            <p:spPr>
              <a:xfrm>
                <a:off x="13945035" y="605793"/>
                <a:ext cx="1296108" cy="1087539"/>
              </a:xfrm>
              <a:prstGeom prst="ellipse">
                <a:avLst/>
              </a:prstGeom>
              <a:solidFill>
                <a:srgbClr val="E9E9E9"/>
              </a:solidFill>
              <a:ln>
                <a:solidFill>
                  <a:srgbClr val="E9E9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9E9E9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5E6FF667-964A-492E-84E9-41ED73D3C2A1}"/>
                  </a:ext>
                </a:extLst>
              </p:cNvPr>
              <p:cNvSpPr/>
              <p:nvPr/>
            </p:nvSpPr>
            <p:spPr>
              <a:xfrm>
                <a:off x="14054667" y="716318"/>
                <a:ext cx="1117600" cy="9092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xmlns="" id="{B7BFA0BC-22CC-4CE9-B0D8-E890D2EED8DA}"/>
                </a:ext>
              </a:extLst>
            </p:cNvPr>
            <p:cNvSpPr txBox="1"/>
            <p:nvPr/>
          </p:nvSpPr>
          <p:spPr>
            <a:xfrm>
              <a:off x="1565714" y="819328"/>
              <a:ext cx="140947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59"/>
                </a:lnSpc>
              </a:pPr>
              <a:r>
                <a:rPr lang="en-US" sz="5301" b="1" dirty="0">
                  <a:solidFill>
                    <a:srgbClr val="222C42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BF9BB4-AAE9-4F28-9A92-E5456D85C3C7}"/>
              </a:ext>
            </a:extLst>
          </p:cNvPr>
          <p:cNvSpPr txBox="1"/>
          <p:nvPr/>
        </p:nvSpPr>
        <p:spPr>
          <a:xfrm>
            <a:off x="836087" y="9036089"/>
            <a:ext cx="9781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*** มาตรา 31 วรรคหนึ่ง พ.ร.บ. ควบคุมการฆ่าสัตว์เพื่อการจำหน่ายเนื้อสัตว์ พ.ศ. 2559</a:t>
            </a:r>
          </a:p>
          <a:p>
            <a:r>
              <a:rPr lang="th-TH" sz="3200" dirty="0"/>
              <a:t>*** ข้อ 4 และ 6 ประกาศกระทรวงฯ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333" b="-8333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615523" y="2173680"/>
            <a:ext cx="5830680" cy="1248347"/>
          </a:xfrm>
          <a:custGeom>
            <a:avLst/>
            <a:gdLst/>
            <a:ahLst/>
            <a:cxnLst/>
            <a:rect l="l" t="t" r="r" b="b"/>
            <a:pathLst>
              <a:path w="11509125" h="1277197">
                <a:moveTo>
                  <a:pt x="0" y="0"/>
                </a:moveTo>
                <a:lnTo>
                  <a:pt x="11509126" y="0"/>
                </a:lnTo>
                <a:lnTo>
                  <a:pt x="11509126" y="1277197"/>
                </a:lnTo>
                <a:lnTo>
                  <a:pt x="0" y="12771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020688" y="2827860"/>
            <a:ext cx="7411952" cy="463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9"/>
              </a:lnSpc>
            </a:pPr>
            <a:r>
              <a:rPr lang="en-US" sz="4800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พนักงานท้องถิ่น</a:t>
            </a:r>
            <a:endParaRPr lang="en-US" sz="4800" b="1" dirty="0">
              <a:solidFill>
                <a:srgbClr val="222C4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xmlns="" id="{086C4F49-F410-42DE-9B3E-B5CFB8E875EE}"/>
              </a:ext>
            </a:extLst>
          </p:cNvPr>
          <p:cNvSpPr txBox="1"/>
          <p:nvPr/>
        </p:nvSpPr>
        <p:spPr>
          <a:xfrm>
            <a:off x="-228600" y="373926"/>
            <a:ext cx="19602513" cy="170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ประกาศกระทรวงเกษตรและสหกรณ์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เรื่อง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การแจ้งการฆ่าสัตว์และการออกหลักฐาน</a:t>
            </a:r>
            <a:endParaRPr lang="en-US" sz="5009" b="1" dirty="0">
              <a:solidFill>
                <a:srgbClr val="222C4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การรับแจ้งการฆ่าสัตว์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พ.ศ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. ๒๕๖๘ </a:t>
            </a:r>
          </a:p>
        </p:txBody>
      </p:sp>
      <p:sp>
        <p:nvSpPr>
          <p:cNvPr id="29" name="TextBox 32">
            <a:extLst>
              <a:ext uri="{FF2B5EF4-FFF2-40B4-BE49-F238E27FC236}">
                <a16:creationId xmlns:a16="http://schemas.microsoft.com/office/drawing/2014/main" xmlns="" id="{E812C4EC-BF9A-4019-8B1C-57E0D1F2CDC0}"/>
              </a:ext>
            </a:extLst>
          </p:cNvPr>
          <p:cNvSpPr txBox="1"/>
          <p:nvPr/>
        </p:nvSpPr>
        <p:spPr>
          <a:xfrm>
            <a:off x="5142655" y="5869645"/>
            <a:ext cx="928512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40014" lvl="1" indent="-270008" algn="thaiDi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600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ออกหลักฐานกา</a:t>
            </a:r>
            <a:r>
              <a:rPr lang="th-TH" sz="36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ร</a:t>
            </a:r>
            <a:r>
              <a:rPr lang="en-US" sz="3600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ชำระอากรการฆ่าสัตว์</a:t>
            </a:r>
            <a:endParaRPr lang="en-US" sz="3600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591221B-F473-4F74-98CB-728E26CF3757}"/>
              </a:ext>
            </a:extLst>
          </p:cNvPr>
          <p:cNvGrpSpPr/>
          <p:nvPr/>
        </p:nvGrpSpPr>
        <p:grpSpPr>
          <a:xfrm>
            <a:off x="14644285" y="4656184"/>
            <a:ext cx="2304643" cy="2950936"/>
            <a:chOff x="1094782" y="4578789"/>
            <a:chExt cx="2304643" cy="295093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F6A0F318-C98A-4F25-94B2-B08E5DB1D207}"/>
                </a:ext>
              </a:extLst>
            </p:cNvPr>
            <p:cNvSpPr/>
            <p:nvPr/>
          </p:nvSpPr>
          <p:spPr>
            <a:xfrm>
              <a:off x="1094782" y="4578789"/>
              <a:ext cx="2304643" cy="29509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CA5D719-80E5-4945-AEAC-B556B47AA521}"/>
                </a:ext>
              </a:extLst>
            </p:cNvPr>
            <p:cNvSpPr txBox="1"/>
            <p:nvPr/>
          </p:nvSpPr>
          <p:spPr>
            <a:xfrm>
              <a:off x="1355111" y="4661537"/>
              <a:ext cx="19046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/>
                <a:t>ใบเสร็จรับเงิน</a:t>
              </a:r>
              <a:endParaRPr lang="en-US" sz="3200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709D1D9-2ABB-4C0F-8C80-3E2972F51D10}"/>
                </a:ext>
              </a:extLst>
            </p:cNvPr>
            <p:cNvSpPr/>
            <p:nvPr/>
          </p:nvSpPr>
          <p:spPr>
            <a:xfrm>
              <a:off x="1219200" y="5372100"/>
              <a:ext cx="2057533" cy="12954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804564F-0B90-4D0D-B95D-C7BA368FF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500" t="69555" r="53000" b="19778"/>
            <a:stretch/>
          </p:blipFill>
          <p:spPr>
            <a:xfrm>
              <a:off x="2307455" y="6755350"/>
              <a:ext cx="600165" cy="5539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7550509-6D6E-4FBD-847C-CDA43A50E3AA}"/>
                </a:ext>
              </a:extLst>
            </p:cNvPr>
            <p:cNvSpPr txBox="1"/>
            <p:nvPr/>
          </p:nvSpPr>
          <p:spPr>
            <a:xfrm>
              <a:off x="1981186" y="7124682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/>
                <a:t>พนักงานท้องถิ่น</a:t>
              </a:r>
              <a:endParaRPr lang="en-US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220EEB2-FFDC-4968-BF21-BC6C43E814D9}"/>
              </a:ext>
            </a:extLst>
          </p:cNvPr>
          <p:cNvGrpSpPr/>
          <p:nvPr/>
        </p:nvGrpSpPr>
        <p:grpSpPr>
          <a:xfrm>
            <a:off x="932742" y="3931359"/>
            <a:ext cx="5365562" cy="6256433"/>
            <a:chOff x="13524968" y="2657511"/>
            <a:chExt cx="5365562" cy="625643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15E755DB-518F-4CF8-AB44-560F4CF75AB6}"/>
                </a:ext>
              </a:extLst>
            </p:cNvPr>
            <p:cNvSpPr/>
            <p:nvPr/>
          </p:nvSpPr>
          <p:spPr>
            <a:xfrm>
              <a:off x="13524968" y="2657511"/>
              <a:ext cx="4275969" cy="62564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CFDD3DA9-7228-495F-83FA-800F2AA0F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0556" t="26000" r="34637" b="65631"/>
            <a:stretch/>
          </p:blipFill>
          <p:spPr>
            <a:xfrm>
              <a:off x="15235327" y="2971967"/>
              <a:ext cx="838200" cy="82073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2DB6E53-A8A5-4118-914E-FA4B7DB5B8EF}"/>
                </a:ext>
              </a:extLst>
            </p:cNvPr>
            <p:cNvSpPr txBox="1"/>
            <p:nvPr/>
          </p:nvSpPr>
          <p:spPr>
            <a:xfrm>
              <a:off x="14024807" y="3660312"/>
              <a:ext cx="34179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000" b="1" dirty="0"/>
                <a:t>แบบแจ้งการฆ่าสัตว์ฯ</a:t>
              </a:r>
              <a:endParaRPr lang="en-US" sz="4000" b="1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83A7F78-11E1-45D3-AEF1-C074D1B1C31D}"/>
                </a:ext>
              </a:extLst>
            </p:cNvPr>
            <p:cNvCxnSpPr/>
            <p:nvPr/>
          </p:nvCxnSpPr>
          <p:spPr>
            <a:xfrm>
              <a:off x="13654564" y="7048500"/>
              <a:ext cx="41463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3F0EB0A-6734-40AF-A6DB-0720BCD5171A}"/>
                </a:ext>
              </a:extLst>
            </p:cNvPr>
            <p:cNvSpPr txBox="1"/>
            <p:nvPr/>
          </p:nvSpPr>
          <p:spPr>
            <a:xfrm>
              <a:off x="13528872" y="7061200"/>
              <a:ext cx="3446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/>
                <a:t>หลักฐานการรับแจ้งการฆ่าสัตว์</a:t>
              </a:r>
              <a:endParaRPr lang="en-US" sz="2800" b="1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F4FB1493-398C-4AC0-B258-D5DABCA184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2000" t="19778" r="62000" b="73999"/>
            <a:stretch/>
          </p:blipFill>
          <p:spPr>
            <a:xfrm>
              <a:off x="16154400" y="6134100"/>
              <a:ext cx="914400" cy="5334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51E3B46-2EAB-4D9B-9E55-631F1BA3B3D3}"/>
                </a:ext>
              </a:extLst>
            </p:cNvPr>
            <p:cNvSpPr txBox="1"/>
            <p:nvPr/>
          </p:nvSpPr>
          <p:spPr>
            <a:xfrm>
              <a:off x="15842530" y="6548053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/>
                <a:t>ผู้ประสงค์จะฆ่าสัตว์</a:t>
              </a:r>
              <a:endParaRPr lang="en-US" sz="2000" b="1" dirty="0"/>
            </a:p>
          </p:txBody>
        </p:sp>
      </p:grpSp>
      <p:sp>
        <p:nvSpPr>
          <p:cNvPr id="4" name="Freeform 4"/>
          <p:cNvSpPr/>
          <p:nvPr/>
        </p:nvSpPr>
        <p:spPr>
          <a:xfrm rot="-2377806">
            <a:off x="2072904" y="1536568"/>
            <a:ext cx="2496929" cy="2522571"/>
          </a:xfrm>
          <a:custGeom>
            <a:avLst/>
            <a:gdLst/>
            <a:ahLst/>
            <a:cxnLst/>
            <a:rect l="l" t="t" r="r" b="b"/>
            <a:pathLst>
              <a:path w="3505936" h="3732812">
                <a:moveTo>
                  <a:pt x="0" y="0"/>
                </a:moveTo>
                <a:lnTo>
                  <a:pt x="3505937" y="0"/>
                </a:lnTo>
                <a:lnTo>
                  <a:pt x="3505937" y="3732812"/>
                </a:lnTo>
                <a:lnTo>
                  <a:pt x="0" y="3732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E9A2C85-EF07-4202-8765-5A667540C4F0}"/>
              </a:ext>
            </a:extLst>
          </p:cNvPr>
          <p:cNvGrpSpPr/>
          <p:nvPr/>
        </p:nvGrpSpPr>
        <p:grpSpPr>
          <a:xfrm>
            <a:off x="2792325" y="1930446"/>
            <a:ext cx="1646396" cy="1646396"/>
            <a:chOff x="0" y="0"/>
            <a:chExt cx="812800" cy="812800"/>
          </a:xfrm>
        </p:grpSpPr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xmlns="" id="{393C3EEA-68A0-4A10-82D4-7DD6E8506B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t="-4761" b="-4761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31C6E5F-0C18-40F8-8653-008B9286CBBE}"/>
              </a:ext>
            </a:extLst>
          </p:cNvPr>
          <p:cNvGrpSpPr/>
          <p:nvPr/>
        </p:nvGrpSpPr>
        <p:grpSpPr>
          <a:xfrm>
            <a:off x="836087" y="331082"/>
            <a:ext cx="1600200" cy="1301139"/>
            <a:chOff x="836087" y="331082"/>
            <a:chExt cx="1600200" cy="130113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5B9E019-D8D4-4A9A-9CFC-3E58DD171FF9}"/>
                </a:ext>
              </a:extLst>
            </p:cNvPr>
            <p:cNvGrpSpPr/>
            <p:nvPr/>
          </p:nvGrpSpPr>
          <p:grpSpPr>
            <a:xfrm>
              <a:off x="836087" y="331082"/>
              <a:ext cx="1600200" cy="1301139"/>
              <a:chOff x="13792200" y="495300"/>
              <a:chExt cx="1600200" cy="1301139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075E079F-FF4E-40E5-AA08-A9C462092763}"/>
                  </a:ext>
                </a:extLst>
              </p:cNvPr>
              <p:cNvSpPr/>
              <p:nvPr/>
            </p:nvSpPr>
            <p:spPr>
              <a:xfrm>
                <a:off x="13792200" y="495300"/>
                <a:ext cx="1600200" cy="13011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6E5FD04E-C0A2-463F-8B90-59003F5A791E}"/>
                  </a:ext>
                </a:extLst>
              </p:cNvPr>
              <p:cNvSpPr/>
              <p:nvPr/>
            </p:nvSpPr>
            <p:spPr>
              <a:xfrm>
                <a:off x="13945035" y="605793"/>
                <a:ext cx="1296108" cy="1087539"/>
              </a:xfrm>
              <a:prstGeom prst="ellipse">
                <a:avLst/>
              </a:prstGeom>
              <a:solidFill>
                <a:srgbClr val="E9E9E9"/>
              </a:solidFill>
              <a:ln>
                <a:solidFill>
                  <a:srgbClr val="E9E9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9E9E9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4C7EB135-5C21-4F95-BDC8-DFF41D3759A6}"/>
                  </a:ext>
                </a:extLst>
              </p:cNvPr>
              <p:cNvSpPr/>
              <p:nvPr/>
            </p:nvSpPr>
            <p:spPr>
              <a:xfrm>
                <a:off x="14054667" y="716318"/>
                <a:ext cx="1117600" cy="9092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xmlns="" id="{69E2D856-E621-438A-B3AD-2FE700C0A241}"/>
                </a:ext>
              </a:extLst>
            </p:cNvPr>
            <p:cNvSpPr txBox="1"/>
            <p:nvPr/>
          </p:nvSpPr>
          <p:spPr>
            <a:xfrm>
              <a:off x="1565714" y="819328"/>
              <a:ext cx="140947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59"/>
                </a:lnSpc>
              </a:pPr>
              <a:r>
                <a:rPr lang="en-US" sz="5301" b="1" dirty="0">
                  <a:solidFill>
                    <a:srgbClr val="222C42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45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333" b="-83333"/>
            </a:stretch>
          </a:blipFill>
        </p:spPr>
      </p:sp>
      <p:sp>
        <p:nvSpPr>
          <p:cNvPr id="4" name="Freeform 4"/>
          <p:cNvSpPr/>
          <p:nvPr/>
        </p:nvSpPr>
        <p:spPr>
          <a:xfrm rot="-2377806">
            <a:off x="2291113" y="1435527"/>
            <a:ext cx="2316546" cy="2460783"/>
          </a:xfrm>
          <a:custGeom>
            <a:avLst/>
            <a:gdLst/>
            <a:ahLst/>
            <a:cxnLst/>
            <a:rect l="l" t="t" r="r" b="b"/>
            <a:pathLst>
              <a:path w="3505936" h="3732812">
                <a:moveTo>
                  <a:pt x="0" y="0"/>
                </a:moveTo>
                <a:lnTo>
                  <a:pt x="3505937" y="0"/>
                </a:lnTo>
                <a:lnTo>
                  <a:pt x="3505937" y="3732812"/>
                </a:lnTo>
                <a:lnTo>
                  <a:pt x="0" y="3732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25337" y="1875133"/>
            <a:ext cx="9777974" cy="1753186"/>
          </a:xfrm>
          <a:custGeom>
            <a:avLst/>
            <a:gdLst/>
            <a:ahLst/>
            <a:cxnLst/>
            <a:rect l="l" t="t" r="r" b="b"/>
            <a:pathLst>
              <a:path w="11509125" h="1277197">
                <a:moveTo>
                  <a:pt x="0" y="0"/>
                </a:moveTo>
                <a:lnTo>
                  <a:pt x="11509126" y="0"/>
                </a:lnTo>
                <a:lnTo>
                  <a:pt x="11509126" y="1277197"/>
                </a:lnTo>
                <a:lnTo>
                  <a:pt x="0" y="12771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335576" y="2009465"/>
            <a:ext cx="8779001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</a:pPr>
            <a:r>
              <a:rPr lang="th-TH" sz="4000" b="1" dirty="0">
                <a:solidFill>
                  <a:srgbClr val="2A3C6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พนักงานท้องถิ่น </a:t>
            </a:r>
            <a:r>
              <a:rPr lang="th-TH" sz="2400" dirty="0">
                <a:solidFill>
                  <a:srgbClr val="2A3C6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(โรงฆ่าสัตว์ภายในประเทศ)</a:t>
            </a:r>
          </a:p>
          <a:p>
            <a:pPr>
              <a:lnSpc>
                <a:spcPts val="6440"/>
              </a:lnSpc>
            </a:pPr>
            <a:r>
              <a:rPr lang="th-TH" sz="2800" dirty="0">
                <a:solidFill>
                  <a:srgbClr val="2A3C6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th-TH" sz="3600" dirty="0">
                <a:solidFill>
                  <a:srgbClr val="2A3C6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พนักงานเจ้าหน้าที่ </a:t>
            </a:r>
            <a:r>
              <a:rPr lang="th-TH" sz="2400" dirty="0">
                <a:solidFill>
                  <a:srgbClr val="2A3C6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(</a:t>
            </a:r>
            <a:r>
              <a:rPr lang="th-TH" sz="2400" dirty="0" smtClean="0">
                <a:solidFill>
                  <a:srgbClr val="2A3C6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โรงฆ</a:t>
            </a:r>
            <a:r>
              <a:rPr lang="th-TH" sz="2400" dirty="0">
                <a:solidFill>
                  <a:srgbClr val="2A3C6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่</a:t>
            </a:r>
            <a:r>
              <a:rPr lang="th-TH" sz="2400" dirty="0" smtClean="0">
                <a:solidFill>
                  <a:srgbClr val="2A3C6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า</a:t>
            </a:r>
            <a:r>
              <a:rPr lang="th-TH" sz="2400" dirty="0">
                <a:solidFill>
                  <a:srgbClr val="2A3C6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สัตว์เพื่อการส่งออกด้วย)</a:t>
            </a:r>
            <a:endParaRPr lang="en-US" sz="4800" dirty="0">
              <a:solidFill>
                <a:srgbClr val="2A3C6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91261" y="3963093"/>
            <a:ext cx="12807292" cy="6942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40014" lvl="1" indent="-270008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พิจารณาแบบแจ้งการฆ่าสัตว์</a:t>
            </a:r>
            <a:r>
              <a:rPr lang="en-US" sz="28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2800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และหลักฐานการชำระอากรการฆ่าสัตว์</a:t>
            </a:r>
            <a:r>
              <a:rPr lang="th-TH" sz="28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th-TH" sz="24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(ในชนิดสัตว์ที่ต้องเสียค่าอากร)</a:t>
            </a:r>
          </a:p>
          <a:p>
            <a:pPr marL="540014" lvl="1" indent="-270008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th-TH" sz="2800" dirty="0">
                <a:solidFill>
                  <a:srgbClr val="222C42"/>
                </a:solidFill>
                <a:latin typeface="Anantason" panose="020B0604020202020204" charset="-34"/>
                <a:cs typeface="Anantason" panose="020B0604020202020204" charset="-34"/>
              </a:rPr>
              <a:t>กำหนด จำนวนสัตว์ แหล่งที่มาของสัตว์ที่จะฆ่า วันและเวลา ในการฆ่าสัตว์</a:t>
            </a:r>
            <a:endParaRPr lang="en-US" sz="2800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 marL="540014" lvl="1" indent="-270008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กำหนดรายละเอียดโดยพิจารณาความเหมาะสมของจำนวนสัตว์ที่เข้าฆ่า</a:t>
            </a:r>
            <a:r>
              <a:rPr lang="en-US" sz="28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en-US" sz="2800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และกำลังการผลิตของโรงฆ่าสัตว์</a:t>
            </a:r>
            <a:endParaRPr lang="th-TH" sz="2800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 marL="540014" lvl="1" indent="-270008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th-TH" sz="2800" dirty="0">
                <a:solidFill>
                  <a:srgbClr val="222C42"/>
                </a:solidFill>
                <a:latin typeface="Anantason" panose="020B0604020202020204" charset="-34"/>
                <a:cs typeface="Anantason" panose="020B0604020202020204" charset="-34"/>
              </a:rPr>
              <a:t>ระยะเวลาเริ่มต้นจนถึงระยะเวลาสิ้นสุดการฆ่าสัตว์ ต้องไม่เกิน 36 ชั่วโมง</a:t>
            </a:r>
            <a:endParaRPr lang="th-TH" sz="3200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 marL="540014" lvl="1" indent="-270008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ออกหลักฐานการรับแจ้งการฆ่าสัตว์</a:t>
            </a:r>
            <a:r>
              <a:rPr lang="en-US" sz="2800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 </a:t>
            </a:r>
            <a:r>
              <a:rPr lang="th-TH" sz="2800" dirty="0">
                <a:solidFill>
                  <a:srgbClr val="222C42"/>
                </a:solidFill>
                <a:latin typeface="Anantason" panose="020B0604020202020204" charset="-34"/>
                <a:cs typeface="Anantason" panose="020B0604020202020204" charset="-34"/>
              </a:rPr>
              <a:t>ให้พิจารณาหลักฐาน</a:t>
            </a:r>
            <a:br>
              <a:rPr lang="th-TH" sz="2800" dirty="0">
                <a:solidFill>
                  <a:srgbClr val="222C42"/>
                </a:solidFill>
                <a:latin typeface="Anantason" panose="020B0604020202020204" charset="-34"/>
                <a:cs typeface="Anantason" panose="020B0604020202020204" charset="-34"/>
              </a:rPr>
            </a:br>
            <a:r>
              <a:rPr lang="th-TH" sz="2800" dirty="0">
                <a:solidFill>
                  <a:srgbClr val="FF0000"/>
                </a:solidFill>
                <a:latin typeface="Anantason" panose="020B0604020202020204" charset="-34"/>
                <a:cs typeface="Anantason" panose="020B0604020202020204" charset="-34"/>
              </a:rPr>
              <a:t>การเสียอากรการฆ่าสัตว์ ๑ ฉบับ ต่อ ๑ ใบรับแจ้ง</a:t>
            </a:r>
          </a:p>
          <a:p>
            <a:pPr marL="540014" lvl="1" indent="-270008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sz="3600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 marL="270006" lvl="1">
              <a:lnSpc>
                <a:spcPct val="150000"/>
              </a:lnSpc>
              <a:spcBef>
                <a:spcPct val="0"/>
              </a:spcBef>
            </a:pPr>
            <a:endParaRPr lang="en-US" sz="4000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  <a:p>
            <a:pPr marL="540014" lvl="1" indent="-270008">
              <a:lnSpc>
                <a:spcPts val="3501"/>
              </a:lnSpc>
              <a:spcBef>
                <a:spcPct val="0"/>
              </a:spcBef>
              <a:buFont typeface="Arial"/>
              <a:buChar char="•"/>
            </a:pPr>
            <a:endParaRPr lang="en-US" sz="2501" dirty="0">
              <a:solidFill>
                <a:srgbClr val="222C42"/>
              </a:solidFill>
              <a:latin typeface="Anantason"/>
              <a:ea typeface="Anantason"/>
              <a:cs typeface="Anantason"/>
              <a:sym typeface="Anantason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5E755DB-518F-4CF8-AB44-560F4CF75AB6}"/>
              </a:ext>
            </a:extLst>
          </p:cNvPr>
          <p:cNvSpPr/>
          <p:nvPr/>
        </p:nvSpPr>
        <p:spPr>
          <a:xfrm>
            <a:off x="13524968" y="2751726"/>
            <a:ext cx="4275969" cy="62564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xmlns="" id="{086C4F49-F410-42DE-9B3E-B5CFB8E875EE}"/>
              </a:ext>
            </a:extLst>
          </p:cNvPr>
          <p:cNvSpPr txBox="1"/>
          <p:nvPr/>
        </p:nvSpPr>
        <p:spPr>
          <a:xfrm>
            <a:off x="-304800" y="389256"/>
            <a:ext cx="19602513" cy="170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ประกาศกระทรวงเกษตรและสหกรณ์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เรื่อง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การแจ้งการฆ่าสัตว์และการออกหลักฐาน</a:t>
            </a:r>
            <a:endParaRPr lang="en-US" sz="5009" b="1" dirty="0">
              <a:solidFill>
                <a:srgbClr val="222C4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การรับแจ้งการฆ่าสัตว์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พ.ศ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. ๒๕๖๘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FDD3DA9-7228-495F-83FA-800F2AA0F7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556" t="26000" r="34637" b="65631"/>
          <a:stretch/>
        </p:blipFill>
        <p:spPr>
          <a:xfrm>
            <a:off x="15235327" y="2971967"/>
            <a:ext cx="838200" cy="8207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2DB6E53-A8A5-4118-914E-FA4B7DB5B8EF}"/>
              </a:ext>
            </a:extLst>
          </p:cNvPr>
          <p:cNvSpPr txBox="1"/>
          <p:nvPr/>
        </p:nvSpPr>
        <p:spPr>
          <a:xfrm>
            <a:off x="14024807" y="3660312"/>
            <a:ext cx="341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/>
              <a:t>แบบแจ้งการฆ่าสัตว์ฯ</a:t>
            </a:r>
            <a:endParaRPr lang="en-US" sz="4000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83A7F78-11E1-45D3-AEF1-C074D1B1C31D}"/>
              </a:ext>
            </a:extLst>
          </p:cNvPr>
          <p:cNvCxnSpPr/>
          <p:nvPr/>
        </p:nvCxnSpPr>
        <p:spPr>
          <a:xfrm>
            <a:off x="13654564" y="7048500"/>
            <a:ext cx="41463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3F0EB0A-6734-40AF-A6DB-0720BCD5171A}"/>
              </a:ext>
            </a:extLst>
          </p:cNvPr>
          <p:cNvSpPr txBox="1"/>
          <p:nvPr/>
        </p:nvSpPr>
        <p:spPr>
          <a:xfrm>
            <a:off x="13528872" y="7061200"/>
            <a:ext cx="3446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/>
              <a:t>หลักฐานการรับแจ้งการฆ่าสัตว์</a:t>
            </a:r>
            <a:endParaRPr lang="en-US" sz="28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71EC952-0324-4C44-883E-A401CC7048B4}"/>
              </a:ext>
            </a:extLst>
          </p:cNvPr>
          <p:cNvSpPr/>
          <p:nvPr/>
        </p:nvSpPr>
        <p:spPr>
          <a:xfrm>
            <a:off x="13868399" y="7597118"/>
            <a:ext cx="3672699" cy="128017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26">
            <a:extLst>
              <a:ext uri="{FF2B5EF4-FFF2-40B4-BE49-F238E27FC236}">
                <a16:creationId xmlns:a16="http://schemas.microsoft.com/office/drawing/2014/main" xmlns="" id="{7A451975-0596-43D9-97A2-5D48C7305BFF}"/>
              </a:ext>
            </a:extLst>
          </p:cNvPr>
          <p:cNvGrpSpPr/>
          <p:nvPr/>
        </p:nvGrpSpPr>
        <p:grpSpPr>
          <a:xfrm>
            <a:off x="2514070" y="1683135"/>
            <a:ext cx="1601392" cy="1601392"/>
            <a:chOff x="0" y="0"/>
            <a:chExt cx="812800" cy="812800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xmlns="" id="{EE9C98C7-C68F-45B2-B37C-F02EAB5CA3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7547" b="-7547"/>
              </a:stretch>
            </a:blipFill>
            <a:ln cap="sq">
              <a:noFill/>
              <a:prstDash val="solid"/>
              <a:miter/>
            </a:ln>
          </p:spPr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63880D0-EC5D-4A39-908F-C9A8EF69DC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8000" t="69357" r="44500" b="22643"/>
          <a:stretch/>
        </p:blipFill>
        <p:spPr>
          <a:xfrm>
            <a:off x="15879319" y="8262801"/>
            <a:ext cx="635000" cy="381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A88E25-4F5A-4CB5-9B82-FE2A6C07F2E2}"/>
              </a:ext>
            </a:extLst>
          </p:cNvPr>
          <p:cNvSpPr txBox="1"/>
          <p:nvPr/>
        </p:nvSpPr>
        <p:spPr>
          <a:xfrm>
            <a:off x="14852541" y="8546064"/>
            <a:ext cx="268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พนักงานท้องถิ่น /พนักงานเจ้าหน้าที่</a:t>
            </a:r>
            <a:endParaRPr lang="en-US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E553BD4-8A44-4051-88B0-36D78FABC92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2000" t="19778" r="62000" b="73999"/>
          <a:stretch/>
        </p:blipFill>
        <p:spPr>
          <a:xfrm>
            <a:off x="16073527" y="6137440"/>
            <a:ext cx="914400" cy="533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852DB11-F118-422A-8558-D0A5463CF37E}"/>
              </a:ext>
            </a:extLst>
          </p:cNvPr>
          <p:cNvSpPr txBox="1"/>
          <p:nvPr/>
        </p:nvSpPr>
        <p:spPr>
          <a:xfrm>
            <a:off x="15761657" y="655139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ผู้ประสงค์จะฆ่าสัตว์</a:t>
            </a:r>
            <a:endParaRPr lang="en-US" sz="20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CCBB9BA-6B54-412B-AB0F-800BE6F7B345}"/>
              </a:ext>
            </a:extLst>
          </p:cNvPr>
          <p:cNvGrpSpPr/>
          <p:nvPr/>
        </p:nvGrpSpPr>
        <p:grpSpPr>
          <a:xfrm>
            <a:off x="836087" y="331082"/>
            <a:ext cx="1600200" cy="1301139"/>
            <a:chOff x="836087" y="331082"/>
            <a:chExt cx="1600200" cy="130113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86697E7C-CFFB-414C-A4B0-95A6935B2F7D}"/>
                </a:ext>
              </a:extLst>
            </p:cNvPr>
            <p:cNvGrpSpPr/>
            <p:nvPr/>
          </p:nvGrpSpPr>
          <p:grpSpPr>
            <a:xfrm>
              <a:off x="836087" y="331082"/>
              <a:ext cx="1600200" cy="1301139"/>
              <a:chOff x="13792200" y="495300"/>
              <a:chExt cx="1600200" cy="1301139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AC234B36-AAA9-4DEE-A64D-7A3F9F392743}"/>
                  </a:ext>
                </a:extLst>
              </p:cNvPr>
              <p:cNvSpPr/>
              <p:nvPr/>
            </p:nvSpPr>
            <p:spPr>
              <a:xfrm>
                <a:off x="13792200" y="495300"/>
                <a:ext cx="1600200" cy="13011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390C20A1-AFD4-4459-9CF5-B3ADA6157739}"/>
                  </a:ext>
                </a:extLst>
              </p:cNvPr>
              <p:cNvSpPr/>
              <p:nvPr/>
            </p:nvSpPr>
            <p:spPr>
              <a:xfrm>
                <a:off x="13945035" y="605793"/>
                <a:ext cx="1296108" cy="1087539"/>
              </a:xfrm>
              <a:prstGeom prst="ellipse">
                <a:avLst/>
              </a:prstGeom>
              <a:solidFill>
                <a:srgbClr val="E9E9E9"/>
              </a:solidFill>
              <a:ln>
                <a:solidFill>
                  <a:srgbClr val="E9E9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9E9E9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A495031B-E9B6-4865-A886-B63A358E000D}"/>
                  </a:ext>
                </a:extLst>
              </p:cNvPr>
              <p:cNvSpPr/>
              <p:nvPr/>
            </p:nvSpPr>
            <p:spPr>
              <a:xfrm>
                <a:off x="14054667" y="716318"/>
                <a:ext cx="1117600" cy="9092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xmlns="" id="{7C1641C7-9CE4-4D86-BF6D-1AD18903B44A}"/>
                </a:ext>
              </a:extLst>
            </p:cNvPr>
            <p:cNvSpPr txBox="1"/>
            <p:nvPr/>
          </p:nvSpPr>
          <p:spPr>
            <a:xfrm>
              <a:off x="1565714" y="819328"/>
              <a:ext cx="140947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59"/>
                </a:lnSpc>
              </a:pPr>
              <a:r>
                <a:rPr lang="en-US" sz="5301" b="1" dirty="0">
                  <a:solidFill>
                    <a:srgbClr val="222C42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D935E7-8B17-4B90-B616-A3670C99C4D2}"/>
              </a:ext>
            </a:extLst>
          </p:cNvPr>
          <p:cNvSpPr txBox="1"/>
          <p:nvPr/>
        </p:nvSpPr>
        <p:spPr>
          <a:xfrm>
            <a:off x="469604" y="9038472"/>
            <a:ext cx="97577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*** มาตรา 31 วรรคสอง พ.ร.บ.ควบคุมการฆ่าสัตว์เพื่อการจำหน่ายเนื้อสัตว์ พ.ศ. 2559 </a:t>
            </a:r>
          </a:p>
          <a:p>
            <a:r>
              <a:rPr lang="th-TH" sz="3200" dirty="0"/>
              <a:t>*** ข้อ 5 ประกาศกระทรวงฯ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651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89813" y="6025392"/>
            <a:ext cx="4685965" cy="1211754"/>
          </a:xfrm>
          <a:custGeom>
            <a:avLst/>
            <a:gdLst/>
            <a:ahLst/>
            <a:cxnLst/>
            <a:rect l="l" t="t" r="r" b="b"/>
            <a:pathLst>
              <a:path w="6616447" h="1337441">
                <a:moveTo>
                  <a:pt x="0" y="0"/>
                </a:moveTo>
                <a:lnTo>
                  <a:pt x="6616446" y="0"/>
                </a:lnTo>
                <a:lnTo>
                  <a:pt x="6616446" y="1337441"/>
                </a:lnTo>
                <a:lnTo>
                  <a:pt x="0" y="1337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8215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72007" y="6464547"/>
            <a:ext cx="5563815" cy="563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7"/>
              </a:lnSpc>
            </a:pPr>
            <a:r>
              <a:rPr lang="en-US" sz="282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พนักงานเจ้าหน้าที่</a:t>
            </a:r>
            <a:endParaRPr lang="en-US" sz="2829" b="1" dirty="0">
              <a:solidFill>
                <a:srgbClr val="222C4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  <a:p>
            <a:pPr algn="ctr">
              <a:lnSpc>
                <a:spcPts val="1917"/>
              </a:lnSpc>
            </a:pPr>
            <a:r>
              <a:rPr lang="en-US" sz="2229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(</a:t>
            </a:r>
            <a:r>
              <a:rPr lang="en-US" sz="2229" dirty="0" err="1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โรงฆ่าสัตว์เพื่อการส่งออก</a:t>
            </a:r>
            <a:r>
              <a:rPr lang="en-US" sz="2229" dirty="0">
                <a:solidFill>
                  <a:srgbClr val="222C42"/>
                </a:solidFill>
                <a:latin typeface="Anantason"/>
                <a:ea typeface="Anantason"/>
                <a:cs typeface="Anantason"/>
                <a:sym typeface="Anantason"/>
              </a:rPr>
              <a:t>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5042CC1-EE5B-4BF8-B4FB-685CB2A98713}"/>
              </a:ext>
            </a:extLst>
          </p:cNvPr>
          <p:cNvGrpSpPr/>
          <p:nvPr/>
        </p:nvGrpSpPr>
        <p:grpSpPr>
          <a:xfrm>
            <a:off x="9412682" y="2141415"/>
            <a:ext cx="4993016" cy="917460"/>
            <a:chOff x="1340282" y="5122592"/>
            <a:chExt cx="4993016" cy="917460"/>
          </a:xfrm>
        </p:grpSpPr>
        <p:sp>
          <p:nvSpPr>
            <p:cNvPr id="9" name="Freeform 9"/>
            <p:cNvSpPr/>
            <p:nvPr/>
          </p:nvSpPr>
          <p:spPr>
            <a:xfrm>
              <a:off x="1340282" y="5122592"/>
              <a:ext cx="4538763" cy="917460"/>
            </a:xfrm>
            <a:custGeom>
              <a:avLst/>
              <a:gdLst/>
              <a:ahLst/>
              <a:cxnLst/>
              <a:rect l="l" t="t" r="r" b="b"/>
              <a:pathLst>
                <a:path w="4538762" h="917460">
                  <a:moveTo>
                    <a:pt x="0" y="0"/>
                  </a:moveTo>
                  <a:lnTo>
                    <a:pt x="4538762" y="0"/>
                  </a:lnTo>
                  <a:lnTo>
                    <a:pt x="4538762" y="917460"/>
                  </a:lnTo>
                  <a:lnTo>
                    <a:pt x="0" y="917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r="-82152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2170323" y="5388109"/>
              <a:ext cx="4162975" cy="3866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3"/>
                </a:lnSpc>
              </a:pPr>
              <a:r>
                <a:rPr lang="en-US" sz="2800" b="1" dirty="0" err="1">
                  <a:solidFill>
                    <a:srgbClr val="222C42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ผู้ประสงค์จะฆ่าสัตว์</a:t>
              </a:r>
              <a:endParaRPr lang="en-US" sz="2800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4AF47C7-1E57-4F65-9066-10ABA7C95B21}"/>
              </a:ext>
            </a:extLst>
          </p:cNvPr>
          <p:cNvGrpSpPr/>
          <p:nvPr/>
        </p:nvGrpSpPr>
        <p:grpSpPr>
          <a:xfrm>
            <a:off x="679240" y="1759861"/>
            <a:ext cx="3999849" cy="1703497"/>
            <a:chOff x="7010170" y="4520621"/>
            <a:chExt cx="4538763" cy="1252433"/>
          </a:xfrm>
        </p:grpSpPr>
        <p:sp>
          <p:nvSpPr>
            <p:cNvPr id="10" name="Freeform 10"/>
            <p:cNvSpPr/>
            <p:nvPr/>
          </p:nvSpPr>
          <p:spPr>
            <a:xfrm>
              <a:off x="7010170" y="4520621"/>
              <a:ext cx="4538763" cy="917460"/>
            </a:xfrm>
            <a:custGeom>
              <a:avLst/>
              <a:gdLst/>
              <a:ahLst/>
              <a:cxnLst/>
              <a:rect l="l" t="t" r="r" b="b"/>
              <a:pathLst>
                <a:path w="4538762" h="917460">
                  <a:moveTo>
                    <a:pt x="0" y="0"/>
                  </a:moveTo>
                  <a:lnTo>
                    <a:pt x="4538762" y="0"/>
                  </a:lnTo>
                  <a:lnTo>
                    <a:pt x="4538762" y="917460"/>
                  </a:lnTo>
                  <a:lnTo>
                    <a:pt x="0" y="917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r="-82152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7806695" y="4836326"/>
              <a:ext cx="3742236" cy="936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9"/>
                </a:lnSpc>
              </a:pPr>
              <a:r>
                <a:rPr lang="en-US" sz="2800" b="1" dirty="0" err="1">
                  <a:solidFill>
                    <a:srgbClr val="222C42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พนักงานท้องถิ่น</a:t>
              </a:r>
              <a:endParaRPr lang="th-TH" sz="2800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endParaRPr>
            </a:p>
            <a:p>
              <a:pPr algn="ctr">
                <a:lnSpc>
                  <a:spcPts val="2949"/>
                </a:lnSpc>
              </a:pPr>
              <a:r>
                <a:rPr lang="th-TH" sz="2000" dirty="0">
                  <a:solidFill>
                    <a:srgbClr val="222C42"/>
                  </a:solidFill>
                  <a:latin typeface="Anantason" panose="020B0604020202020204" charset="-34"/>
                  <a:ea typeface="Anantason Bold"/>
                  <a:cs typeface="Anantason" panose="020B0604020202020204" charset="-34"/>
                  <a:sym typeface="Anantason Bold"/>
                </a:rPr>
                <a:t>(โรงฆ่าสัตว์ภายในประเทศ)</a:t>
              </a:r>
              <a:endParaRPr lang="en-US" sz="2000" dirty="0">
                <a:solidFill>
                  <a:srgbClr val="222C42"/>
                </a:solidFill>
                <a:latin typeface="Anantason" panose="020B0604020202020204" charset="-34"/>
                <a:ea typeface="Anantason Bold"/>
                <a:cs typeface="Anantason" panose="020B0604020202020204" charset="-34"/>
                <a:sym typeface="Anantason Bold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200A2C2-3354-4942-87CB-45331AF6DE15}"/>
              </a:ext>
            </a:extLst>
          </p:cNvPr>
          <p:cNvGrpSpPr/>
          <p:nvPr/>
        </p:nvGrpSpPr>
        <p:grpSpPr>
          <a:xfrm>
            <a:off x="9168651" y="1742911"/>
            <a:ext cx="1447438" cy="1596935"/>
            <a:chOff x="2174912" y="2399271"/>
            <a:chExt cx="2437989" cy="2595756"/>
          </a:xfrm>
        </p:grpSpPr>
        <p:sp>
          <p:nvSpPr>
            <p:cNvPr id="18" name="Freeform 18"/>
            <p:cNvSpPr/>
            <p:nvPr/>
          </p:nvSpPr>
          <p:spPr>
            <a:xfrm rot="297054">
              <a:off x="2174912" y="2399271"/>
              <a:ext cx="2437989" cy="2595756"/>
            </a:xfrm>
            <a:custGeom>
              <a:avLst/>
              <a:gdLst/>
              <a:ahLst/>
              <a:cxnLst/>
              <a:rect l="l" t="t" r="r" b="b"/>
              <a:pathLst>
                <a:path w="2437989" h="2595756">
                  <a:moveTo>
                    <a:pt x="0" y="0"/>
                  </a:moveTo>
                  <a:lnTo>
                    <a:pt x="2437989" y="0"/>
                  </a:lnTo>
                  <a:lnTo>
                    <a:pt x="2437989" y="2595756"/>
                  </a:lnTo>
                  <a:lnTo>
                    <a:pt x="0" y="2595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9" name="Group 19"/>
            <p:cNvGrpSpPr/>
            <p:nvPr/>
          </p:nvGrpSpPr>
          <p:grpSpPr>
            <a:xfrm>
              <a:off x="2709505" y="2935650"/>
              <a:ext cx="1584973" cy="1584973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2713" r="-2713"/>
                </a:stretch>
              </a:blip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id="21" name="TextBox 21"/>
          <p:cNvSpPr txBox="1"/>
          <p:nvPr/>
        </p:nvSpPr>
        <p:spPr>
          <a:xfrm>
            <a:off x="-304283" y="420592"/>
            <a:ext cx="19602513" cy="170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ประกาศกระทรวงเกษตรและสหกรณ์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</a:p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เรื่อง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การแจ้งการฆ่าสัตว์และการออกหลักฐาน</a:t>
            </a:r>
            <a:endParaRPr lang="en-US" sz="5009" b="1" dirty="0">
              <a:solidFill>
                <a:srgbClr val="222C42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  <a:p>
            <a:pPr algn="ctr">
              <a:lnSpc>
                <a:spcPts val="4307"/>
              </a:lnSpc>
            </a:pP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การรับแจ้งการฆ่าสัตว์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 </a:t>
            </a:r>
            <a:r>
              <a:rPr lang="en-US" sz="5009" b="1" dirty="0" err="1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พ.ศ</a:t>
            </a:r>
            <a:r>
              <a:rPr lang="en-US" sz="5009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. ๒๕๖๘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D6DF3E6-3144-4537-89A9-1058FC5410C6}"/>
              </a:ext>
            </a:extLst>
          </p:cNvPr>
          <p:cNvGrpSpPr/>
          <p:nvPr/>
        </p:nvGrpSpPr>
        <p:grpSpPr>
          <a:xfrm>
            <a:off x="-88495" y="5784731"/>
            <a:ext cx="1684664" cy="1605031"/>
            <a:chOff x="14174589" y="1957981"/>
            <a:chExt cx="2440140" cy="2598047"/>
          </a:xfrm>
        </p:grpSpPr>
        <p:sp>
          <p:nvSpPr>
            <p:cNvPr id="25" name="Freeform 25"/>
            <p:cNvSpPr/>
            <p:nvPr/>
          </p:nvSpPr>
          <p:spPr>
            <a:xfrm rot="297054">
              <a:off x="14174589" y="1957981"/>
              <a:ext cx="2440140" cy="2598047"/>
            </a:xfrm>
            <a:custGeom>
              <a:avLst/>
              <a:gdLst/>
              <a:ahLst/>
              <a:cxnLst/>
              <a:rect l="l" t="t" r="r" b="b"/>
              <a:pathLst>
                <a:path w="2440140" h="2598046">
                  <a:moveTo>
                    <a:pt x="0" y="0"/>
                  </a:moveTo>
                  <a:lnTo>
                    <a:pt x="2440140" y="0"/>
                  </a:lnTo>
                  <a:lnTo>
                    <a:pt x="2440140" y="2598046"/>
                  </a:lnTo>
                  <a:lnTo>
                    <a:pt x="0" y="2598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6" name="Group 26"/>
            <p:cNvGrpSpPr/>
            <p:nvPr/>
          </p:nvGrpSpPr>
          <p:grpSpPr>
            <a:xfrm>
              <a:off x="14521284" y="2633096"/>
              <a:ext cx="1633115" cy="147761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7547" b="-7547"/>
                </a:stretch>
              </a:blip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F922F61-5BBC-4D8B-8E24-B1249916BA61}"/>
              </a:ext>
            </a:extLst>
          </p:cNvPr>
          <p:cNvGrpSpPr/>
          <p:nvPr/>
        </p:nvGrpSpPr>
        <p:grpSpPr>
          <a:xfrm>
            <a:off x="14753346" y="2194531"/>
            <a:ext cx="4035199" cy="3717051"/>
            <a:chOff x="7451274" y="4169287"/>
            <a:chExt cx="4035199" cy="371705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3D96BA22-9E1F-4049-AF24-81F1BC82E47C}"/>
                </a:ext>
              </a:extLst>
            </p:cNvPr>
            <p:cNvGrpSpPr/>
            <p:nvPr/>
          </p:nvGrpSpPr>
          <p:grpSpPr>
            <a:xfrm>
              <a:off x="7451274" y="4169287"/>
              <a:ext cx="2702505" cy="3713370"/>
              <a:chOff x="13857513" y="1361116"/>
              <a:chExt cx="4275970" cy="6256434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711C3212-2E62-4425-A4BE-E5B75829D79C}"/>
                  </a:ext>
                </a:extLst>
              </p:cNvPr>
              <p:cNvSpPr/>
              <p:nvPr/>
            </p:nvSpPr>
            <p:spPr>
              <a:xfrm>
                <a:off x="13857513" y="1361116"/>
                <a:ext cx="4275970" cy="625643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301963B3-2D1F-4688-8257-35A0B6B3F8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0556" t="26000" r="34637" b="65631"/>
              <a:stretch/>
            </p:blipFill>
            <p:spPr>
              <a:xfrm>
                <a:off x="15427830" y="1435793"/>
                <a:ext cx="838199" cy="820738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D79B279-9152-4726-99BE-F40A03EAE961}"/>
                  </a:ext>
                </a:extLst>
              </p:cNvPr>
              <p:cNvSpPr txBox="1"/>
              <p:nvPr/>
            </p:nvSpPr>
            <p:spPr>
              <a:xfrm>
                <a:off x="14127331" y="2209236"/>
                <a:ext cx="3640114" cy="8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b="1" dirty="0"/>
                  <a:t>แบบแจ้งการฆ่าสัตว์</a:t>
                </a:r>
                <a:endParaRPr lang="en-US" sz="4000" b="1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30C5B80B-A282-42E9-841E-74CBF6FCEA5D}"/>
                  </a:ext>
                </a:extLst>
              </p:cNvPr>
              <p:cNvCxnSpPr/>
              <p:nvPr/>
            </p:nvCxnSpPr>
            <p:spPr>
              <a:xfrm>
                <a:off x="13922310" y="5256803"/>
                <a:ext cx="41463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7FDC5CC1-1D76-4B61-8B88-690EAAF8DE52}"/>
                  </a:ext>
                </a:extLst>
              </p:cNvPr>
              <p:cNvSpPr txBox="1"/>
              <p:nvPr/>
            </p:nvSpPr>
            <p:spPr>
              <a:xfrm>
                <a:off x="13858208" y="5256803"/>
                <a:ext cx="3977444" cy="67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/>
                  <a:t>หลักฐานการรับแจ้งการฆ่าสัตว์</a:t>
                </a:r>
                <a:endParaRPr lang="en-US" sz="2000" b="1" dirty="0"/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04D0444B-E286-4E01-A1E7-D2F529B3A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2000" t="19778" r="62000" b="73999"/>
            <a:stretch/>
          </p:blipFill>
          <p:spPr>
            <a:xfrm>
              <a:off x="8718317" y="5714196"/>
              <a:ext cx="914400" cy="5334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0F64689B-91E2-47B9-B501-EC0FA76AECC8}"/>
                </a:ext>
              </a:extLst>
            </p:cNvPr>
            <p:cNvSpPr txBox="1"/>
            <p:nvPr/>
          </p:nvSpPr>
          <p:spPr>
            <a:xfrm>
              <a:off x="8438473" y="6148416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/>
                <a:t>ผู้ประสงค์จะฆ่าสัตว์</a:t>
              </a:r>
              <a:endParaRPr lang="en-US" sz="2000" b="1" dirty="0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DEFB5743-C0DC-41FB-A07F-74937D32F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8000" t="69357" r="44500" b="22643"/>
            <a:stretch/>
          </p:blipFill>
          <p:spPr>
            <a:xfrm>
              <a:off x="8810543" y="7194345"/>
              <a:ext cx="1043582" cy="400109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1BFD2729-1765-4ADC-AB6C-1A61BF1AEDDF}"/>
                </a:ext>
              </a:extLst>
            </p:cNvPr>
            <p:cNvSpPr txBox="1"/>
            <p:nvPr/>
          </p:nvSpPr>
          <p:spPr>
            <a:xfrm>
              <a:off x="7668293" y="7547784"/>
              <a:ext cx="2727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/>
                <a:t>พนักงานท้องถิ่น /พนักงานเจ้าหน้าที่</a:t>
              </a: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26A07BC-9B86-4151-91E3-69BC24BF594C}"/>
                </a:ext>
              </a:extLst>
            </p:cNvPr>
            <p:cNvSpPr txBox="1"/>
            <p:nvPr/>
          </p:nvSpPr>
          <p:spPr>
            <a:xfrm>
              <a:off x="8185100" y="4934280"/>
              <a:ext cx="1164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0070C0"/>
                  </a:solidFill>
                </a:rPr>
                <a:t>ต้นฉบับ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0B80C65-828E-4187-B83D-5ADD32878B4F}"/>
              </a:ext>
            </a:extLst>
          </p:cNvPr>
          <p:cNvGrpSpPr/>
          <p:nvPr/>
        </p:nvGrpSpPr>
        <p:grpSpPr>
          <a:xfrm>
            <a:off x="281097" y="1666959"/>
            <a:ext cx="1554519" cy="1575215"/>
            <a:chOff x="8313577" y="2165551"/>
            <a:chExt cx="2366795" cy="2519955"/>
          </a:xfrm>
        </p:grpSpPr>
        <p:sp>
          <p:nvSpPr>
            <p:cNvPr id="22" name="Freeform 22"/>
            <p:cNvSpPr/>
            <p:nvPr/>
          </p:nvSpPr>
          <p:spPr>
            <a:xfrm rot="297054">
              <a:off x="8313577" y="2165551"/>
              <a:ext cx="2366795" cy="2519955"/>
            </a:xfrm>
            <a:custGeom>
              <a:avLst/>
              <a:gdLst/>
              <a:ahLst/>
              <a:cxnLst/>
              <a:rect l="l" t="t" r="r" b="b"/>
              <a:pathLst>
                <a:path w="2366795" h="2519954">
                  <a:moveTo>
                    <a:pt x="0" y="0"/>
                  </a:moveTo>
                  <a:lnTo>
                    <a:pt x="2366795" y="0"/>
                  </a:lnTo>
                  <a:lnTo>
                    <a:pt x="2366795" y="2519954"/>
                  </a:lnTo>
                  <a:lnTo>
                    <a:pt x="0" y="251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xmlns="" id="{9044E085-EB76-4F1D-8372-3EAB2D2047C1}"/>
                </a:ext>
              </a:extLst>
            </p:cNvPr>
            <p:cNvGrpSpPr/>
            <p:nvPr/>
          </p:nvGrpSpPr>
          <p:grpSpPr>
            <a:xfrm>
              <a:off x="8673946" y="2675223"/>
              <a:ext cx="1601392" cy="1601392"/>
              <a:chOff x="0" y="0"/>
              <a:chExt cx="812800" cy="812800"/>
            </a:xfrm>
          </p:grpSpPr>
          <p:sp>
            <p:nvSpPr>
              <p:cNvPr id="60" name="Freeform 27">
                <a:extLst>
                  <a:ext uri="{FF2B5EF4-FFF2-40B4-BE49-F238E27FC236}">
                    <a16:creationId xmlns:a16="http://schemas.microsoft.com/office/drawing/2014/main" xmlns="" id="{A1D3B2C8-800F-4294-A8F4-D8296AB92ED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7547" b="-7547"/>
                </a:stretch>
              </a:blip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8475986-85D0-4128-A99A-4EED62948387}"/>
              </a:ext>
            </a:extLst>
          </p:cNvPr>
          <p:cNvGrpSpPr/>
          <p:nvPr/>
        </p:nvGrpSpPr>
        <p:grpSpPr>
          <a:xfrm>
            <a:off x="4993534" y="6428431"/>
            <a:ext cx="3968219" cy="3713370"/>
            <a:chOff x="4689246" y="6297944"/>
            <a:chExt cx="3968219" cy="371337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29F79941-D76D-42FF-8DBC-0A3DF08E5FD4}"/>
                </a:ext>
              </a:extLst>
            </p:cNvPr>
            <p:cNvGrpSpPr/>
            <p:nvPr/>
          </p:nvGrpSpPr>
          <p:grpSpPr>
            <a:xfrm>
              <a:off x="4689246" y="6297944"/>
              <a:ext cx="2702505" cy="3713370"/>
              <a:chOff x="13857513" y="1361116"/>
              <a:chExt cx="4275970" cy="6256434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xmlns="" id="{D0121CE7-AA51-47BB-A995-B9BA690C15F7}"/>
                  </a:ext>
                </a:extLst>
              </p:cNvPr>
              <p:cNvSpPr/>
              <p:nvPr/>
            </p:nvSpPr>
            <p:spPr>
              <a:xfrm>
                <a:off x="13857513" y="1361116"/>
                <a:ext cx="4275970" cy="625643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E0DDA37B-1304-42BF-A71A-C1F7A054CA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0556" t="26000" r="34637" b="65631"/>
              <a:stretch/>
            </p:blipFill>
            <p:spPr>
              <a:xfrm>
                <a:off x="15427830" y="1435793"/>
                <a:ext cx="838199" cy="820738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FCC4376C-5992-4BEF-B5B8-8D3261C454A3}"/>
                  </a:ext>
                </a:extLst>
              </p:cNvPr>
              <p:cNvSpPr txBox="1"/>
              <p:nvPr/>
            </p:nvSpPr>
            <p:spPr>
              <a:xfrm>
                <a:off x="14127331" y="2209236"/>
                <a:ext cx="3640114" cy="8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b="1" dirty="0"/>
                  <a:t>แบบแจ้งการฆ่าสัตว์</a:t>
                </a:r>
                <a:endParaRPr lang="en-US" sz="4000" b="1" dirty="0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49250D06-B9B1-42BA-974E-12C0AB6BB2C9}"/>
                  </a:ext>
                </a:extLst>
              </p:cNvPr>
              <p:cNvCxnSpPr/>
              <p:nvPr/>
            </p:nvCxnSpPr>
            <p:spPr>
              <a:xfrm>
                <a:off x="13922310" y="5256803"/>
                <a:ext cx="41463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F33755E4-38A9-47A8-95BC-CDFFB35763F2}"/>
                  </a:ext>
                </a:extLst>
              </p:cNvPr>
              <p:cNvSpPr txBox="1"/>
              <p:nvPr/>
            </p:nvSpPr>
            <p:spPr>
              <a:xfrm>
                <a:off x="13858208" y="5256803"/>
                <a:ext cx="3977444" cy="67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/>
                  <a:t>หลักฐานการรับแจ้งการฆ่าสัตว์</a:t>
                </a:r>
                <a:endParaRPr lang="en-US" sz="2000" b="1" dirty="0"/>
              </a:p>
            </p:txBody>
          </p:sp>
        </p:grp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983D69E9-781C-44AC-9224-15B523D1D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2000" t="19778" r="62000" b="73999"/>
            <a:stretch/>
          </p:blipFill>
          <p:spPr>
            <a:xfrm>
              <a:off x="5889309" y="7795083"/>
              <a:ext cx="914400" cy="533400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4CA5C33E-684C-4B12-9836-C826226BD846}"/>
                </a:ext>
              </a:extLst>
            </p:cNvPr>
            <p:cNvSpPr txBox="1"/>
            <p:nvPr/>
          </p:nvSpPr>
          <p:spPr>
            <a:xfrm>
              <a:off x="5609465" y="8229303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/>
                <a:t>ผู้ประสงค์จะฆ่าสัตว์</a:t>
              </a:r>
              <a:endParaRPr lang="en-US" sz="2000" b="1" dirty="0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1A39CD77-217A-4100-8A14-A6416ED53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8000" t="69357" r="44500" b="22643"/>
            <a:stretch/>
          </p:blipFill>
          <p:spPr>
            <a:xfrm>
              <a:off x="5981535" y="9275232"/>
              <a:ext cx="1043582" cy="400109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2192A17F-4FCD-450C-91C1-12BB8A734F96}"/>
                </a:ext>
              </a:extLst>
            </p:cNvPr>
            <p:cNvSpPr txBox="1"/>
            <p:nvPr/>
          </p:nvSpPr>
          <p:spPr>
            <a:xfrm>
              <a:off x="4839285" y="9628671"/>
              <a:ext cx="2727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/>
                <a:t>พนักงานท้องถิ่น /พนักงานเจ้าหน้าที่</a:t>
              </a:r>
              <a:endParaRPr lang="en-US" sz="1600" b="1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28E47FFB-1C91-40D1-B1DD-442A33E1BA9F}"/>
                </a:ext>
              </a:extLst>
            </p:cNvPr>
            <p:cNvSpPr txBox="1"/>
            <p:nvPr/>
          </p:nvSpPr>
          <p:spPr>
            <a:xfrm>
              <a:off x="5356092" y="7015167"/>
              <a:ext cx="955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FF0000"/>
                  </a:solidFill>
                </a:rPr>
                <a:t>สำเนา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88ABF01F-240E-427E-A088-44951E84D850}"/>
              </a:ext>
            </a:extLst>
          </p:cNvPr>
          <p:cNvGrpSpPr/>
          <p:nvPr/>
        </p:nvGrpSpPr>
        <p:grpSpPr>
          <a:xfrm>
            <a:off x="4877002" y="2051776"/>
            <a:ext cx="3968219" cy="3713370"/>
            <a:chOff x="4689246" y="6297944"/>
            <a:chExt cx="3968219" cy="371337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5A2FA64C-56E2-4FAD-92FF-19A0B8A11FB5}"/>
                </a:ext>
              </a:extLst>
            </p:cNvPr>
            <p:cNvGrpSpPr/>
            <p:nvPr/>
          </p:nvGrpSpPr>
          <p:grpSpPr>
            <a:xfrm>
              <a:off x="4689246" y="6297944"/>
              <a:ext cx="2702505" cy="3713370"/>
              <a:chOff x="13857513" y="1361116"/>
              <a:chExt cx="4275970" cy="6256434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xmlns="" id="{DDEDD789-EC51-4357-BF68-F8C0A0043BD2}"/>
                  </a:ext>
                </a:extLst>
              </p:cNvPr>
              <p:cNvSpPr/>
              <p:nvPr/>
            </p:nvSpPr>
            <p:spPr>
              <a:xfrm>
                <a:off x="13857513" y="1361116"/>
                <a:ext cx="4275970" cy="625643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xmlns="" id="{D08B0A91-68A1-49F4-A54D-218D776E97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0556" t="26000" r="34637" b="65631"/>
              <a:stretch/>
            </p:blipFill>
            <p:spPr>
              <a:xfrm>
                <a:off x="15427830" y="1435793"/>
                <a:ext cx="838199" cy="820738"/>
              </a:xfrm>
              <a:prstGeom prst="rect">
                <a:avLst/>
              </a:prstGeom>
            </p:spPr>
          </p:pic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936EA637-C19E-4351-B810-64884B9B5205}"/>
                  </a:ext>
                </a:extLst>
              </p:cNvPr>
              <p:cNvSpPr txBox="1"/>
              <p:nvPr/>
            </p:nvSpPr>
            <p:spPr>
              <a:xfrm>
                <a:off x="14127331" y="2209236"/>
                <a:ext cx="3640114" cy="8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b="1" dirty="0"/>
                  <a:t>แบบแจ้งการฆ่าสัตว์</a:t>
                </a:r>
                <a:endParaRPr lang="en-US" sz="4000" b="1" dirty="0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32AEE489-1113-4F33-A0AD-A1A570619EF4}"/>
                  </a:ext>
                </a:extLst>
              </p:cNvPr>
              <p:cNvCxnSpPr/>
              <p:nvPr/>
            </p:nvCxnSpPr>
            <p:spPr>
              <a:xfrm>
                <a:off x="13922310" y="5256803"/>
                <a:ext cx="41463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938A1A58-AA17-449C-8EF0-26EFD059C502}"/>
                  </a:ext>
                </a:extLst>
              </p:cNvPr>
              <p:cNvSpPr txBox="1"/>
              <p:nvPr/>
            </p:nvSpPr>
            <p:spPr>
              <a:xfrm>
                <a:off x="13858208" y="5256803"/>
                <a:ext cx="4119477" cy="67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/>
                  <a:t>หลักฐานการรับแจ้งการฆ่าสัตว์</a:t>
                </a:r>
                <a:endParaRPr lang="en-US" sz="2000" b="1" dirty="0"/>
              </a:p>
            </p:txBody>
          </p:sp>
        </p:grp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FA42C405-9A52-40DC-A9C1-F78F5E415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2000" t="19778" r="62000" b="73999"/>
            <a:stretch/>
          </p:blipFill>
          <p:spPr>
            <a:xfrm>
              <a:off x="5889309" y="7795083"/>
              <a:ext cx="914400" cy="53340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3B20F0B7-D2E5-49EB-B648-4BE29FB2EF8A}"/>
                </a:ext>
              </a:extLst>
            </p:cNvPr>
            <p:cNvSpPr txBox="1"/>
            <p:nvPr/>
          </p:nvSpPr>
          <p:spPr>
            <a:xfrm>
              <a:off x="5609465" y="8229303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/>
                <a:t>ผู้ประสงค์จะฆ่าสัตว์</a:t>
              </a:r>
              <a:endParaRPr lang="en-US" sz="2000" b="1" dirty="0"/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F465129F-922E-431E-8C5C-35A36BAA24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8000" t="69357" r="44500" b="22643"/>
            <a:stretch/>
          </p:blipFill>
          <p:spPr>
            <a:xfrm>
              <a:off x="5981535" y="9275232"/>
              <a:ext cx="1043582" cy="400109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AC432EF8-531A-4D5A-84E9-24182EE1278D}"/>
                </a:ext>
              </a:extLst>
            </p:cNvPr>
            <p:cNvSpPr txBox="1"/>
            <p:nvPr/>
          </p:nvSpPr>
          <p:spPr>
            <a:xfrm>
              <a:off x="4839285" y="9628671"/>
              <a:ext cx="2727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/>
                <a:t>พนักงานท้องถิ่น /พนักงานเจ้าหน้าที่</a:t>
              </a:r>
              <a:endParaRPr lang="en-US" sz="1600" b="1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FA3DF733-D7B8-4505-A2B1-5CE2CE5AFAB9}"/>
                </a:ext>
              </a:extLst>
            </p:cNvPr>
            <p:cNvSpPr txBox="1"/>
            <p:nvPr/>
          </p:nvSpPr>
          <p:spPr>
            <a:xfrm>
              <a:off x="5356092" y="7015167"/>
              <a:ext cx="955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FF0000"/>
                  </a:solidFill>
                </a:rPr>
                <a:t>สำเนา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5D3FB29A-937B-4AC8-AFDA-D8C53B78B405}"/>
              </a:ext>
            </a:extLst>
          </p:cNvPr>
          <p:cNvGrpSpPr/>
          <p:nvPr/>
        </p:nvGrpSpPr>
        <p:grpSpPr>
          <a:xfrm>
            <a:off x="9216805" y="5879400"/>
            <a:ext cx="5284227" cy="1415692"/>
            <a:chOff x="1312814" y="5018064"/>
            <a:chExt cx="5426313" cy="1079756"/>
          </a:xfrm>
        </p:grpSpPr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xmlns="" id="{249B0E70-FE67-4E68-B5AF-067E38585F9C}"/>
                </a:ext>
              </a:extLst>
            </p:cNvPr>
            <p:cNvSpPr/>
            <p:nvPr/>
          </p:nvSpPr>
          <p:spPr>
            <a:xfrm>
              <a:off x="1312814" y="5018064"/>
              <a:ext cx="5329910" cy="1079756"/>
            </a:xfrm>
            <a:custGeom>
              <a:avLst/>
              <a:gdLst/>
              <a:ahLst/>
              <a:cxnLst/>
              <a:rect l="l" t="t" r="r" b="b"/>
              <a:pathLst>
                <a:path w="4538762" h="917460">
                  <a:moveTo>
                    <a:pt x="0" y="0"/>
                  </a:moveTo>
                  <a:lnTo>
                    <a:pt x="4538762" y="0"/>
                  </a:lnTo>
                  <a:lnTo>
                    <a:pt x="4538762" y="917460"/>
                  </a:lnTo>
                  <a:lnTo>
                    <a:pt x="0" y="917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r="-82152"/>
              </a:stretch>
            </a:blipFill>
          </p:spPr>
        </p:sp>
        <p:sp>
          <p:nvSpPr>
            <p:cNvPr id="104" name="TextBox 16">
              <a:extLst>
                <a:ext uri="{FF2B5EF4-FFF2-40B4-BE49-F238E27FC236}">
                  <a16:creationId xmlns:a16="http://schemas.microsoft.com/office/drawing/2014/main" xmlns="" id="{49A9D10D-8645-4E58-92A3-D154D640C247}"/>
                </a:ext>
              </a:extLst>
            </p:cNvPr>
            <p:cNvSpPr txBox="1"/>
            <p:nvPr/>
          </p:nvSpPr>
          <p:spPr>
            <a:xfrm>
              <a:off x="2010658" y="5289046"/>
              <a:ext cx="4728469" cy="7585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63"/>
                </a:lnSpc>
              </a:pPr>
              <a:r>
                <a:rPr lang="th-TH" sz="2800" b="1" dirty="0">
                  <a:solidFill>
                    <a:srgbClr val="222C42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ผู้รับใบอนุญาต</a:t>
              </a:r>
            </a:p>
            <a:p>
              <a:pPr algn="ctr">
                <a:lnSpc>
                  <a:spcPts val="2863"/>
                </a:lnSpc>
              </a:pPr>
              <a:r>
                <a:rPr lang="th-TH" sz="2800" b="1" dirty="0">
                  <a:solidFill>
                    <a:srgbClr val="222C42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ประกอบกิจการฆ่าสัตว์</a:t>
              </a:r>
              <a:endParaRPr lang="en-US" sz="2800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039C2F0A-6651-411C-9523-C678D33C1E1A}"/>
              </a:ext>
            </a:extLst>
          </p:cNvPr>
          <p:cNvGrpSpPr/>
          <p:nvPr/>
        </p:nvGrpSpPr>
        <p:grpSpPr>
          <a:xfrm>
            <a:off x="14712393" y="6350459"/>
            <a:ext cx="3968219" cy="3713370"/>
            <a:chOff x="4689246" y="6297944"/>
            <a:chExt cx="3968219" cy="3713370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885B24E0-13DD-4B83-B379-E30AC39BB7A1}"/>
                </a:ext>
              </a:extLst>
            </p:cNvPr>
            <p:cNvGrpSpPr/>
            <p:nvPr/>
          </p:nvGrpSpPr>
          <p:grpSpPr>
            <a:xfrm>
              <a:off x="4689246" y="6297944"/>
              <a:ext cx="2702505" cy="3713370"/>
              <a:chOff x="13857513" y="1361116"/>
              <a:chExt cx="4275970" cy="6256434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xmlns="" id="{D27BCDA4-4A2E-4ACA-AD61-0C1D0D574FB8}"/>
                  </a:ext>
                </a:extLst>
              </p:cNvPr>
              <p:cNvSpPr/>
              <p:nvPr/>
            </p:nvSpPr>
            <p:spPr>
              <a:xfrm>
                <a:off x="13857513" y="1361116"/>
                <a:ext cx="4275970" cy="625643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A8F853B2-5CD2-422B-8754-613BF06CC8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0556" t="26000" r="34637" b="65631"/>
              <a:stretch/>
            </p:blipFill>
            <p:spPr>
              <a:xfrm>
                <a:off x="15427830" y="1435793"/>
                <a:ext cx="838199" cy="820738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43661A52-34AF-44CB-A310-ED7CEC028F30}"/>
                  </a:ext>
                </a:extLst>
              </p:cNvPr>
              <p:cNvSpPr txBox="1"/>
              <p:nvPr/>
            </p:nvSpPr>
            <p:spPr>
              <a:xfrm>
                <a:off x="14127331" y="2209236"/>
                <a:ext cx="3640114" cy="8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b="1" dirty="0"/>
                  <a:t>แบบแจ้งการฆ่าสัตว์</a:t>
                </a:r>
                <a:endParaRPr lang="en-US" sz="4000" b="1" dirty="0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37C3511A-D359-4783-9D94-EE5428899516}"/>
                  </a:ext>
                </a:extLst>
              </p:cNvPr>
              <p:cNvCxnSpPr/>
              <p:nvPr/>
            </p:nvCxnSpPr>
            <p:spPr>
              <a:xfrm>
                <a:off x="13922310" y="5256803"/>
                <a:ext cx="41463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7AF49BAD-1549-4228-BFF7-159241286263}"/>
                  </a:ext>
                </a:extLst>
              </p:cNvPr>
              <p:cNvSpPr txBox="1"/>
              <p:nvPr/>
            </p:nvSpPr>
            <p:spPr>
              <a:xfrm>
                <a:off x="13858208" y="5256803"/>
                <a:ext cx="3977444" cy="67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/>
                  <a:t>หลักฐานการรับแจ้งการฆ่าสัตว์</a:t>
                </a:r>
                <a:endParaRPr lang="en-US" sz="2000" b="1" dirty="0"/>
              </a:p>
            </p:txBody>
          </p:sp>
        </p:grp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xmlns="" id="{DC400BC4-5849-4342-9E72-80C341223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2000" t="19778" r="62000" b="73999"/>
            <a:stretch/>
          </p:blipFill>
          <p:spPr>
            <a:xfrm>
              <a:off x="5889309" y="7795083"/>
              <a:ext cx="914400" cy="533400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160EBFD1-4846-4523-AAC8-183C4B69A64A}"/>
                </a:ext>
              </a:extLst>
            </p:cNvPr>
            <p:cNvSpPr txBox="1"/>
            <p:nvPr/>
          </p:nvSpPr>
          <p:spPr>
            <a:xfrm>
              <a:off x="5609465" y="8229303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/>
                <a:t>ผู้ประสงค์จะฆ่าสัตว์</a:t>
              </a:r>
              <a:endParaRPr lang="en-US" sz="2000" b="1" dirty="0"/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xmlns="" id="{D59FABDF-BF1F-4EC1-944F-48DEABD91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8000" t="69357" r="44500" b="22643"/>
            <a:stretch/>
          </p:blipFill>
          <p:spPr>
            <a:xfrm>
              <a:off x="5981535" y="9275232"/>
              <a:ext cx="1043582" cy="400109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D7A4E167-6342-4338-8BD6-2731FE96A51C}"/>
                </a:ext>
              </a:extLst>
            </p:cNvPr>
            <p:cNvSpPr txBox="1"/>
            <p:nvPr/>
          </p:nvSpPr>
          <p:spPr>
            <a:xfrm>
              <a:off x="4839285" y="9628671"/>
              <a:ext cx="2727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600" b="1" dirty="0"/>
                <a:t>พนักงานท้องถิ่น /พนักงานเจ้าหน้าที่</a:t>
              </a:r>
              <a:endParaRPr lang="en-US" sz="1600" b="1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269A7F33-040A-4038-91E2-AE6FD1B362CF}"/>
                </a:ext>
              </a:extLst>
            </p:cNvPr>
            <p:cNvSpPr txBox="1"/>
            <p:nvPr/>
          </p:nvSpPr>
          <p:spPr>
            <a:xfrm>
              <a:off x="5356092" y="7015167"/>
              <a:ext cx="955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FF0000"/>
                  </a:solidFill>
                </a:rPr>
                <a:t>สำเนา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E1ECEE26-D6B7-496B-B9AC-0E62145756BA}"/>
              </a:ext>
            </a:extLst>
          </p:cNvPr>
          <p:cNvSpPr txBox="1"/>
          <p:nvPr/>
        </p:nvSpPr>
        <p:spPr>
          <a:xfrm>
            <a:off x="138462" y="3335076"/>
            <a:ext cx="4817344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000" dirty="0">
                <a:latin typeface="Anantason" panose="020B0604020202020204" charset="-34"/>
                <a:cs typeface="Anantason" panose="020B0604020202020204" charset="-34"/>
              </a:rPr>
              <a:t>- มอบ</a:t>
            </a:r>
            <a:r>
              <a:rPr lang="th-TH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antason" panose="020B0604020202020204" charset="-34"/>
                <a:cs typeface="Anantason" panose="020B0604020202020204" charset="-34"/>
              </a:rPr>
              <a:t>ต้นฉบับ</a:t>
            </a:r>
            <a:r>
              <a:rPr lang="th-TH" sz="2000" dirty="0">
                <a:latin typeface="Anantason" panose="020B0604020202020204" charset="-34"/>
                <a:cs typeface="Anantason" panose="020B0604020202020204" charset="-34"/>
              </a:rPr>
              <a:t>ให้</a:t>
            </a:r>
            <a:r>
              <a:rPr lang="th-TH" sz="2000" b="1" dirty="0">
                <a:latin typeface="Anantason" panose="020B0604020202020204" charset="-34"/>
                <a:cs typeface="Anantason" panose="020B0604020202020204" charset="-34"/>
              </a:rPr>
              <a:t>ผู้ประสงต์จะฆ่าสัตว์</a:t>
            </a:r>
          </a:p>
          <a:p>
            <a:pPr>
              <a:lnSpc>
                <a:spcPct val="150000"/>
              </a:lnSpc>
            </a:pPr>
            <a:r>
              <a:rPr lang="th-TH" sz="2000" dirty="0">
                <a:latin typeface="Anantason" panose="020B0604020202020204" charset="-34"/>
                <a:cs typeface="Anantason" panose="020B0604020202020204" charset="-34"/>
              </a:rPr>
              <a:t>- ทำ</a:t>
            </a:r>
            <a:r>
              <a:rPr lang="th-TH" sz="2000" b="1" dirty="0">
                <a:solidFill>
                  <a:srgbClr val="FF0000"/>
                </a:solidFill>
                <a:latin typeface="Anantason" panose="020B0604020202020204" charset="-34"/>
                <a:cs typeface="Anantason" panose="020B0604020202020204" charset="-34"/>
              </a:rPr>
              <a:t>สำเนา 2 ฉบับ </a:t>
            </a:r>
            <a:r>
              <a:rPr lang="th-TH" sz="2000" dirty="0">
                <a:latin typeface="Anantason" panose="020B0604020202020204" charset="-34"/>
                <a:cs typeface="Anantason" panose="020B0604020202020204" charset="-34"/>
              </a:rPr>
              <a:t>มอบให้</a:t>
            </a:r>
            <a:r>
              <a:rPr lang="th-TH" sz="2000" b="1" dirty="0">
                <a:latin typeface="Anantason" panose="020B0604020202020204" charset="-34"/>
                <a:cs typeface="Anantason" panose="020B0604020202020204" charset="-34"/>
              </a:rPr>
              <a:t>พนักงานท้องถิ่น </a:t>
            </a:r>
          </a:p>
          <a:p>
            <a:pPr>
              <a:lnSpc>
                <a:spcPct val="150000"/>
              </a:lnSpc>
            </a:pPr>
            <a:r>
              <a:rPr lang="th-TH" sz="2000" dirty="0">
                <a:latin typeface="Anantason" panose="020B0604020202020204" charset="-34"/>
                <a:cs typeface="Anantason" panose="020B0604020202020204" charset="-34"/>
              </a:rPr>
              <a:t>และ</a:t>
            </a:r>
            <a:r>
              <a:rPr lang="th-TH" sz="2000" b="1" dirty="0">
                <a:latin typeface="Anantason" panose="020B0604020202020204" charset="-34"/>
                <a:cs typeface="Anantason" panose="020B0604020202020204" charset="-34"/>
              </a:rPr>
              <a:t>ผู้รับใบอนุญาตประกอบกิจการฆ๋าสัตว์</a:t>
            </a:r>
            <a:endParaRPr lang="en-US" sz="2000" b="1" dirty="0">
              <a:latin typeface="Anantason" panose="020B0604020202020204" charset="-34"/>
              <a:cs typeface="Anantason" panose="020B0604020202020204" charset="-34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05BB19E5-03FE-4B21-AA65-14A274AF44A5}"/>
              </a:ext>
            </a:extLst>
          </p:cNvPr>
          <p:cNvSpPr txBox="1"/>
          <p:nvPr/>
        </p:nvSpPr>
        <p:spPr>
          <a:xfrm>
            <a:off x="138462" y="7396330"/>
            <a:ext cx="4929555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000" dirty="0">
                <a:latin typeface="Anantason" panose="020B0604020202020204" charset="-34"/>
                <a:cs typeface="Anantason" panose="020B0604020202020204" charset="-34"/>
              </a:rPr>
              <a:t>- มอบ</a:t>
            </a:r>
            <a:r>
              <a:rPr lang="th-TH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antason" panose="020B0604020202020204" charset="-34"/>
                <a:cs typeface="Anantason" panose="020B0604020202020204" charset="-34"/>
              </a:rPr>
              <a:t>ต้นฉบับ</a:t>
            </a:r>
            <a:r>
              <a:rPr lang="th-TH" sz="2000" dirty="0">
                <a:latin typeface="Anantason" panose="020B0604020202020204" charset="-34"/>
                <a:cs typeface="Anantason" panose="020B0604020202020204" charset="-34"/>
              </a:rPr>
              <a:t>ให้</a:t>
            </a:r>
            <a:r>
              <a:rPr lang="th-TH" sz="2000" b="1" dirty="0">
                <a:latin typeface="Anantason" panose="020B0604020202020204" charset="-34"/>
                <a:cs typeface="Anantason" panose="020B0604020202020204" charset="-34"/>
              </a:rPr>
              <a:t>ผู้ประสงต์จะฆ่าสัตว์</a:t>
            </a:r>
          </a:p>
          <a:p>
            <a:pPr>
              <a:lnSpc>
                <a:spcPct val="150000"/>
              </a:lnSpc>
            </a:pPr>
            <a:r>
              <a:rPr lang="th-TH" sz="2000" dirty="0">
                <a:latin typeface="Anantason" panose="020B0604020202020204" charset="-34"/>
                <a:cs typeface="Anantason" panose="020B0604020202020204" charset="-34"/>
              </a:rPr>
              <a:t>- ทำ</a:t>
            </a:r>
            <a:r>
              <a:rPr lang="th-TH" sz="2000" b="1" dirty="0">
                <a:solidFill>
                  <a:srgbClr val="FF0000"/>
                </a:solidFill>
                <a:latin typeface="Anantason" panose="020B0604020202020204" charset="-34"/>
                <a:cs typeface="Anantason" panose="020B0604020202020204" charset="-34"/>
              </a:rPr>
              <a:t>สำเนา 3 ฉบับ </a:t>
            </a:r>
            <a:r>
              <a:rPr lang="th-TH" sz="2000" dirty="0">
                <a:latin typeface="Anantason" panose="020B0604020202020204" charset="-34"/>
                <a:cs typeface="Anantason" panose="020B0604020202020204" charset="-34"/>
              </a:rPr>
              <a:t>มอบให้</a:t>
            </a:r>
            <a:r>
              <a:rPr lang="th-TH" sz="2000" b="1" dirty="0">
                <a:latin typeface="Anantason" panose="020B0604020202020204" charset="-34"/>
                <a:cs typeface="Anantason" panose="020B0604020202020204" charset="-34"/>
              </a:rPr>
              <a:t>พนักงานเจ้าหน้าที่</a:t>
            </a:r>
          </a:p>
          <a:p>
            <a:pPr>
              <a:lnSpc>
                <a:spcPct val="150000"/>
              </a:lnSpc>
            </a:pPr>
            <a:r>
              <a:rPr lang="th-TH" sz="2000" b="1" dirty="0">
                <a:latin typeface="Anantason" panose="020B0604020202020204" charset="-34"/>
                <a:cs typeface="Anantason" panose="020B0604020202020204" charset="-34"/>
              </a:rPr>
              <a:t>พนักงานท้องถิ่นและผู้รับใบอนุญาต</a:t>
            </a:r>
          </a:p>
          <a:p>
            <a:pPr>
              <a:lnSpc>
                <a:spcPct val="150000"/>
              </a:lnSpc>
            </a:pPr>
            <a:r>
              <a:rPr lang="th-TH" sz="2000" b="1" dirty="0">
                <a:latin typeface="Anantason" panose="020B0604020202020204" charset="-34"/>
                <a:cs typeface="Anantason" panose="020B0604020202020204" charset="-34"/>
              </a:rPr>
              <a:t>ประกอบกิจการฆ๋าสัตว์</a:t>
            </a:r>
            <a:endParaRPr lang="en-US" sz="2000" b="1" dirty="0">
              <a:latin typeface="Anantason" panose="020B0604020202020204" charset="-34"/>
              <a:cs typeface="Anantason" panose="020B0604020202020204" charset="-34"/>
            </a:endParaRPr>
          </a:p>
        </p:txBody>
      </p:sp>
      <p:sp>
        <p:nvSpPr>
          <p:cNvPr id="120" name="Freeform 22">
            <a:extLst>
              <a:ext uri="{FF2B5EF4-FFF2-40B4-BE49-F238E27FC236}">
                <a16:creationId xmlns:a16="http://schemas.microsoft.com/office/drawing/2014/main" xmlns="" id="{73DDD52F-8490-46F3-8C3E-A5737718D25E}"/>
              </a:ext>
            </a:extLst>
          </p:cNvPr>
          <p:cNvSpPr/>
          <p:nvPr/>
        </p:nvSpPr>
        <p:spPr>
          <a:xfrm rot="297054">
            <a:off x="9034851" y="5619627"/>
            <a:ext cx="1478866" cy="1757943"/>
          </a:xfrm>
          <a:custGeom>
            <a:avLst/>
            <a:gdLst/>
            <a:ahLst/>
            <a:cxnLst/>
            <a:rect l="l" t="t" r="r" b="b"/>
            <a:pathLst>
              <a:path w="2366795" h="2519954">
                <a:moveTo>
                  <a:pt x="0" y="0"/>
                </a:moveTo>
                <a:lnTo>
                  <a:pt x="2366795" y="0"/>
                </a:lnTo>
                <a:lnTo>
                  <a:pt x="2366795" y="2519954"/>
                </a:lnTo>
                <a:lnTo>
                  <a:pt x="0" y="25199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AF475E2A-E582-490B-BB9F-A339AFB473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833"/>
          <a:stretch/>
        </p:blipFill>
        <p:spPr>
          <a:xfrm flipH="1">
            <a:off x="9351255" y="6047071"/>
            <a:ext cx="889795" cy="997912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3E2AC46D-C3F5-4E1E-83C8-C451ED794051}"/>
              </a:ext>
            </a:extLst>
          </p:cNvPr>
          <p:cNvGrpSpPr/>
          <p:nvPr/>
        </p:nvGrpSpPr>
        <p:grpSpPr>
          <a:xfrm>
            <a:off x="836087" y="331082"/>
            <a:ext cx="1600200" cy="1301139"/>
            <a:chOff x="836087" y="331082"/>
            <a:chExt cx="1600200" cy="1301139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6E78C237-E7EF-4E1D-9F7B-66AFEFD0BF3D}"/>
                </a:ext>
              </a:extLst>
            </p:cNvPr>
            <p:cNvGrpSpPr/>
            <p:nvPr/>
          </p:nvGrpSpPr>
          <p:grpSpPr>
            <a:xfrm>
              <a:off x="836087" y="331082"/>
              <a:ext cx="1600200" cy="1301139"/>
              <a:chOff x="13792200" y="495300"/>
              <a:chExt cx="1600200" cy="1301139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0988A9E3-1A0D-4B2C-A6FB-B2D9065E70CB}"/>
                  </a:ext>
                </a:extLst>
              </p:cNvPr>
              <p:cNvSpPr/>
              <p:nvPr/>
            </p:nvSpPr>
            <p:spPr>
              <a:xfrm>
                <a:off x="13792200" y="495300"/>
                <a:ext cx="1600200" cy="13011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C9E47F18-AFB0-4E9A-8099-004E22FA774D}"/>
                  </a:ext>
                </a:extLst>
              </p:cNvPr>
              <p:cNvSpPr/>
              <p:nvPr/>
            </p:nvSpPr>
            <p:spPr>
              <a:xfrm>
                <a:off x="13945035" y="605793"/>
                <a:ext cx="1296108" cy="1087539"/>
              </a:xfrm>
              <a:prstGeom prst="ellipse">
                <a:avLst/>
              </a:prstGeom>
              <a:solidFill>
                <a:srgbClr val="E9E9E9"/>
              </a:solidFill>
              <a:ln>
                <a:solidFill>
                  <a:srgbClr val="E9E9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9E9E9"/>
                  </a:solidFill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0A51328F-0186-462E-A1C3-AD9B4D83279F}"/>
                  </a:ext>
                </a:extLst>
              </p:cNvPr>
              <p:cNvSpPr/>
              <p:nvPr/>
            </p:nvSpPr>
            <p:spPr>
              <a:xfrm>
                <a:off x="14054667" y="716318"/>
                <a:ext cx="1117600" cy="9092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TextBox 15">
              <a:extLst>
                <a:ext uri="{FF2B5EF4-FFF2-40B4-BE49-F238E27FC236}">
                  <a16:creationId xmlns:a16="http://schemas.microsoft.com/office/drawing/2014/main" xmlns="" id="{55B89295-E9BF-4175-9FB7-E4BEE096638B}"/>
                </a:ext>
              </a:extLst>
            </p:cNvPr>
            <p:cNvSpPr txBox="1"/>
            <p:nvPr/>
          </p:nvSpPr>
          <p:spPr>
            <a:xfrm>
              <a:off x="1565714" y="819328"/>
              <a:ext cx="140947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59"/>
                </a:lnSpc>
              </a:pPr>
              <a:r>
                <a:rPr lang="en-US" sz="5301" b="1" dirty="0">
                  <a:solidFill>
                    <a:srgbClr val="222C42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2</a:t>
              </a: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B25A0E47-BF37-4952-97AE-8413AF65BE03}"/>
              </a:ext>
            </a:extLst>
          </p:cNvPr>
          <p:cNvSpPr txBox="1"/>
          <p:nvPr/>
        </p:nvSpPr>
        <p:spPr>
          <a:xfrm>
            <a:off x="271603" y="9663530"/>
            <a:ext cx="4389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*** หมายเหตุ ในแบบแจ้งการฆ่าสัตว์ฯ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242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81000" y="2100041"/>
            <a:ext cx="8763000" cy="7264635"/>
            <a:chOff x="0" y="0"/>
            <a:chExt cx="1983862" cy="20022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3862" cy="2002286"/>
            </a:xfrm>
            <a:custGeom>
              <a:avLst/>
              <a:gdLst/>
              <a:ahLst/>
              <a:cxnLst/>
              <a:rect l="l" t="t" r="r" b="b"/>
              <a:pathLst>
                <a:path w="1983862" h="2002286">
                  <a:moveTo>
                    <a:pt x="54855" y="0"/>
                  </a:moveTo>
                  <a:lnTo>
                    <a:pt x="1929006" y="0"/>
                  </a:lnTo>
                  <a:cubicBezTo>
                    <a:pt x="1943555" y="0"/>
                    <a:pt x="1957507" y="5779"/>
                    <a:pt x="1967795" y="16067"/>
                  </a:cubicBezTo>
                  <a:cubicBezTo>
                    <a:pt x="1978082" y="26354"/>
                    <a:pt x="1983862" y="40307"/>
                    <a:pt x="1983862" y="54855"/>
                  </a:cubicBezTo>
                  <a:lnTo>
                    <a:pt x="1983862" y="1947431"/>
                  </a:lnTo>
                  <a:cubicBezTo>
                    <a:pt x="1983862" y="1961979"/>
                    <a:pt x="1978082" y="1975932"/>
                    <a:pt x="1967795" y="1986219"/>
                  </a:cubicBezTo>
                  <a:cubicBezTo>
                    <a:pt x="1957507" y="1996507"/>
                    <a:pt x="1943555" y="2002286"/>
                    <a:pt x="1929006" y="2002286"/>
                  </a:cubicBezTo>
                  <a:lnTo>
                    <a:pt x="54855" y="2002286"/>
                  </a:lnTo>
                  <a:cubicBezTo>
                    <a:pt x="40307" y="2002286"/>
                    <a:pt x="26354" y="1996507"/>
                    <a:pt x="16067" y="1986219"/>
                  </a:cubicBezTo>
                  <a:cubicBezTo>
                    <a:pt x="5779" y="1975932"/>
                    <a:pt x="0" y="1961979"/>
                    <a:pt x="0" y="1947431"/>
                  </a:cubicBezTo>
                  <a:lnTo>
                    <a:pt x="0" y="54855"/>
                  </a:lnTo>
                  <a:cubicBezTo>
                    <a:pt x="0" y="40307"/>
                    <a:pt x="5779" y="26354"/>
                    <a:pt x="16067" y="16067"/>
                  </a:cubicBezTo>
                  <a:cubicBezTo>
                    <a:pt x="26354" y="5779"/>
                    <a:pt x="40307" y="0"/>
                    <a:pt x="5485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29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83862" cy="2040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2413" y="195628"/>
            <a:ext cx="12689187" cy="1904413"/>
          </a:xfrm>
          <a:custGeom>
            <a:avLst/>
            <a:gdLst/>
            <a:ahLst/>
            <a:cxnLst/>
            <a:rect l="l" t="t" r="r" b="b"/>
            <a:pathLst>
              <a:path w="9315564" h="1904413">
                <a:moveTo>
                  <a:pt x="0" y="0"/>
                </a:moveTo>
                <a:lnTo>
                  <a:pt x="9315564" y="0"/>
                </a:lnTo>
                <a:lnTo>
                  <a:pt x="9315564" y="1904414"/>
                </a:lnTo>
                <a:lnTo>
                  <a:pt x="0" y="1904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09600" y="2179855"/>
            <a:ext cx="8043351" cy="6955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3600" b="1" dirty="0">
                <a:latin typeface="Anantason" panose="020B0604020202020204" charset="-34"/>
                <a:cs typeface="Anantason" panose="020B0604020202020204" charset="-34"/>
              </a:rPr>
              <a:t>ประกาศฯ ปี 2562 (เดิม)</a:t>
            </a:r>
          </a:p>
          <a:p>
            <a:endParaRPr lang="th-TH" sz="3600" b="1" dirty="0">
              <a:latin typeface="Anantason" panose="020B0604020202020204" charset="-34"/>
              <a:cs typeface="Anantason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th-TH" sz="2800" dirty="0">
                <a:latin typeface="Anantason" panose="020B0604020202020204" charset="-34"/>
                <a:cs typeface="Anantason" panose="020B0604020202020204" charset="-34"/>
              </a:rPr>
              <a:t>แจ้งการฆ่าสัตว์โดยใช้ แบบแจ้งและตอบรับการแจ้งการฆ่าสัตว์</a:t>
            </a:r>
          </a:p>
          <a:p>
            <a:pPr marL="571500" indent="-571500">
              <a:buFontTx/>
              <a:buChar char="-"/>
            </a:pPr>
            <a:endParaRPr lang="th-TH" sz="4000" dirty="0">
              <a:latin typeface="Anantason" panose="020B0604020202020204" charset="-34"/>
              <a:cs typeface="Anantason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th-TH" sz="2800" dirty="0">
                <a:latin typeface="Anantason" panose="020B0604020202020204" charset="-34"/>
                <a:cs typeface="Anantason" panose="020B0604020202020204" charset="-34"/>
              </a:rPr>
              <a:t>แจ้งการฆ่าสัตว์ล่วงหน้าได้ ไม่เกิน 7 วัน</a:t>
            </a:r>
          </a:p>
          <a:p>
            <a:endParaRPr lang="th-TH" sz="4000" dirty="0">
              <a:latin typeface="Anantason" panose="020B0604020202020204" charset="-34"/>
              <a:cs typeface="Anantason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th-TH" sz="2800" dirty="0">
                <a:latin typeface="Anantason" panose="020B0604020202020204" charset="-34"/>
                <a:cs typeface="Anantason" panose="020B0604020202020204" charset="-34"/>
              </a:rPr>
              <a:t>เอกสารและหลักฐานประกอบการแจ้งการฆ่าสัตว์</a:t>
            </a:r>
          </a:p>
          <a:p>
            <a:r>
              <a:rPr lang="th-TH" sz="2800" dirty="0">
                <a:latin typeface="Anantason" panose="020B0604020202020204" charset="-34"/>
                <a:cs typeface="Anantason" panose="020B0604020202020204" charset="-34"/>
              </a:rPr>
              <a:t>      (</a:t>
            </a:r>
            <a:r>
              <a:rPr lang="th-TH" sz="2400" dirty="0">
                <a:latin typeface="Anantason" panose="020B0604020202020204" charset="-34"/>
                <a:cs typeface="Anantason" panose="020B0604020202020204" charset="-34"/>
              </a:rPr>
              <a:t>แบบแจ้งและตอบรับการแจ้งการฆ่าสัตว์ และใบอนุญาต    </a:t>
            </a:r>
          </a:p>
          <a:p>
            <a:r>
              <a:rPr lang="th-TH" sz="2400" dirty="0">
                <a:latin typeface="Anantason" panose="020B0604020202020204" charset="-34"/>
                <a:cs typeface="Anantason" panose="020B0604020202020204" charset="-34"/>
              </a:rPr>
              <a:t>        เคลื่อนย้ายสัตว์ หรือหนังสือรับรองแหล่งที่มาของสัตว์)</a:t>
            </a:r>
          </a:p>
          <a:p>
            <a:endParaRPr lang="th-TH" sz="2400" dirty="0">
              <a:latin typeface="Anantason" panose="020B0604020202020204" charset="-34"/>
              <a:cs typeface="Anantason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th-TH" sz="2800" dirty="0">
                <a:latin typeface="Anantason" panose="020B0604020202020204" charset="-34"/>
                <a:cs typeface="Anantason" panose="020B0604020202020204" charset="-34"/>
              </a:rPr>
              <a:t>ผู้รับแจ้งการฆ่าสัตว์ออกหลักฐานการรับแจ้ง</a:t>
            </a:r>
            <a:br>
              <a:rPr lang="th-TH" sz="2800" dirty="0">
                <a:latin typeface="Anantason" panose="020B0604020202020204" charset="-34"/>
                <a:cs typeface="Anantason" panose="020B0604020202020204" charset="-34"/>
              </a:rPr>
            </a:br>
            <a:r>
              <a:rPr lang="th-TH" sz="2800" dirty="0">
                <a:latin typeface="Anantason" panose="020B0604020202020204" charset="-34"/>
                <a:cs typeface="Anantason" panose="020B0604020202020204" charset="-34"/>
              </a:rPr>
              <a:t>การฆ่าสัตว์</a:t>
            </a:r>
          </a:p>
          <a:p>
            <a:r>
              <a:rPr lang="th-TH" sz="2800" dirty="0">
                <a:latin typeface="Anantason" panose="020B0604020202020204" charset="-34"/>
                <a:cs typeface="Anantason" panose="020B0604020202020204" charset="-34"/>
              </a:rPr>
              <a:t>-    เอกสารการแจ้งการฆ่าสัตว์ 1 ฉบับ ต่อสัตว์ที่มี แหล่งที่มา 1 แหล่งที่มา หรือ หลายแหล่งที่มาก็ได้</a:t>
            </a:r>
            <a:endParaRPr lang="th-TH" sz="4000" dirty="0">
              <a:effectLst/>
              <a:latin typeface="Anantason" panose="020B0604020202020204" charset="-34"/>
              <a:cs typeface="Anantason" panose="020B0604020202020204" charset="-3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27163" y="1250786"/>
            <a:ext cx="1109923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71"/>
              </a:lnSpc>
            </a:pPr>
            <a:r>
              <a:rPr lang="th-TH" sz="4391" b="1" dirty="0">
                <a:solidFill>
                  <a:srgbClr val="FFFFFF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การเปลี่ยนแปลงสาระสำคัญของประกาศฯ</a:t>
            </a:r>
            <a:endParaRPr lang="en-US" sz="4391" b="1" dirty="0">
              <a:solidFill>
                <a:srgbClr val="FFFFFF"/>
              </a:solidFill>
              <a:latin typeface="Anantason Bold"/>
              <a:ea typeface="Anantason Bold"/>
              <a:cs typeface="Anantason Bold"/>
              <a:sym typeface="Anantason Bold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xmlns="" id="{7B035D9D-5755-4D04-97A7-150ED53D9DCC}"/>
              </a:ext>
            </a:extLst>
          </p:cNvPr>
          <p:cNvGrpSpPr/>
          <p:nvPr/>
        </p:nvGrpSpPr>
        <p:grpSpPr>
          <a:xfrm>
            <a:off x="9296418" y="2175622"/>
            <a:ext cx="8763000" cy="7264635"/>
            <a:chOff x="0" y="0"/>
            <a:chExt cx="1983862" cy="2002286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xmlns="" id="{BD899149-B768-4D77-A9EA-526BAD044BD7}"/>
                </a:ext>
              </a:extLst>
            </p:cNvPr>
            <p:cNvSpPr/>
            <p:nvPr/>
          </p:nvSpPr>
          <p:spPr>
            <a:xfrm>
              <a:off x="0" y="0"/>
              <a:ext cx="1983862" cy="2002286"/>
            </a:xfrm>
            <a:custGeom>
              <a:avLst/>
              <a:gdLst/>
              <a:ahLst/>
              <a:cxnLst/>
              <a:rect l="l" t="t" r="r" b="b"/>
              <a:pathLst>
                <a:path w="1983862" h="2002286">
                  <a:moveTo>
                    <a:pt x="54855" y="0"/>
                  </a:moveTo>
                  <a:lnTo>
                    <a:pt x="1929006" y="0"/>
                  </a:lnTo>
                  <a:cubicBezTo>
                    <a:pt x="1943555" y="0"/>
                    <a:pt x="1957507" y="5779"/>
                    <a:pt x="1967795" y="16067"/>
                  </a:cubicBezTo>
                  <a:cubicBezTo>
                    <a:pt x="1978082" y="26354"/>
                    <a:pt x="1983862" y="40307"/>
                    <a:pt x="1983862" y="54855"/>
                  </a:cubicBezTo>
                  <a:lnTo>
                    <a:pt x="1983862" y="1947431"/>
                  </a:lnTo>
                  <a:cubicBezTo>
                    <a:pt x="1983862" y="1961979"/>
                    <a:pt x="1978082" y="1975932"/>
                    <a:pt x="1967795" y="1986219"/>
                  </a:cubicBezTo>
                  <a:cubicBezTo>
                    <a:pt x="1957507" y="1996507"/>
                    <a:pt x="1943555" y="2002286"/>
                    <a:pt x="1929006" y="2002286"/>
                  </a:cubicBezTo>
                  <a:lnTo>
                    <a:pt x="54855" y="2002286"/>
                  </a:lnTo>
                  <a:cubicBezTo>
                    <a:pt x="40307" y="2002286"/>
                    <a:pt x="26354" y="1996507"/>
                    <a:pt x="16067" y="1986219"/>
                  </a:cubicBezTo>
                  <a:cubicBezTo>
                    <a:pt x="5779" y="1975932"/>
                    <a:pt x="0" y="1961979"/>
                    <a:pt x="0" y="1947431"/>
                  </a:cubicBezTo>
                  <a:lnTo>
                    <a:pt x="0" y="54855"/>
                  </a:lnTo>
                  <a:cubicBezTo>
                    <a:pt x="0" y="40307"/>
                    <a:pt x="5779" y="26354"/>
                    <a:pt x="16067" y="16067"/>
                  </a:cubicBezTo>
                  <a:cubicBezTo>
                    <a:pt x="26354" y="5779"/>
                    <a:pt x="40307" y="0"/>
                    <a:pt x="5485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FFFFF">
                    <a:alpha val="29000"/>
                  </a:srgbClr>
                </a:gs>
              </a:gsLst>
              <a:lin ang="5400000"/>
            </a:gradFill>
          </p:spPr>
          <p:txBody>
            <a:bodyPr/>
            <a:lstStyle/>
            <a:p>
              <a:r>
                <a:rPr lang="th-TH" sz="3600" b="1" dirty="0">
                  <a:latin typeface="Anantason" panose="020B0604020202020204" charset="-34"/>
                  <a:cs typeface="Anantason" panose="020B0604020202020204" charset="-34"/>
                </a:rPr>
                <a:t>ประกาศฯ ปี 256</a:t>
              </a:r>
              <a:r>
                <a:rPr lang="en-US" sz="3600" b="1" dirty="0">
                  <a:latin typeface="Anantason" panose="020B0604020202020204" charset="-34"/>
                  <a:cs typeface="Anantason" panose="020B0604020202020204" charset="-34"/>
                </a:rPr>
                <a:t>8</a:t>
              </a:r>
              <a:r>
                <a:rPr lang="th-TH" sz="3600" b="1" dirty="0">
                  <a:latin typeface="Anantason" panose="020B0604020202020204" charset="-34"/>
                  <a:cs typeface="Anantason" panose="020B0604020202020204" charset="-34"/>
                </a:rPr>
                <a:t> (ใหม่)</a:t>
              </a:r>
            </a:p>
            <a:p>
              <a:endParaRPr lang="en-US" dirty="0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xmlns="" id="{69F03E05-A776-4AA1-88F2-3D3E1B23CABF}"/>
                </a:ext>
              </a:extLst>
            </p:cNvPr>
            <p:cNvSpPr txBox="1"/>
            <p:nvPr/>
          </p:nvSpPr>
          <p:spPr>
            <a:xfrm>
              <a:off x="0" y="-38100"/>
              <a:ext cx="1983862" cy="2040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EDEF970-534D-4AF9-B645-FFD72263F32E}"/>
              </a:ext>
            </a:extLst>
          </p:cNvPr>
          <p:cNvSpPr/>
          <p:nvPr/>
        </p:nvSpPr>
        <p:spPr>
          <a:xfrm>
            <a:off x="9296418" y="2851739"/>
            <a:ext cx="9144000" cy="66787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  <a:t>ดำเนินการด้วยระบบ</a:t>
            </a:r>
            <a:r>
              <a:rPr lang="th-TH" sz="2800" dirty="0">
                <a:solidFill>
                  <a:srgbClr val="FF3131"/>
                </a:solidFill>
                <a:latin typeface="Anantason" panose="020B0604020202020204" charset="-34"/>
                <a:cs typeface="Anantason" panose="020B0604020202020204" charset="-34"/>
              </a:rPr>
              <a:t>อิเล็กทรอนิกส์เป็นหลัก</a:t>
            </a:r>
            <a:r>
              <a:rPr lang="th-TH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  <a:t> </a:t>
            </a:r>
            <a:endParaRPr lang="en-US" sz="2800" dirty="0">
              <a:solidFill>
                <a:srgbClr val="203850"/>
              </a:solidFill>
              <a:latin typeface="Anantason" panose="020B0604020202020204" charset="-34"/>
              <a:cs typeface="Anantason" panose="020B0604020202020204" charset="-34"/>
            </a:endParaRPr>
          </a:p>
          <a:p>
            <a:r>
              <a:rPr lang="en-US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  <a:t>     </a:t>
            </a:r>
            <a:r>
              <a:rPr lang="th-TH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  <a:t>(กรณีดำเนินการทางอิเล็กทรอนิกส์ไม่ได้ให้ดำเนินการ</a:t>
            </a:r>
            <a:r>
              <a:rPr lang="en-US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  <a:t/>
            </a:r>
            <a:br>
              <a:rPr lang="en-US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</a:br>
            <a:r>
              <a:rPr lang="en-US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  <a:t>     </a:t>
            </a:r>
            <a:r>
              <a:rPr lang="th-TH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  <a:t>โดยใช้แบบแจ้งการฆ่าสัตว์)</a:t>
            </a:r>
          </a:p>
          <a:p>
            <a:pPr marL="457200" indent="-457200">
              <a:buFontTx/>
              <a:buChar char="-"/>
            </a:pPr>
            <a:endParaRPr lang="th-TH" sz="2800" dirty="0">
              <a:solidFill>
                <a:srgbClr val="203850"/>
              </a:solidFill>
              <a:latin typeface="Anantason" panose="020B0604020202020204" charset="-34"/>
              <a:cs typeface="Anantason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th-TH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  <a:t>แจ้งการฆ่าสัตว์ล่วงหน้าได้ </a:t>
            </a:r>
            <a:r>
              <a:rPr lang="th-TH" sz="2800" dirty="0">
                <a:solidFill>
                  <a:srgbClr val="FF3131"/>
                </a:solidFill>
                <a:latin typeface="Anantason" panose="020B0604020202020204" charset="-34"/>
                <a:cs typeface="Anantason" panose="020B0604020202020204" charset="-34"/>
              </a:rPr>
              <a:t>ไม่กำหนดจำนวนวัน</a:t>
            </a:r>
          </a:p>
          <a:p>
            <a:pPr marL="457200" indent="-457200">
              <a:buFontTx/>
              <a:buChar char="-"/>
            </a:pPr>
            <a:endParaRPr lang="th-TH" sz="2800" dirty="0">
              <a:solidFill>
                <a:srgbClr val="FF3131"/>
              </a:solidFill>
              <a:latin typeface="Anantason" panose="020B0604020202020204" charset="-34"/>
              <a:cs typeface="Anantason" panose="020B0604020202020204" charset="-34"/>
            </a:endParaRPr>
          </a:p>
          <a:p>
            <a:pPr marL="457200" indent="-457200">
              <a:buFontTx/>
              <a:buChar char="-"/>
            </a:pPr>
            <a:r>
              <a:rPr lang="th-TH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  <a:t>เอกสารและหลักฐานประกอบการแจ้งการฆ่าสัตว์</a:t>
            </a:r>
          </a:p>
          <a:p>
            <a:r>
              <a:rPr lang="th-TH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  <a:t>      (แบบแจ้งการฆ่าสัตว์ </a:t>
            </a:r>
            <a:r>
              <a:rPr lang="th-TH" sz="2800" dirty="0">
                <a:solidFill>
                  <a:srgbClr val="FF0000"/>
                </a:solidFill>
                <a:latin typeface="Anantason" panose="020B0604020202020204" charset="-34"/>
                <a:cs typeface="Anantason" panose="020B0604020202020204" charset="-34"/>
              </a:rPr>
              <a:t>ไม่ใช้</a:t>
            </a:r>
            <a:r>
              <a:rPr lang="th-TH" sz="2800" dirty="0">
                <a:solidFill>
                  <a:srgbClr val="222C42"/>
                </a:solidFill>
                <a:latin typeface="Anantason" panose="020B0604020202020204" charset="-34"/>
                <a:cs typeface="Anantason" panose="020B0604020202020204" charset="-34"/>
              </a:rPr>
              <a:t>ใบอนุญาต    </a:t>
            </a:r>
          </a:p>
          <a:p>
            <a:r>
              <a:rPr lang="th-TH" sz="2800" dirty="0">
                <a:solidFill>
                  <a:srgbClr val="222C42"/>
                </a:solidFill>
                <a:latin typeface="Anantason" panose="020B0604020202020204" charset="-34"/>
                <a:cs typeface="Anantason" panose="020B0604020202020204" charset="-34"/>
              </a:rPr>
              <a:t>       เคลื่อนย้ายสัตว์ </a:t>
            </a:r>
            <a:r>
              <a:rPr lang="th-TH" sz="2800" dirty="0">
                <a:solidFill>
                  <a:srgbClr val="FF0000"/>
                </a:solidFill>
                <a:latin typeface="Anantason" panose="020B0604020202020204" charset="-34"/>
                <a:cs typeface="Anantason" panose="020B0604020202020204" charset="-34"/>
              </a:rPr>
              <a:t>ไม่ใช้</a:t>
            </a:r>
            <a:r>
              <a:rPr lang="th-TH" sz="2800" dirty="0">
                <a:solidFill>
                  <a:srgbClr val="222C42"/>
                </a:solidFill>
                <a:latin typeface="Anantason" panose="020B0604020202020204" charset="-34"/>
                <a:cs typeface="Anantason" panose="020B0604020202020204" charset="-34"/>
              </a:rPr>
              <a:t>หนังสือรับรองแหล่งที่มาของสัตว์</a:t>
            </a:r>
            <a:r>
              <a:rPr lang="th-TH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  <a:t>)</a:t>
            </a:r>
          </a:p>
          <a:p>
            <a:endParaRPr lang="th-TH" sz="2800" dirty="0">
              <a:latin typeface="Anantason" panose="020B0604020202020204" charset="-34"/>
              <a:cs typeface="Anantason" panose="020B0604020202020204" charset="-34"/>
            </a:endParaRPr>
          </a:p>
          <a:p>
            <a:r>
              <a:rPr lang="th-TH" sz="2800" dirty="0">
                <a:solidFill>
                  <a:srgbClr val="203850"/>
                </a:solidFill>
                <a:latin typeface="Anantason" panose="020B0604020202020204" charset="-34"/>
                <a:cs typeface="Anantason" panose="020B0604020202020204" charset="-34"/>
              </a:rPr>
              <a:t>-    </a:t>
            </a:r>
            <a:r>
              <a:rPr lang="th-TH" sz="2800" dirty="0">
                <a:solidFill>
                  <a:srgbClr val="222C42"/>
                </a:solidFill>
                <a:latin typeface="Anantason" panose="020B0604020202020204" charset="-34"/>
                <a:cs typeface="Anantason" panose="020B0604020202020204" charset="-34"/>
              </a:rPr>
              <a:t>การออกหลักฐานการรับแจ้งการฆ่าสัตว์ให้พิจารณาหลักฐาน</a:t>
            </a:r>
            <a:r>
              <a:rPr lang="th-TH" sz="2800" dirty="0">
                <a:solidFill>
                  <a:srgbClr val="FF0000"/>
                </a:solidFill>
                <a:latin typeface="Anantason" panose="020B0604020202020204" charset="-34"/>
                <a:cs typeface="Anantason" panose="020B0604020202020204" charset="-34"/>
              </a:rPr>
              <a:t>การเสียอากรการฆ่าสัตว์ ๑ ฉบับ ต่อ ๑ ใบรับแจ้ง</a:t>
            </a:r>
          </a:p>
          <a:p>
            <a:endParaRPr lang="en-US" dirty="0">
              <a:solidFill>
                <a:srgbClr val="FF0000"/>
              </a:solidFill>
              <a:latin typeface="Anantason" panose="020B0604020202020204" charset="-34"/>
              <a:cs typeface="Anantason" panose="020B0604020202020204" charset="-34"/>
            </a:endParaRPr>
          </a:p>
          <a:p>
            <a:r>
              <a:rPr lang="th-TH" sz="2800" dirty="0">
                <a:solidFill>
                  <a:srgbClr val="222C42"/>
                </a:solidFill>
                <a:latin typeface="Anantason" panose="020B0604020202020204" charset="-34"/>
                <a:cs typeface="Anantason" panose="020B0604020202020204" charset="-34"/>
              </a:rPr>
              <a:t>-   แบบแจ้งการฆ่าสัตว์และหลักฐานการรับแจ้งการฆ่าสัตว์ </a:t>
            </a:r>
            <a:r>
              <a:rPr lang="th-TH" sz="2800" dirty="0">
                <a:solidFill>
                  <a:srgbClr val="FF0000"/>
                </a:solidFill>
                <a:latin typeface="Anantason" panose="020B0604020202020204" charset="-34"/>
                <a:cs typeface="Anantason" panose="020B0604020202020204" charset="-34"/>
              </a:rPr>
              <a:t/>
            </a:r>
            <a:br>
              <a:rPr lang="th-TH" sz="2800" dirty="0">
                <a:solidFill>
                  <a:srgbClr val="FF0000"/>
                </a:solidFill>
                <a:latin typeface="Anantason" panose="020B0604020202020204" charset="-34"/>
                <a:cs typeface="Anantason" panose="020B0604020202020204" charset="-34"/>
              </a:rPr>
            </a:br>
            <a:r>
              <a:rPr lang="th-TH" sz="2800" dirty="0">
                <a:solidFill>
                  <a:srgbClr val="FF0000"/>
                </a:solidFill>
                <a:latin typeface="Anantason" panose="020B0604020202020204" charset="-34"/>
                <a:cs typeface="Anantason" panose="020B0604020202020204" charset="-34"/>
              </a:rPr>
              <a:t>๑ ฉบับ ต่อการฆ่าสัตว์ที่มีที่มาจาก ๑ แหล่งที่มาเท่านั้น</a:t>
            </a:r>
            <a:endParaRPr lang="en-US" sz="2800" dirty="0">
              <a:solidFill>
                <a:srgbClr val="FF0000"/>
              </a:solidFill>
              <a:latin typeface="Anantason" panose="020B0604020202020204" charset="-34"/>
              <a:cs typeface="Anantason" panose="020B0604020202020204" charset="-34"/>
            </a:endParaRPr>
          </a:p>
          <a:p>
            <a:endParaRPr lang="th-TH" dirty="0">
              <a:latin typeface="Anantason" panose="020B0604020202020204" charset="-34"/>
              <a:cs typeface="Anantason" panose="020B0604020202020204" charset="-34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xmlns="" id="{E17A74CB-D54A-49AF-9D0C-B289A19AE47B}"/>
              </a:ext>
            </a:extLst>
          </p:cNvPr>
          <p:cNvSpPr txBox="1"/>
          <p:nvPr/>
        </p:nvSpPr>
        <p:spPr>
          <a:xfrm>
            <a:off x="-914400" y="716318"/>
            <a:ext cx="3765780" cy="67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6000" b="1" dirty="0">
                <a:solidFill>
                  <a:srgbClr val="222C42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921</Words>
  <Application>Microsoft Office PowerPoint</Application>
  <PresentationFormat>Custom</PresentationFormat>
  <Paragraphs>152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Anantason Bold</vt:lpstr>
      <vt:lpstr>Anantason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การแจ้งการฆ่าสัตว์</dc:title>
  <dc:creator>New</dc:creator>
  <cp:lastModifiedBy>Microsoft account</cp:lastModifiedBy>
  <cp:revision>37</cp:revision>
  <dcterms:created xsi:type="dcterms:W3CDTF">2006-08-16T00:00:00Z</dcterms:created>
  <dcterms:modified xsi:type="dcterms:W3CDTF">2025-04-08T02:18:09Z</dcterms:modified>
  <dc:identifier>DAGiI9JrGKE</dc:identifier>
</cp:coreProperties>
</file>