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75" r:id="rId2"/>
    <p:sldId id="265" r:id="rId3"/>
    <p:sldId id="276" r:id="rId4"/>
    <p:sldId id="257" r:id="rId5"/>
    <p:sldId id="277" r:id="rId6"/>
    <p:sldId id="278" r:id="rId7"/>
    <p:sldId id="266" r:id="rId8"/>
    <p:sldId id="283" r:id="rId9"/>
    <p:sldId id="280" r:id="rId10"/>
    <p:sldId id="281" r:id="rId11"/>
    <p:sldId id="301" r:id="rId12"/>
    <p:sldId id="284" r:id="rId13"/>
    <p:sldId id="286" r:id="rId14"/>
    <p:sldId id="287" r:id="rId15"/>
    <p:sldId id="288" r:id="rId16"/>
    <p:sldId id="289" r:id="rId17"/>
    <p:sldId id="295" r:id="rId18"/>
    <p:sldId id="296" r:id="rId19"/>
    <p:sldId id="297" r:id="rId20"/>
    <p:sldId id="298" r:id="rId21"/>
    <p:sldId id="290" r:id="rId22"/>
    <p:sldId id="300" r:id="rId23"/>
    <p:sldId id="291" r:id="rId24"/>
    <p:sldId id="292" r:id="rId25"/>
    <p:sldId id="294" r:id="rId26"/>
    <p:sldId id="299" r:id="rId27"/>
  </p:sldIdLst>
  <p:sldSz cx="12192000" cy="6858000"/>
  <p:notesSz cx="6858000" cy="9144000"/>
  <p:embeddedFontLst>
    <p:embeddedFont>
      <p:font typeface="4805_KwangMD_Melt" panose="02000000000000000000" pitchFamily="2" charset="0"/>
      <p:regular r:id="rId29"/>
    </p:embeddedFont>
    <p:embeddedFont>
      <p:font typeface="Angsana New" panose="02020603050405020304" pitchFamily="18" charset="-34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Quark" panose="02000000000000000000" pitchFamily="50" charset="0"/>
      <p:regular r:id="rId38"/>
      <p:bold r:id="rId39"/>
    </p:embeddedFont>
    <p:embeddedFont>
      <p:font typeface="TH SarabunPSK" panose="020B0500040200020003" pitchFamily="34" charset="-34"/>
      <p:regular r:id="rId40"/>
      <p:bold r:id="rId41"/>
      <p:italic r:id="rId42"/>
      <p:boldItalic r:id="rId43"/>
    </p:embeddedFont>
    <p:embeddedFont>
      <p:font typeface="Wingdings 3" panose="05040102010807070707" pitchFamily="18" charset="2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1C6435"/>
    <a:srgbClr val="F2B800"/>
    <a:srgbClr val="4D9307"/>
    <a:srgbClr val="3A5D23"/>
    <a:srgbClr val="3A6F05"/>
    <a:srgbClr val="99CC00"/>
    <a:srgbClr val="1C6434"/>
    <a:srgbClr val="EAF1D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7227" autoAdjust="0"/>
  </p:normalViewPr>
  <p:slideViewPr>
    <p:cSldViewPr snapToGrid="0">
      <p:cViewPr varScale="1">
        <p:scale>
          <a:sx n="73" d="100"/>
          <a:sy n="73" d="100"/>
        </p:scale>
        <p:origin x="8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H:\Work%20form%20external%20disc\65\&#3611;&#3619;&#3632;&#3594;&#3640;&#3617;&#3586;&#3633;&#3610;&#3648;&#3588;&#3621;&#3639;&#3656;&#3629;&#3609;\&#3648;&#3611;&#3657;&#3634;&#3649;&#3621;&#3611;&#3607;&#3635;&#3626;&#3652;&#3621;&#3604;&#3660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H:\Work%20form%20external%20disc\65\&#3611;&#3619;&#3632;&#3594;&#3640;&#3617;&#3586;&#3633;&#3610;&#3648;&#3588;&#3621;&#3639;&#3656;&#3629;&#3609;\&#3648;&#3611;&#3657;&#3634;&#3649;&#3621;&#3611;&#3607;&#3635;&#3626;&#3652;&#3621;&#3604;&#3660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Work%20form%20external%20disc\65\&#3611;&#3619;&#3632;&#3594;&#3640;&#3617;&#3586;&#3633;&#3610;&#3648;&#3588;&#3621;&#3639;&#3656;&#3629;&#3609;\&#3648;&#3611;&#3657;&#3634;&#3649;&#3621;&#3611;&#3607;&#3635;&#3626;&#3652;&#3621;&#3604;&#366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05457688334866"/>
          <c:y val="0.11158186532502301"/>
          <c:w val="0.44054958670910827"/>
          <c:h val="0.6608243800636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A6F0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8BC-4E89-BF54-618B41082E7A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8BC-4E89-BF54-618B41082E7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8BC-4E89-BF54-618B41082E7A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8BC-4E89-BF54-618B41082E7A}"/>
              </c:ext>
            </c:extLst>
          </c:dPt>
          <c:dPt>
            <c:idx val="4"/>
            <c:bubble3D val="0"/>
            <c:spPr>
              <a:solidFill>
                <a:srgbClr val="B7DA2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8BC-4E89-BF54-618B41082E7A}"/>
              </c:ext>
            </c:extLst>
          </c:dPt>
          <c:dLbls>
            <c:dLbl>
              <c:idx val="0"/>
              <c:layout>
                <c:manualLayout>
                  <c:x val="0.28408039556002146"/>
                  <c:y val="-6.0750066814178105E-2"/>
                </c:manualLayout>
              </c:layout>
              <c:tx>
                <c:rich>
                  <a:bodyPr/>
                  <a:lstStyle/>
                  <a:p>
                    <a:fld id="{FCC4F925-4CFD-4899-8FE8-279F29000104}" type="CATEGORYNAME">
                      <a:rPr lang="th-TH" b="1" smtClean="0"/>
                      <a:pPr/>
                      <a:t>[CATEGORY NAME]</a:t>
                    </a:fld>
                    <a:br>
                      <a:rPr lang="th-TH" baseline="0" dirty="0">
                        <a:solidFill>
                          <a:srgbClr val="4D9307"/>
                        </a:solidFill>
                      </a:rPr>
                    </a:br>
                    <a:fld id="{0B346DB9-3315-4F59-9E05-2FD1B46834BD}" type="VALUE">
                      <a:rPr lang="th-TH" b="1" baseline="0" smtClean="0">
                        <a:solidFill>
                          <a:srgbClr val="4D9307"/>
                        </a:solidFill>
                      </a:rPr>
                      <a:pPr/>
                      <a:t>[VALUE]</a:t>
                    </a:fld>
                    <a:r>
                      <a:rPr lang="th-TH" b="1" baseline="0" dirty="0">
                        <a:solidFill>
                          <a:srgbClr val="4D9307"/>
                        </a:solidFill>
                      </a:rPr>
                      <a:t> แห่ง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3730439243077"/>
                      <c:h val="0.2523533603443954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8BC-4E89-BF54-618B41082E7A}"/>
                </c:ext>
              </c:extLst>
            </c:dLbl>
            <c:dLbl>
              <c:idx val="1"/>
              <c:layout>
                <c:manualLayout>
                  <c:x val="4.7594621245658102E-2"/>
                  <c:y val="-0.11188751316588615"/>
                </c:manualLayout>
              </c:layout>
              <c:tx>
                <c:rich>
                  <a:bodyPr/>
                  <a:lstStyle/>
                  <a:p>
                    <a:fld id="{66A5DB07-71F1-40C8-A864-177167B09CCD}" type="CATEGORYNAME">
                      <a:rPr lang="th-TH" b="1" smtClean="0"/>
                      <a:pPr/>
                      <a:t>[CATEGORY NAME]</a:t>
                    </a:fld>
                    <a:endParaRPr lang="th-TH" b="1" baseline="0" dirty="0"/>
                  </a:p>
                  <a:p>
                    <a:fld id="{7A35F50D-5ADB-47C0-A041-9B0578026E00}" type="VALUE">
                      <a:rPr lang="th-TH" b="1" baseline="0" smtClean="0">
                        <a:solidFill>
                          <a:srgbClr val="4D9307"/>
                        </a:solidFill>
                      </a:rPr>
                      <a:pPr/>
                      <a:t>[VALUE]</a:t>
                    </a:fld>
                    <a:r>
                      <a:rPr lang="th-TH" b="1" baseline="0" dirty="0">
                        <a:solidFill>
                          <a:srgbClr val="4D9307"/>
                        </a:solidFill>
                      </a:rPr>
                      <a:t> แห่ง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8BC-4E89-BF54-618B41082E7A}"/>
                </c:ext>
              </c:extLst>
            </c:dLbl>
            <c:dLbl>
              <c:idx val="2"/>
              <c:layout>
                <c:manualLayout>
                  <c:x val="-0.14951409920386752"/>
                  <c:y val="-0.115693914662761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7F3B907-B866-4B8B-9462-7BAB5CA8E378}" type="CATEGORYNAME">
                      <a:rPr lang="th-TH" sz="1600" b="1" smtClean="0"/>
                      <a:pPr>
                        <a:defRPr sz="1600"/>
                      </a:pPr>
                      <a:t>[CATEGORY NAME]</a:t>
                    </a:fld>
                    <a:r>
                      <a:rPr lang="th-TH" sz="1600" baseline="0" dirty="0"/>
                      <a:t> </a:t>
                    </a:r>
                  </a:p>
                  <a:p>
                    <a:pPr>
                      <a:defRPr sz="1600"/>
                    </a:pPr>
                    <a:fld id="{807A35AA-6F59-4257-9D55-0C69070A3B5F}" type="VALUE">
                      <a:rPr lang="th-TH" sz="1600" b="1" baseline="0" smtClean="0">
                        <a:solidFill>
                          <a:srgbClr val="4D9307"/>
                        </a:solidFill>
                      </a:rPr>
                      <a:pPr>
                        <a:defRPr sz="1600"/>
                      </a:pPr>
                      <a:t>[VALUE]</a:t>
                    </a:fld>
                    <a:r>
                      <a:rPr lang="th-TH" sz="1600" b="1" baseline="0" dirty="0">
                        <a:solidFill>
                          <a:srgbClr val="4D9307"/>
                        </a:solidFill>
                      </a:rPr>
                      <a:t> แห่ง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292193966819615"/>
                      <c:h val="0.173318504896386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8BC-4E89-BF54-618B41082E7A}"/>
                </c:ext>
              </c:extLst>
            </c:dLbl>
            <c:dLbl>
              <c:idx val="3"/>
              <c:layout>
                <c:manualLayout>
                  <c:x val="-0.29242444470990003"/>
                  <c:y val="-1.1327641568020996E-2"/>
                </c:manualLayout>
              </c:layout>
              <c:tx>
                <c:rich>
                  <a:bodyPr/>
                  <a:lstStyle/>
                  <a:p>
                    <a:fld id="{76133C75-A6C9-400A-BFA1-C1B4029FA0DA}" type="CATEGORYNAME">
                      <a:rPr lang="th-TH" b="1" smtClean="0"/>
                      <a:pPr/>
                      <a:t>[CATEGORY NAME]</a:t>
                    </a:fld>
                    <a:r>
                      <a:rPr lang="th-TH" baseline="0" dirty="0"/>
                      <a:t> </a:t>
                    </a:r>
                  </a:p>
                  <a:p>
                    <a:fld id="{C3B5F761-E293-4470-A7BD-02BE5230B90A}" type="VALUE">
                      <a:rPr lang="th-TH" sz="1800" b="1" baseline="0" smtClean="0">
                        <a:solidFill>
                          <a:srgbClr val="4D9307"/>
                        </a:solidFill>
                      </a:rPr>
                      <a:pPr/>
                      <a:t>[VALUE]</a:t>
                    </a:fld>
                    <a:r>
                      <a:rPr lang="th-TH" sz="1800" b="1" baseline="0" dirty="0">
                        <a:solidFill>
                          <a:srgbClr val="4D9307"/>
                        </a:solidFill>
                      </a:rPr>
                      <a:t> แห่ง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8BC-4E89-BF54-618B41082E7A}"/>
                </c:ext>
              </c:extLst>
            </c:dLbl>
            <c:dLbl>
              <c:idx val="4"/>
              <c:layout>
                <c:manualLayout>
                  <c:x val="4.31326255038776E-2"/>
                  <c:y val="0.1018734130703692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F5F70AF-0636-4224-905A-B8AE2FE74792}" type="CATEGORYNAME">
                      <a:rPr lang="th-TH" sz="1600" b="1" smtClean="0"/>
                      <a:pPr>
                        <a:defRPr sz="1600"/>
                      </a:pPr>
                      <a:t>[CATEGORY NAME]</a:t>
                    </a:fld>
                    <a:r>
                      <a:rPr lang="th-TH" sz="1600" baseline="0" dirty="0"/>
                      <a:t> </a:t>
                    </a:r>
                    <a:fld id="{8CF0EC76-108B-44F3-8D6A-004B353B73ED}" type="VALUE">
                      <a:rPr lang="th-TH" sz="1600" b="1" baseline="0" smtClean="0">
                        <a:solidFill>
                          <a:srgbClr val="4D9307"/>
                        </a:solidFill>
                      </a:rPr>
                      <a:pPr>
                        <a:defRPr sz="1600"/>
                      </a:pPr>
                      <a:t>[VALUE]</a:t>
                    </a:fld>
                    <a:r>
                      <a:rPr lang="th-TH" sz="1600" baseline="0" dirty="0"/>
                      <a:t> แห่ง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2527433661483256"/>
                      <c:h val="0.137607181387041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8BC-4E89-BF54-618B41082E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สุกร</c:v>
                </c:pt>
                <c:pt idx="1">
                  <c:v>ไก่</c:v>
                </c:pt>
                <c:pt idx="2">
                  <c:v>เป็ด</c:v>
                </c:pt>
                <c:pt idx="3">
                  <c:v>โค</c:v>
                </c:pt>
                <c:pt idx="4">
                  <c:v>มากกว่า 1 ชนิดขึ้นไป 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21</c:v>
                </c:pt>
                <c:pt idx="1">
                  <c:v>38</c:v>
                </c:pt>
                <c:pt idx="2">
                  <c:v>0</c:v>
                </c:pt>
                <c:pt idx="3">
                  <c:v>0</c:v>
                </c:pt>
                <c:pt idx="4">
                  <c:v>2849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BC-4E89-BF54-618B41082E7A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  <c:holeSize val="7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05461855666729"/>
          <c:y val="0.24710831600999"/>
          <c:w val="0.44054958670910827"/>
          <c:h val="0.6608243800636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A6F0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8BC-4E89-BF54-618B41082E7A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8BC-4E89-BF54-618B41082E7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8BC-4E89-BF54-618B41082E7A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8BC-4E89-BF54-618B41082E7A}"/>
              </c:ext>
            </c:extLst>
          </c:dPt>
          <c:dPt>
            <c:idx val="4"/>
            <c:bubble3D val="0"/>
            <c:spPr>
              <a:solidFill>
                <a:srgbClr val="B7DA2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8BC-4E89-BF54-618B41082E7A}"/>
              </c:ext>
            </c:extLst>
          </c:dPt>
          <c:dLbls>
            <c:dLbl>
              <c:idx val="0"/>
              <c:layout>
                <c:manualLayout>
                  <c:x val="0.17618761951029599"/>
                  <c:y val="2.6277842271610129E-2"/>
                </c:manualLayout>
              </c:layout>
              <c:tx>
                <c:rich>
                  <a:bodyPr/>
                  <a:lstStyle/>
                  <a:p>
                    <a:fld id="{FCC4F925-4CFD-4899-8FE8-279F29000104}" type="CATEGORYNAME">
                      <a:rPr lang="th-TH" b="1" smtClean="0"/>
                      <a:pPr/>
                      <a:t>[CATEGORY NAME]</a:t>
                    </a:fld>
                    <a:r>
                      <a:rPr lang="th-TH" baseline="0" dirty="0"/>
                      <a:t> </a:t>
                    </a:r>
                    <a:br>
                      <a:rPr lang="th-TH" baseline="0" dirty="0">
                        <a:solidFill>
                          <a:srgbClr val="4D9307"/>
                        </a:solidFill>
                      </a:rPr>
                    </a:br>
                    <a:fld id="{0B346DB9-3315-4F59-9E05-2FD1B46834BD}" type="VALUE">
                      <a:rPr lang="th-TH" b="1" baseline="0" smtClean="0">
                        <a:solidFill>
                          <a:srgbClr val="4D9307"/>
                        </a:solidFill>
                      </a:rPr>
                      <a:pPr/>
                      <a:t>[VALUE]</a:t>
                    </a:fld>
                    <a:r>
                      <a:rPr lang="th-TH" b="1" baseline="0" dirty="0">
                        <a:solidFill>
                          <a:srgbClr val="4D9307"/>
                        </a:solidFill>
                      </a:rPr>
                      <a:t> แห่ง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3730439243077"/>
                      <c:h val="0.2523533603443954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8BC-4E89-BF54-618B41082E7A}"/>
                </c:ext>
              </c:extLst>
            </c:dLbl>
            <c:dLbl>
              <c:idx val="1"/>
              <c:layout>
                <c:manualLayout>
                  <c:x val="-0.14129653182304733"/>
                  <c:y val="4.8459246285658723E-2"/>
                </c:manualLayout>
              </c:layout>
              <c:tx>
                <c:rich>
                  <a:bodyPr/>
                  <a:lstStyle/>
                  <a:p>
                    <a:fld id="{66A5DB07-71F1-40C8-A864-177167B09CCD}" type="CATEGORYNAME">
                      <a:rPr lang="th-TH" b="1" smtClean="0"/>
                      <a:pPr/>
                      <a:t>[CATEGORY NAME]</a:t>
                    </a:fld>
                    <a:r>
                      <a:rPr lang="th-TH" b="1" baseline="0" dirty="0"/>
                      <a:t> </a:t>
                    </a:r>
                  </a:p>
                  <a:p>
                    <a:fld id="{7A35F50D-5ADB-47C0-A041-9B0578026E00}" type="VALUE">
                      <a:rPr lang="th-TH" b="1" baseline="0" smtClean="0">
                        <a:solidFill>
                          <a:srgbClr val="4D9307"/>
                        </a:solidFill>
                      </a:rPr>
                      <a:pPr/>
                      <a:t>[VALUE]</a:t>
                    </a:fld>
                    <a:r>
                      <a:rPr lang="th-TH" b="1" baseline="0" dirty="0">
                        <a:solidFill>
                          <a:srgbClr val="4D9307"/>
                        </a:solidFill>
                      </a:rPr>
                      <a:t> แห่ง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5181723852822"/>
                      <c:h val="0.1569705581861459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8BC-4E89-BF54-618B41082E7A}"/>
                </c:ext>
              </c:extLst>
            </c:dLbl>
            <c:dLbl>
              <c:idx val="2"/>
              <c:layout>
                <c:manualLayout>
                  <c:x val="-0.13677089518425645"/>
                  <c:y val="-9.439469657033330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7F3B907-B866-4B8B-9462-7BAB5CA8E378}" type="CATEGORYNAME">
                      <a:rPr lang="th-TH" sz="1600" b="1" smtClean="0"/>
                      <a:pPr>
                        <a:defRPr sz="1600"/>
                      </a:pPr>
                      <a:t>[CATEGORY NAME]</a:t>
                    </a:fld>
                    <a:r>
                      <a:rPr lang="th-TH" sz="1600" baseline="0" dirty="0"/>
                      <a:t> </a:t>
                    </a:r>
                    <a:fld id="{807A35AA-6F59-4257-9D55-0C69070A3B5F}" type="VALUE">
                      <a:rPr lang="th-TH" sz="1600" b="1" baseline="0" smtClean="0">
                        <a:solidFill>
                          <a:srgbClr val="4D9307"/>
                        </a:solidFill>
                      </a:rPr>
                      <a:pPr>
                        <a:defRPr sz="1600"/>
                      </a:pPr>
                      <a:t>[VALUE]</a:t>
                    </a:fld>
                    <a:r>
                      <a:rPr lang="th-TH" sz="1600" b="1" baseline="0" dirty="0">
                        <a:solidFill>
                          <a:srgbClr val="4D9307"/>
                        </a:solidFill>
                      </a:rPr>
                      <a:t> แห่ง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31387153668323"/>
                      <c:h val="0.245052925598149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8BC-4E89-BF54-618B41082E7A}"/>
                </c:ext>
              </c:extLst>
            </c:dLbl>
            <c:dLbl>
              <c:idx val="3"/>
              <c:layout>
                <c:manualLayout>
                  <c:x val="-0.13090160039519161"/>
                  <c:y val="-0.18587876359402897"/>
                </c:manualLayout>
              </c:layout>
              <c:tx>
                <c:rich>
                  <a:bodyPr/>
                  <a:lstStyle/>
                  <a:p>
                    <a:fld id="{76133C75-A6C9-400A-BFA1-C1B4029FA0DA}" type="CATEGORYNAME">
                      <a:rPr lang="th-TH" b="1" smtClean="0"/>
                      <a:pPr/>
                      <a:t>[CATEGORY NAME]</a:t>
                    </a:fld>
                    <a:r>
                      <a:rPr lang="th-TH" baseline="0" dirty="0"/>
                      <a:t> </a:t>
                    </a:r>
                    <a:fld id="{C3B5F761-E293-4470-A7BD-02BE5230B90A}" type="VALUE">
                      <a:rPr lang="th-TH" sz="1800" b="1" baseline="0" smtClean="0">
                        <a:solidFill>
                          <a:srgbClr val="4D9307"/>
                        </a:solidFill>
                      </a:rPr>
                      <a:pPr/>
                      <a:t>[VALUE]</a:t>
                    </a:fld>
                    <a:r>
                      <a:rPr lang="th-TH" sz="1800" b="1" baseline="0" dirty="0">
                        <a:solidFill>
                          <a:srgbClr val="4D9307"/>
                        </a:solidFill>
                      </a:rPr>
                      <a:t> แห่ง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42147238832714"/>
                      <c:h val="0.1752998683167494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8BC-4E89-BF54-618B41082E7A}"/>
                </c:ext>
              </c:extLst>
            </c:dLbl>
            <c:dLbl>
              <c:idx val="4"/>
              <c:layout>
                <c:manualLayout>
                  <c:x val="7.4366595696340645E-2"/>
                  <c:y val="-0.1424915046127117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F5F70AF-0636-4224-905A-B8AE2FE74792}" type="CATEGORYNAME">
                      <a:rPr lang="th-TH" sz="1600" b="1" smtClean="0"/>
                      <a:pPr>
                        <a:defRPr sz="1600"/>
                      </a:pPr>
                      <a:t>[CATEGORY NAME]</a:t>
                    </a:fld>
                    <a:r>
                      <a:rPr lang="th-TH" sz="1600" baseline="0" dirty="0"/>
                      <a:t> </a:t>
                    </a:r>
                    <a:fld id="{8CF0EC76-108B-44F3-8D6A-004B353B73ED}" type="VALUE">
                      <a:rPr lang="th-TH" sz="1600" b="1" baseline="0" smtClean="0">
                        <a:solidFill>
                          <a:srgbClr val="4D9307"/>
                        </a:solidFill>
                      </a:rPr>
                      <a:pPr>
                        <a:defRPr sz="1600"/>
                      </a:pPr>
                      <a:t>[VALUE]</a:t>
                    </a:fld>
                    <a:r>
                      <a:rPr lang="th-TH" sz="1600" baseline="0" dirty="0"/>
                      <a:t> แห่ง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837723890298147"/>
                      <c:h val="0.1574331044204227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8BC-4E89-BF54-618B41082E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สุกร</c:v>
                </c:pt>
                <c:pt idx="1">
                  <c:v>ไก่</c:v>
                </c:pt>
                <c:pt idx="2">
                  <c:v>เป็ด</c:v>
                </c:pt>
                <c:pt idx="3">
                  <c:v>โค</c:v>
                </c:pt>
                <c:pt idx="4">
                  <c:v>มากกว่า 1 ชนิดขึ้นไป 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1123</c:v>
                </c:pt>
                <c:pt idx="1">
                  <c:v>175</c:v>
                </c:pt>
                <c:pt idx="2">
                  <c:v>3</c:v>
                </c:pt>
                <c:pt idx="3">
                  <c:v>32</c:v>
                </c:pt>
                <c:pt idx="4">
                  <c:v>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BC-4E89-BF54-618B41082E7A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  <c:holeSize val="7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497117076642445E-2"/>
          <c:y val="0.11864073080293036"/>
          <c:w val="0.94344701376466134"/>
          <c:h val="0.6824893084978030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ok!$H$9</c:f>
              <c:strCache>
                <c:ptCount val="1"/>
                <c:pt idx="0">
                  <c:v>สถานที่จำหน่ายเนื้อสัตว์ที่เข้าร่วมโครงการปศุสัตว์ OK</c:v>
                </c:pt>
              </c:strCache>
            </c:strRef>
          </c:tx>
          <c:spPr>
            <a:solidFill>
              <a:srgbClr val="4D930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C64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A21-47CD-AA9A-2EA4D843929E}"/>
              </c:ext>
            </c:extLst>
          </c:dPt>
          <c:dLbls>
            <c:dLbl>
              <c:idx val="0"/>
              <c:layout>
                <c:manualLayout>
                  <c:x val="-5.6888711282666836E-3"/>
                  <c:y val="-1.1192541351404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21-47CD-AA9A-2EA4D843929E}"/>
                </c:ext>
              </c:extLst>
            </c:dLbl>
            <c:dLbl>
              <c:idx val="1"/>
              <c:layout>
                <c:manualLayout>
                  <c:x val="-6.2703517104472942E-5"/>
                  <c:y val="-1.1439420865613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21-47CD-AA9A-2EA4D843929E}"/>
                </c:ext>
              </c:extLst>
            </c:dLbl>
            <c:dLbl>
              <c:idx val="2"/>
              <c:layout>
                <c:manualLayout>
                  <c:x val="-1.2004249768248034E-3"/>
                  <c:y val="-4.55932189452168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A21-47CD-AA9A-2EA4D843929E}"/>
                </c:ext>
              </c:extLst>
            </c:dLbl>
            <c:dLbl>
              <c:idx val="3"/>
              <c:layout>
                <c:manualLayout>
                  <c:x val="-3.4759558394870868E-3"/>
                  <c:y val="-9.03622879207208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21-47CD-AA9A-2EA4D843929E}"/>
                </c:ext>
              </c:extLst>
            </c:dLbl>
            <c:dLbl>
              <c:idx val="4"/>
              <c:layout>
                <c:manualLayout>
                  <c:x val="-1.462495777626066E-4"/>
                  <c:y val="-1.1192541351404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A21-47CD-AA9A-2EA4D843929E}"/>
                </c:ext>
              </c:extLst>
            </c:dLbl>
            <c:dLbl>
              <c:idx val="5"/>
              <c:layout>
                <c:manualLayout>
                  <c:x val="2.1292812848996358E-3"/>
                  <c:y val="-6.71545171550196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21-47CD-AA9A-2EA4D843929E}"/>
                </c:ext>
              </c:extLst>
            </c:dLbl>
            <c:dLbl>
              <c:idx val="6"/>
              <c:layout>
                <c:manualLayout>
                  <c:x val="2.1084387413459753E-3"/>
                  <c:y val="-1.3431086169356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A21-47CD-AA9A-2EA4D843929E}"/>
                </c:ext>
              </c:extLst>
            </c:dLbl>
            <c:dLbl>
              <c:idx val="7"/>
              <c:layout>
                <c:manualLayout>
                  <c:x val="-3.3084240020637306E-4"/>
                  <c:y val="-4.3124423803132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A21-47CD-AA9A-2EA4D843929E}"/>
                </c:ext>
              </c:extLst>
            </c:dLbl>
            <c:dLbl>
              <c:idx val="8"/>
              <c:layout>
                <c:manualLayout>
                  <c:x val="-6.8635287411202067E-3"/>
                  <c:y val="9.1387450078165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A21-47CD-AA9A-2EA4D84392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j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ok!$G$10:$G$18</c:f>
              <c:strCache>
                <c:ptCount val="9"/>
                <c:pt idx="0">
                  <c:v>เขต 1</c:v>
                </c:pt>
                <c:pt idx="1">
                  <c:v>เขต 2</c:v>
                </c:pt>
                <c:pt idx="2">
                  <c:v>เขต 3</c:v>
                </c:pt>
                <c:pt idx="3">
                  <c:v>เขต 4</c:v>
                </c:pt>
                <c:pt idx="4">
                  <c:v>เขต 5</c:v>
                </c:pt>
                <c:pt idx="5">
                  <c:v>เขต 6</c:v>
                </c:pt>
                <c:pt idx="6">
                  <c:v>เขต 7</c:v>
                </c:pt>
                <c:pt idx="7">
                  <c:v>เขต 8</c:v>
                </c:pt>
                <c:pt idx="8">
                  <c:v>เขต 9</c:v>
                </c:pt>
              </c:strCache>
            </c:strRef>
          </c:cat>
          <c:val>
            <c:numRef>
              <c:f>ok!$H$10:$H$18</c:f>
              <c:numCache>
                <c:formatCode>General</c:formatCode>
                <c:ptCount val="9"/>
                <c:pt idx="0">
                  <c:v>1258</c:v>
                </c:pt>
                <c:pt idx="1">
                  <c:v>659</c:v>
                </c:pt>
                <c:pt idx="2">
                  <c:v>444</c:v>
                </c:pt>
                <c:pt idx="3">
                  <c:v>531</c:v>
                </c:pt>
                <c:pt idx="4">
                  <c:v>503</c:v>
                </c:pt>
                <c:pt idx="5">
                  <c:v>344</c:v>
                </c:pt>
                <c:pt idx="6">
                  <c:v>324</c:v>
                </c:pt>
                <c:pt idx="7">
                  <c:v>416</c:v>
                </c:pt>
                <c:pt idx="8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21-47CD-AA9A-2EA4D84392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433920"/>
        <c:axId val="38435456"/>
      </c:barChart>
      <c:catAx>
        <c:axId val="3843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j-cs"/>
              </a:defRPr>
            </a:pPr>
            <a:endParaRPr lang="en-US"/>
          </a:p>
        </c:txPr>
        <c:crossAx val="38435456"/>
        <c:crosses val="autoZero"/>
        <c:auto val="1"/>
        <c:lblAlgn val="ctr"/>
        <c:lblOffset val="100"/>
        <c:noMultiLvlLbl val="0"/>
      </c:catAx>
      <c:valAx>
        <c:axId val="38435456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j-cs"/>
                  </a:defRPr>
                </a:pPr>
                <a:r>
                  <a:rPr lang="th-TH" sz="2000"/>
                  <a:t>จำนวนสถานที่จำหน่ายเนื้อสัตว์ </a:t>
                </a:r>
                <a:r>
                  <a:rPr lang="en-US" sz="2000"/>
                  <a:t>(</a:t>
                </a:r>
                <a:r>
                  <a:rPr lang="th-TH" sz="2000"/>
                  <a:t>แห่ง</a:t>
                </a:r>
                <a:r>
                  <a:rPr lang="en-US" sz="200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j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38433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+mj-lt"/>
          <a:cs typeface="+mj-cs"/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เก็บตัวอย่าง!$O$12</c:f>
              <c:strCache>
                <c:ptCount val="1"/>
                <c:pt idx="0">
                  <c:v>เป้าหมายการเก็บตัวอย่าง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เก็บตัวอย่าง!$N$13:$N$21</c:f>
              <c:strCache>
                <c:ptCount val="9"/>
                <c:pt idx="0">
                  <c:v>เขต1</c:v>
                </c:pt>
                <c:pt idx="1">
                  <c:v>เขต2</c:v>
                </c:pt>
                <c:pt idx="2">
                  <c:v>เขต3</c:v>
                </c:pt>
                <c:pt idx="3">
                  <c:v>เขต4</c:v>
                </c:pt>
                <c:pt idx="4">
                  <c:v>เขต5</c:v>
                </c:pt>
                <c:pt idx="5">
                  <c:v>เขต6</c:v>
                </c:pt>
                <c:pt idx="6">
                  <c:v>เขต7</c:v>
                </c:pt>
                <c:pt idx="7">
                  <c:v>เขต8</c:v>
                </c:pt>
                <c:pt idx="8">
                  <c:v>เขต9</c:v>
                </c:pt>
              </c:strCache>
            </c:strRef>
          </c:cat>
          <c:val>
            <c:numRef>
              <c:f>เก็บตัวอย่าง!$O$13:$O$21</c:f>
              <c:numCache>
                <c:formatCode>General</c:formatCode>
                <c:ptCount val="9"/>
                <c:pt idx="0">
                  <c:v>692</c:v>
                </c:pt>
                <c:pt idx="1">
                  <c:v>389</c:v>
                </c:pt>
                <c:pt idx="2">
                  <c:v>243</c:v>
                </c:pt>
                <c:pt idx="3">
                  <c:v>292</c:v>
                </c:pt>
                <c:pt idx="4">
                  <c:v>225</c:v>
                </c:pt>
                <c:pt idx="5">
                  <c:v>159</c:v>
                </c:pt>
                <c:pt idx="6">
                  <c:v>153</c:v>
                </c:pt>
                <c:pt idx="7">
                  <c:v>228</c:v>
                </c:pt>
                <c:pt idx="8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9D-4F20-ACD2-39B2C303F9B5}"/>
            </c:ext>
          </c:extLst>
        </c:ser>
        <c:ser>
          <c:idx val="1"/>
          <c:order val="1"/>
          <c:tx>
            <c:strRef>
              <c:f>เก็บตัวอย่าง!$P$12</c:f>
              <c:strCache>
                <c:ptCount val="1"/>
                <c:pt idx="0">
                  <c:v>ตัวอย่างที่เก็บ</c:v>
                </c:pt>
              </c:strCache>
            </c:strRef>
          </c:tx>
          <c:spPr>
            <a:gradFill>
              <a:gsLst>
                <a:gs pos="0">
                  <a:srgbClr val="1C6434"/>
                </a:gs>
                <a:gs pos="100000">
                  <a:srgbClr val="4D9307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เก็บตัวอย่าง!$N$13:$N$21</c:f>
              <c:strCache>
                <c:ptCount val="9"/>
                <c:pt idx="0">
                  <c:v>เขต1</c:v>
                </c:pt>
                <c:pt idx="1">
                  <c:v>เขต2</c:v>
                </c:pt>
                <c:pt idx="2">
                  <c:v>เขต3</c:v>
                </c:pt>
                <c:pt idx="3">
                  <c:v>เขต4</c:v>
                </c:pt>
                <c:pt idx="4">
                  <c:v>เขต5</c:v>
                </c:pt>
                <c:pt idx="5">
                  <c:v>เขต6</c:v>
                </c:pt>
                <c:pt idx="6">
                  <c:v>เขต7</c:v>
                </c:pt>
                <c:pt idx="7">
                  <c:v>เขต8</c:v>
                </c:pt>
                <c:pt idx="8">
                  <c:v>เขต9</c:v>
                </c:pt>
              </c:strCache>
            </c:strRef>
          </c:cat>
          <c:val>
            <c:numRef>
              <c:f>เก็บตัวอย่าง!$P$13:$P$21</c:f>
              <c:numCache>
                <c:formatCode>General</c:formatCode>
                <c:ptCount val="9"/>
                <c:pt idx="0">
                  <c:v>692</c:v>
                </c:pt>
                <c:pt idx="1">
                  <c:v>402</c:v>
                </c:pt>
                <c:pt idx="2">
                  <c:v>247</c:v>
                </c:pt>
                <c:pt idx="3">
                  <c:v>359</c:v>
                </c:pt>
                <c:pt idx="4">
                  <c:v>225</c:v>
                </c:pt>
                <c:pt idx="5">
                  <c:v>159</c:v>
                </c:pt>
                <c:pt idx="6">
                  <c:v>161</c:v>
                </c:pt>
                <c:pt idx="7">
                  <c:v>241</c:v>
                </c:pt>
                <c:pt idx="8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9D-4F20-ACD2-39B2C303F9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30"/>
        <c:overlap val="-48"/>
        <c:axId val="79988608"/>
        <c:axId val="79990144"/>
      </c:barChart>
      <c:catAx>
        <c:axId val="7998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990144"/>
        <c:crosses val="autoZero"/>
        <c:auto val="1"/>
        <c:lblAlgn val="ctr"/>
        <c:lblOffset val="100"/>
        <c:noMultiLvlLbl val="0"/>
      </c:catAx>
      <c:valAx>
        <c:axId val="799901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h-TH" sz="2400" b="1"/>
                  <a:t>จำนวนตัวอย่าง </a:t>
                </a:r>
                <a:r>
                  <a:rPr lang="en-US" sz="2400" b="1"/>
                  <a:t>(</a:t>
                </a:r>
                <a:r>
                  <a:rPr lang="th-TH" sz="2400" b="1"/>
                  <a:t>ตัวอย่าง</a:t>
                </a:r>
                <a:r>
                  <a:rPr lang="en-US" sz="2400" b="1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988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220457704314756E-2"/>
          <c:y val="0.28010212031333809"/>
          <c:w val="0.88874195288157321"/>
          <c:h val="0.49463544316713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'จุล+ยา'!$P$2</c:f>
              <c:strCache>
                <c:ptCount val="1"/>
                <c:pt idx="0">
                  <c:v>ไม่พบยาปฏิชีวนะตกค้าง</c:v>
                </c:pt>
              </c:strCache>
            </c:strRef>
          </c:tx>
          <c:spPr>
            <a:gradFill>
              <a:gsLst>
                <a:gs pos="0">
                  <a:srgbClr val="1C6434"/>
                </a:gs>
                <a:gs pos="100000">
                  <a:srgbClr val="4D9307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1114557608373879E-3"/>
                  <c:y val="4.37796374356577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(231)</a:t>
                    </a:r>
                  </a:p>
                  <a:p>
                    <a:r>
                      <a:rPr lang="en-US" dirty="0"/>
                      <a:t>100%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675762523995181E-2"/>
                      <c:h val="0.1436847700638286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464C-402F-A26C-19D035C5ED04}"/>
                </c:ext>
              </c:extLst>
            </c:dLbl>
            <c:dLbl>
              <c:idx val="1"/>
              <c:layout>
                <c:manualLayout>
                  <c:x val="-2.4154589371980732E-3"/>
                  <c:y val="-2.188970381064399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>
                        <a:solidFill>
                          <a:srgbClr val="C00000"/>
                        </a:solidFill>
                      </a:rPr>
                      <a:t>(134)</a:t>
                    </a:r>
                  </a:p>
                  <a:p>
                    <a:pPr>
                      <a:defRPr sz="1400" b="1">
                        <a:solidFill>
                          <a:srgbClr val="C00000"/>
                        </a:solidFill>
                      </a:defRPr>
                    </a:pPr>
                    <a:r>
                      <a:rPr lang="en-US" b="1" dirty="0">
                        <a:solidFill>
                          <a:srgbClr val="C00000"/>
                        </a:solidFill>
                      </a:rPr>
                      <a:t>99.26%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568888128114412E-2"/>
                      <c:h val="0.140766127568118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D-464C-402F-A26C-19D035C5ED0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(83)</a:t>
                    </a:r>
                    <a:endParaRPr lang="en-US" dirty="0"/>
                  </a:p>
                  <a:p>
                    <a:r>
                      <a:rPr lang="en-US" dirty="0"/>
                      <a:t>100%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464C-402F-A26C-19D035C5ED0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(123)</a:t>
                    </a:r>
                    <a:endParaRPr lang="en-US" dirty="0"/>
                  </a:p>
                  <a:p>
                    <a:r>
                      <a:rPr lang="en-US" dirty="0"/>
                      <a:t>100%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464C-402F-A26C-19D035C5ED0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(75)</a:t>
                    </a:r>
                    <a:endParaRPr lang="en-US" dirty="0"/>
                  </a:p>
                  <a:p>
                    <a:r>
                      <a:rPr lang="en-US" dirty="0"/>
                      <a:t>100%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464C-402F-A26C-19D035C5ED0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(53)</a:t>
                    </a:r>
                    <a:endParaRPr lang="en-US" dirty="0"/>
                  </a:p>
                  <a:p>
                    <a:r>
                      <a:rPr lang="en-US" dirty="0"/>
                      <a:t>100%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464C-402F-A26C-19D035C5ED0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(55)</a:t>
                    </a:r>
                    <a:endParaRPr lang="en-US" dirty="0"/>
                  </a:p>
                  <a:p>
                    <a:r>
                      <a:rPr lang="en-US" dirty="0"/>
                      <a:t>100%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464C-402F-A26C-19D035C5ED0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(81)</a:t>
                    </a:r>
                    <a:endParaRPr lang="en-US" dirty="0"/>
                  </a:p>
                  <a:p>
                    <a:r>
                      <a:rPr lang="en-US" dirty="0"/>
                      <a:t>100%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464C-402F-A26C-19D035C5ED04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(24)</a:t>
                    </a:r>
                    <a:endParaRPr lang="en-US" dirty="0"/>
                  </a:p>
                  <a:p>
                    <a:r>
                      <a:rPr lang="en-US" dirty="0"/>
                      <a:t>100%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464C-402F-A26C-19D035C5ED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'จุล+ยา'!$A$3:$A$11</c:f>
              <c:strCache>
                <c:ptCount val="9"/>
                <c:pt idx="0">
                  <c:v>เขต1</c:v>
                </c:pt>
                <c:pt idx="1">
                  <c:v>เขต2</c:v>
                </c:pt>
                <c:pt idx="2">
                  <c:v>เขต3</c:v>
                </c:pt>
                <c:pt idx="3">
                  <c:v>เขต4</c:v>
                </c:pt>
                <c:pt idx="4">
                  <c:v>เขต5</c:v>
                </c:pt>
                <c:pt idx="5">
                  <c:v>เขต6</c:v>
                </c:pt>
                <c:pt idx="6">
                  <c:v>เขต7</c:v>
                </c:pt>
                <c:pt idx="7">
                  <c:v>เขต8</c:v>
                </c:pt>
                <c:pt idx="8">
                  <c:v>เขต9</c:v>
                </c:pt>
              </c:strCache>
            </c:strRef>
          </c:cat>
          <c:val>
            <c:numRef>
              <c:f>'จุล+ยา'!$P$3:$P$11</c:f>
              <c:numCache>
                <c:formatCode>0.00</c:formatCode>
                <c:ptCount val="9"/>
                <c:pt idx="0">
                  <c:v>100</c:v>
                </c:pt>
                <c:pt idx="1">
                  <c:v>99.259259259259252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4C-402F-A26C-19D035C5ED04}"/>
            </c:ext>
          </c:extLst>
        </c:ser>
        <c:ser>
          <c:idx val="1"/>
          <c:order val="1"/>
          <c:tx>
            <c:strRef>
              <c:f>'จุล+ยา'!$Q$2</c:f>
              <c:strCache>
                <c:ptCount val="1"/>
                <c:pt idx="0">
                  <c:v>ผ่านเกณฑ์จุลินทรีย์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903227263085541E-2"/>
                  <c:y val="-2.917578409919766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(139)</a:t>
                    </a:r>
                  </a:p>
                  <a:p>
                    <a:r>
                      <a:rPr lang="en-US" dirty="0"/>
                      <a:t>60.17%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64C-402F-A26C-19D035C5ED04}"/>
                </c:ext>
              </c:extLst>
            </c:dLbl>
            <c:dLbl>
              <c:idx val="1"/>
              <c:layout>
                <c:manualLayout>
                  <c:x val="1.2903227263085515E-2"/>
                  <c:y val="-5.835156819839533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(73)</a:t>
                    </a:r>
                  </a:p>
                  <a:p>
                    <a:r>
                      <a:rPr lang="en-US" dirty="0"/>
                      <a:t>54.07%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64C-402F-A26C-19D035C5ED04}"/>
                </c:ext>
              </c:extLst>
            </c:dLbl>
            <c:dLbl>
              <c:idx val="2"/>
              <c:layout>
                <c:manualLayout>
                  <c:x val="1.146953534496485E-2"/>
                  <c:y val="-8.752735229759327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(61)</a:t>
                    </a:r>
                  </a:p>
                  <a:p>
                    <a:r>
                      <a:rPr lang="en-US" dirty="0"/>
                      <a:t>73.49%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64C-402F-A26C-19D035C5ED04}"/>
                </c:ext>
              </c:extLst>
            </c:dLbl>
            <c:dLbl>
              <c:idx val="3"/>
              <c:layout>
                <c:manualLayout>
                  <c:x val="1.2903227263085515E-2"/>
                  <c:y val="-1.1670313639679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(101)</a:t>
                    </a:r>
                  </a:p>
                  <a:p>
                    <a:r>
                      <a:rPr lang="en-US" dirty="0"/>
                      <a:t>82.11%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64C-402F-A26C-19D035C5ED04}"/>
                </c:ext>
              </c:extLst>
            </c:dLbl>
            <c:dLbl>
              <c:idx val="4"/>
              <c:layout>
                <c:manualLayout>
                  <c:x val="7.1684595906030641E-3"/>
                  <c:y val="-8.752735229759327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(51)</a:t>
                    </a:r>
                  </a:p>
                  <a:p>
                    <a:r>
                      <a:rPr lang="en-US" dirty="0"/>
                      <a:t>68%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64C-402F-A26C-19D035C5ED04}"/>
                </c:ext>
              </c:extLst>
            </c:dLbl>
            <c:dLbl>
              <c:idx val="5"/>
              <c:layout>
                <c:manualLayout>
                  <c:x val="1.5770611099326742E-2"/>
                  <c:y val="-8.752735229759327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(30)</a:t>
                    </a:r>
                  </a:p>
                  <a:p>
                    <a:r>
                      <a:rPr lang="en-US" dirty="0"/>
                      <a:t>56.6%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64C-402F-A26C-19D035C5ED04}"/>
                </c:ext>
              </c:extLst>
            </c:dLbl>
            <c:dLbl>
              <c:idx val="6"/>
              <c:layout>
                <c:manualLayout>
                  <c:x val="1.003584342684429E-2"/>
                  <c:y val="1.3372079903390802E-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(30)</a:t>
                    </a:r>
                  </a:p>
                  <a:p>
                    <a:r>
                      <a:rPr lang="en-US" dirty="0"/>
                      <a:t>54.55%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64C-402F-A26C-19D035C5ED04}"/>
                </c:ext>
              </c:extLst>
            </c:dLbl>
            <c:dLbl>
              <c:idx val="7"/>
              <c:layout>
                <c:manualLayout>
                  <c:x val="1.7204303017447249E-2"/>
                  <c:y val="-2.334062727935816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(41)</a:t>
                    </a:r>
                  </a:p>
                  <a:p>
                    <a:r>
                      <a:rPr lang="en-US" dirty="0"/>
                      <a:t>50.62%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464C-402F-A26C-19D035C5ED04}"/>
                </c:ext>
              </c:extLst>
            </c:dLbl>
            <c:dLbl>
              <c:idx val="8"/>
              <c:layout>
                <c:manualLayout>
                  <c:x val="1.5770611099326634E-2"/>
                  <c:y val="-1.750547045951859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(16)</a:t>
                    </a:r>
                  </a:p>
                  <a:p>
                    <a:r>
                      <a:rPr lang="en-US" dirty="0"/>
                      <a:t>66.67%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64C-402F-A26C-19D035C5ED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'จุล+ยา'!$A$3:$A$11</c:f>
              <c:strCache>
                <c:ptCount val="9"/>
                <c:pt idx="0">
                  <c:v>เขต1</c:v>
                </c:pt>
                <c:pt idx="1">
                  <c:v>เขต2</c:v>
                </c:pt>
                <c:pt idx="2">
                  <c:v>เขต3</c:v>
                </c:pt>
                <c:pt idx="3">
                  <c:v>เขต4</c:v>
                </c:pt>
                <c:pt idx="4">
                  <c:v>เขต5</c:v>
                </c:pt>
                <c:pt idx="5">
                  <c:v>เขต6</c:v>
                </c:pt>
                <c:pt idx="6">
                  <c:v>เขต7</c:v>
                </c:pt>
                <c:pt idx="7">
                  <c:v>เขต8</c:v>
                </c:pt>
                <c:pt idx="8">
                  <c:v>เขต9</c:v>
                </c:pt>
              </c:strCache>
            </c:strRef>
          </c:cat>
          <c:val>
            <c:numRef>
              <c:f>'จุล+ยา'!$Q$3:$Q$11</c:f>
              <c:numCache>
                <c:formatCode>0.00</c:formatCode>
                <c:ptCount val="9"/>
                <c:pt idx="0">
                  <c:v>60.17316017316017</c:v>
                </c:pt>
                <c:pt idx="1">
                  <c:v>54.074074074074076</c:v>
                </c:pt>
                <c:pt idx="2">
                  <c:v>73.493975903614455</c:v>
                </c:pt>
                <c:pt idx="3">
                  <c:v>82.113821138211378</c:v>
                </c:pt>
                <c:pt idx="4">
                  <c:v>68</c:v>
                </c:pt>
                <c:pt idx="5">
                  <c:v>56.60377358490566</c:v>
                </c:pt>
                <c:pt idx="6">
                  <c:v>54.545454545454547</c:v>
                </c:pt>
                <c:pt idx="7">
                  <c:v>50.617283950617285</c:v>
                </c:pt>
                <c:pt idx="8">
                  <c:v>66.666666666666671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64C-402F-A26C-19D035C5ED0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4"/>
        <c:overlap val="-32"/>
        <c:axId val="106512384"/>
        <c:axId val="106513920"/>
      </c:barChart>
      <c:catAx>
        <c:axId val="106512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513920"/>
        <c:crosses val="autoZero"/>
        <c:auto val="1"/>
        <c:lblAlgn val="ctr"/>
        <c:lblOffset val="100"/>
        <c:noMultiLvlLbl val="0"/>
      </c:catAx>
      <c:valAx>
        <c:axId val="106513920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h-TH" b="1" dirty="0"/>
                  <a:t>ร้อยละ</a:t>
                </a:r>
                <a:endParaRPr lang="en-US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512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+mn-lt"/>
          <a:cs typeface="+mn-cs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538228917037539E-2"/>
          <c:y val="0.19853012722031751"/>
          <c:w val="0.91417674692837303"/>
          <c:h val="0.6741951728096194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50000"/>
              </a:schemeClr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C00000"/>
                        </a:solidFill>
                      </a:defRPr>
                    </a:pPr>
                    <a:r>
                      <a:rPr lang="en-US" dirty="0">
                        <a:solidFill>
                          <a:srgbClr val="C00000"/>
                        </a:solidFill>
                      </a:rPr>
                      <a:t>(228)</a:t>
                    </a:r>
                  </a:p>
                  <a:p>
                    <a:pPr>
                      <a:defRPr b="1">
                        <a:solidFill>
                          <a:srgbClr val="C00000"/>
                        </a:solidFill>
                      </a:defRPr>
                    </a:pPr>
                    <a:r>
                      <a:rPr lang="en-US" dirty="0">
                        <a:solidFill>
                          <a:srgbClr val="C00000"/>
                        </a:solidFill>
                      </a:rPr>
                      <a:t>99.13%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4DF-4CE7-AD85-548A507C3C2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(132)</a:t>
                    </a:r>
                  </a:p>
                  <a:p>
                    <a:r>
                      <a:rPr lang="en-US"/>
                      <a:t>100.%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4DF-4CE7-AD85-548A507C3C2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(81)</a:t>
                    </a:r>
                  </a:p>
                  <a:p>
                    <a:r>
                      <a:rPr lang="en-US"/>
                      <a:t>1(00.%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4DF-4CE7-AD85-548A507C3C2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(113)</a:t>
                    </a:r>
                  </a:p>
                  <a:p>
                    <a:r>
                      <a:rPr lang="en-US"/>
                      <a:t>100%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4DF-4CE7-AD85-548A507C3C2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(75)</a:t>
                    </a:r>
                  </a:p>
                  <a:p>
                    <a:r>
                      <a:rPr lang="en-US"/>
                      <a:t>100%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34DF-4CE7-AD85-548A507C3C2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(53)</a:t>
                    </a:r>
                  </a:p>
                  <a:p>
                    <a:r>
                      <a:rPr lang="en-US"/>
                      <a:t>100%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4DF-4CE7-AD85-548A507C3C2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C00000"/>
                        </a:solidFill>
                      </a:defRPr>
                    </a:pPr>
                    <a:r>
                      <a:rPr lang="en-US">
                        <a:solidFill>
                          <a:srgbClr val="C00000"/>
                        </a:solidFill>
                      </a:rPr>
                      <a:t>(50)</a:t>
                    </a:r>
                  </a:p>
                  <a:p>
                    <a:pPr>
                      <a:defRPr b="1">
                        <a:solidFill>
                          <a:srgbClr val="C00000"/>
                        </a:solidFill>
                      </a:defRPr>
                    </a:pPr>
                    <a:r>
                      <a:rPr lang="en-US">
                        <a:solidFill>
                          <a:srgbClr val="C00000"/>
                        </a:solidFill>
                      </a:rPr>
                      <a:t>98.04%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34DF-4CE7-AD85-548A507C3C2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(79)</a:t>
                    </a:r>
                  </a:p>
                  <a:p>
                    <a:r>
                      <a:rPr lang="en-US"/>
                      <a:t>100.%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34DF-4CE7-AD85-548A507C3C2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(21)</a:t>
                    </a:r>
                  </a:p>
                  <a:p>
                    <a:r>
                      <a:rPr lang="en-US"/>
                      <a:t>100.%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34DF-4CE7-AD85-548A507C3C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beta!$B$4:$B$12</c:f>
              <c:strCache>
                <c:ptCount val="9"/>
                <c:pt idx="0">
                  <c:v>เขต1</c:v>
                </c:pt>
                <c:pt idx="1">
                  <c:v>เขต2</c:v>
                </c:pt>
                <c:pt idx="2">
                  <c:v>เขต3</c:v>
                </c:pt>
                <c:pt idx="3">
                  <c:v>เขต4</c:v>
                </c:pt>
                <c:pt idx="4">
                  <c:v>เขต5</c:v>
                </c:pt>
                <c:pt idx="5">
                  <c:v>เขต6</c:v>
                </c:pt>
                <c:pt idx="6">
                  <c:v>เขต7</c:v>
                </c:pt>
                <c:pt idx="7">
                  <c:v>เขต8</c:v>
                </c:pt>
                <c:pt idx="8">
                  <c:v>เขต9</c:v>
                </c:pt>
              </c:strCache>
            </c:strRef>
          </c:cat>
          <c:val>
            <c:numRef>
              <c:f>beta!$H$4:$H$12</c:f>
              <c:numCache>
                <c:formatCode>0.00</c:formatCode>
                <c:ptCount val="9"/>
                <c:pt idx="0">
                  <c:v>99.130434782608702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98.039215686274517</c:v>
                </c:pt>
                <c:pt idx="7">
                  <c:v>100</c:v>
                </c:pt>
                <c:pt idx="8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4DF-4CE7-AD85-548A507C3C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7607552"/>
        <c:axId val="147609088"/>
      </c:barChart>
      <c:catAx>
        <c:axId val="147607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47609088"/>
        <c:crosses val="autoZero"/>
        <c:auto val="1"/>
        <c:lblAlgn val="ctr"/>
        <c:lblOffset val="100"/>
        <c:noMultiLvlLbl val="0"/>
      </c:catAx>
      <c:valAx>
        <c:axId val="147609088"/>
        <c:scaling>
          <c:orientation val="minMax"/>
          <c:max val="10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th-TH" dirty="0"/>
                  <a:t>ร้อยละ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2.7777777777777776E-2"/>
              <c:y val="3.9062087433105776E-3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crossAx val="14760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+mn-lt"/>
          <a:cs typeface="+mn-cs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0.18198</cdr:x>
      <cdr:y>0.77638</cdr:y>
    </cdr:from>
    <cdr:to>
      <cdr:x>0.32002</cdr:x>
      <cdr:y>0.95159</cdr:y>
    </cdr:to>
    <cdr:pic>
      <cdr:nvPicPr>
        <cdr:cNvPr id="2" name="Graphic 48" descr="Pig">
          <a:extLst xmlns:a="http://schemas.openxmlformats.org/drawingml/2006/main">
            <a:ext uri="{FF2B5EF4-FFF2-40B4-BE49-F238E27FC236}">
              <a16:creationId xmlns:a16="http://schemas.microsoft.com/office/drawing/2014/main" id="{C0297789-EF66-4931-B6E0-A58E94CF991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870087" y="2924719"/>
          <a:ext cx="660008" cy="660037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0.00923</cdr:x>
      <cdr:y>0.12113</cdr:y>
    </cdr:from>
    <cdr:to>
      <cdr:x>0.04639</cdr:x>
      <cdr:y>0.80007</cdr:y>
    </cdr:to>
    <cdr:sp macro="" textlink="">
      <cdr:nvSpPr>
        <cdr:cNvPr id="2" name="Rectangle: Rounded Corners 1">
          <a:extLst xmlns:a="http://schemas.openxmlformats.org/drawingml/2006/main">
            <a:ext uri="{FF2B5EF4-FFF2-40B4-BE49-F238E27FC236}">
              <a16:creationId xmlns:a16="http://schemas.microsoft.com/office/drawing/2014/main" id="{584D3BD1-9870-4A56-AE4E-7150BB934AAC}"/>
            </a:ext>
          </a:extLst>
        </cdr:cNvPr>
        <cdr:cNvSpPr/>
      </cdr:nvSpPr>
      <cdr:spPr>
        <a:xfrm xmlns:a="http://schemas.openxmlformats.org/drawingml/2006/main">
          <a:off x="101600" y="624058"/>
          <a:ext cx="409059" cy="3497943"/>
        </a:xfrm>
        <a:prstGeom xmlns:a="http://schemas.openxmlformats.org/drawingml/2006/main" prst="roundRect">
          <a:avLst>
            <a:gd name="adj" fmla="val 50000"/>
          </a:avLst>
        </a:prstGeom>
        <a:noFill xmlns:a="http://schemas.openxmlformats.org/drawingml/2006/main"/>
        <a:ln xmlns:a="http://schemas.openxmlformats.org/drawingml/2006/main" w="50800">
          <a:solidFill>
            <a:srgbClr val="FFC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th-TH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4D856-443A-43FD-A414-82C083E0B0E5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38318-D2C2-4E62-A399-5D7242E4E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24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38318-D2C2-4E62-A399-5D7242E4E9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7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  <a:p>
            <a:pPr marL="0" indent="0">
              <a:buFontTx/>
              <a:buNone/>
            </a:pPr>
            <a:r>
              <a:rPr lang="th-TH" dirty="0"/>
              <a:t>จัดกิจกรรมให้ความรู้ด้านอาหารปลอดภัย เป็นกิจกรรมใหม่ที่จะให้จัดกิจกรรมให้ความรู้เด็ก พร้อมกับประชาสัมพันธ์โครงการไปในตัวด้วย</a:t>
            </a:r>
          </a:p>
          <a:p>
            <a:pPr marL="0" indent="0">
              <a:buFontTx/>
              <a:buNone/>
            </a:pPr>
            <a:r>
              <a:rPr lang="th-TH" dirty="0"/>
              <a:t>กลุ่มเป้าหมาย เป็นนักเรียนชั้น ม.ต้น ในสถานศึกษาของรัฐหรือเอกชน 1 ชั้นเรียน (อย่างน้อย 20 คน/แห่ง)</a:t>
            </a:r>
          </a:p>
          <a:p>
            <a:pPr marL="0" indent="0">
              <a:buFontTx/>
              <a:buNone/>
            </a:pPr>
            <a:r>
              <a:rPr lang="th-TH" dirty="0"/>
              <a:t>สามารถจัดกิจกรรมได้ตั้งแต่</a:t>
            </a:r>
            <a:r>
              <a:rPr lang="th-TH" baseline="0" dirty="0"/>
              <a:t> เดือน </a:t>
            </a:r>
            <a:r>
              <a:rPr lang="th-TH" baseline="0" dirty="0" err="1"/>
              <a:t>พย</a:t>
            </a:r>
            <a:r>
              <a:rPr lang="th-TH" baseline="0" dirty="0"/>
              <a:t> </a:t>
            </a:r>
            <a:r>
              <a:rPr lang="en-US" baseline="0" dirty="0"/>
              <a:t>64 – </a:t>
            </a:r>
            <a:r>
              <a:rPr lang="th-TH" baseline="0" dirty="0" err="1"/>
              <a:t>สค</a:t>
            </a:r>
            <a:r>
              <a:rPr lang="th-TH" baseline="0" dirty="0"/>
              <a:t> </a:t>
            </a:r>
            <a:r>
              <a:rPr lang="en-US" baseline="0" dirty="0"/>
              <a:t>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38318-D2C2-4E62-A399-5D7242E4E9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05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ปรับปรุงแบบฟอร์ม</a:t>
            </a:r>
            <a:r>
              <a:rPr lang="th-TH" baseline="0" dirty="0"/>
              <a:t> </a:t>
            </a:r>
            <a:r>
              <a:rPr lang="en-US" baseline="0" dirty="0"/>
              <a:t>OK-09 </a:t>
            </a:r>
            <a:r>
              <a:rPr lang="th-TH" baseline="0" dirty="0"/>
              <a:t>โดยการเพิ่มรายละเอียดของตัวอย่างที่เก็บให้มากขึ้น เพื่อความชัดเจนในการสอบย้อนข้อมูลกรณีที่ตรวจพบสารตกค้าง</a:t>
            </a:r>
            <a:endParaRPr lang="en-US" baseline="0" dirty="0"/>
          </a:p>
          <a:p>
            <a:r>
              <a:rPr lang="th-TH" baseline="0" dirty="0"/>
              <a:t>เพิ่มช่อง ชิ้นส่วน เช่น สันใน สะโพก อก และรูปแบบการวางจำหน่าย เป็น </a:t>
            </a:r>
            <a:r>
              <a:rPr lang="en-US" baseline="0" dirty="0"/>
              <a:t>pack </a:t>
            </a:r>
            <a:r>
              <a:rPr lang="th-TH" baseline="0" dirty="0"/>
              <a:t>หรือ </a:t>
            </a:r>
            <a:r>
              <a:rPr lang="en-US" baseline="0" dirty="0"/>
              <a:t>bulk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38318-D2C2-4E62-A399-5D7242E4E9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82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38318-D2C2-4E62-A399-5D7242E4E9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4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การตรวจยืนยันตัวอย่างยาตกค้าง กรณีที่พบตัวอย่างให้ผลบวกด้วยวิธี </a:t>
            </a:r>
            <a:r>
              <a:rPr lang="en-US" dirty="0"/>
              <a:t>MA </a:t>
            </a:r>
            <a:r>
              <a:rPr lang="th-TH" dirty="0"/>
              <a:t>ขอให้ทุกห้องแลปนำส่งตัวอย่างที่เหลือส่งตรวจยืนยันที่ สตส. ด้วยทุกครั้ง และขอให้แจ้งจังหวัดและ </a:t>
            </a:r>
            <a:r>
              <a:rPr lang="th-TH" dirty="0" err="1"/>
              <a:t>สพ</a:t>
            </a:r>
            <a:r>
              <a:rPr lang="th-TH" dirty="0"/>
              <a:t>ส. ให้ทราบด้วย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38318-D2C2-4E62-A399-5D7242E4E9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43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เนื่องจากเป้าหมายการปฏิบัติงานในระบบ </a:t>
            </a:r>
            <a:r>
              <a:rPr lang="en-US" dirty="0"/>
              <a:t>e-operation</a:t>
            </a:r>
            <a:r>
              <a:rPr lang="en-US" baseline="0" dirty="0"/>
              <a:t> </a:t>
            </a:r>
            <a:r>
              <a:rPr lang="th-TH" baseline="0" dirty="0"/>
              <a:t>เป็นการจัดทำไว้ล่วงหน้า ทำให้ข้อมูลเป้าหมายไม่สอดคล้องกับข้อมูลสถานที่จำหน่ายในปัจจุบัน </a:t>
            </a:r>
          </a:p>
          <a:p>
            <a:r>
              <a:rPr lang="th-TH" baseline="0" dirty="0"/>
              <a:t>จึงขอให้ยึดข้อมูลเป้าหมายการปฏิบัติงานตามคู่มือที่อัพโหลดในหน้า</a:t>
            </a:r>
            <a:r>
              <a:rPr lang="th-TH" baseline="0" dirty="0" err="1"/>
              <a:t>เวป</a:t>
            </a:r>
            <a:r>
              <a:rPr lang="th-TH" baseline="0" dirty="0"/>
              <a:t> </a:t>
            </a:r>
            <a:r>
              <a:rPr lang="th-TH" baseline="0" dirty="0" err="1"/>
              <a:t>สพส</a:t>
            </a:r>
            <a:r>
              <a:rPr lang="th-TH" baseline="0" dirty="0"/>
              <a:t> </a:t>
            </a:r>
          </a:p>
          <a:p>
            <a:r>
              <a:rPr lang="th-TH" baseline="0" dirty="0"/>
              <a:t>ทั้งนี้ </a:t>
            </a:r>
            <a:r>
              <a:rPr lang="th-TH" baseline="0" dirty="0" err="1"/>
              <a:t>สพส</a:t>
            </a:r>
            <a:r>
              <a:rPr lang="th-TH" baseline="0" dirty="0"/>
              <a:t> ได้ทำหนังสือแจ้งเป้าหมายการปฏิบัติงานไปยังสำนักงานปศุสัตว์เขต 1-9 แล้ว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38318-D2C2-4E62-A399-5D7242E4E9C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83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effectLst/>
                <a:latin typeface="TH SarabunPSK" pitchFamily="34" charset="-34"/>
                <a:cs typeface="TH SarabunPSK" pitchFamily="34" charset="-34"/>
              </a:rPr>
              <a:t>ตรวจติดตามและตรวจต่ออายุสถานที่จำหน่ายเนื้อสัตว์ปศุสัตว์ </a:t>
            </a:r>
            <a:r>
              <a:rPr lang="en-US" sz="1200" dirty="0">
                <a:effectLst/>
                <a:latin typeface="TH SarabunPSK" pitchFamily="34" charset="-34"/>
                <a:cs typeface="TH SarabunPSK" pitchFamily="34" charset="-34"/>
              </a:rPr>
              <a:t>OK </a:t>
            </a:r>
            <a:r>
              <a:rPr lang="th-TH" sz="1200" dirty="0">
                <a:effectLst/>
                <a:latin typeface="TH SarabunPSK" pitchFamily="34" charset="-34"/>
                <a:cs typeface="TH SarabunPSK" pitchFamily="34" charset="-34"/>
              </a:rPr>
              <a:t>ได้ครบตามเป้าหมายของรอบที่ </a:t>
            </a:r>
            <a:r>
              <a:rPr lang="en-US" sz="1200" dirty="0">
                <a:effectLst/>
                <a:latin typeface="TH SarabunPSK" pitchFamily="34" charset="-34"/>
                <a:cs typeface="TH SarabunPSK" pitchFamily="34" charset="-34"/>
              </a:rPr>
              <a:t>1/2565 </a:t>
            </a:r>
            <a:r>
              <a:rPr lang="th-TH" sz="1200" dirty="0">
                <a:effectLst/>
                <a:latin typeface="TH SarabunPSK" pitchFamily="34" charset="-34"/>
                <a:cs typeface="TH SarabunPSK" pitchFamily="34" charset="-34"/>
              </a:rPr>
              <a:t>(ตัดรอบที่สิ้นเดือนมีนาคม </a:t>
            </a:r>
            <a:r>
              <a:rPr lang="en-US" sz="1200" dirty="0">
                <a:effectLst/>
                <a:latin typeface="TH SarabunPSK" pitchFamily="34" charset="-34"/>
                <a:cs typeface="TH SarabunPSK" pitchFamily="34" charset="-34"/>
              </a:rPr>
              <a:t>65</a:t>
            </a:r>
            <a:r>
              <a:rPr lang="th-TH" sz="1200" dirty="0">
                <a:effectLst/>
                <a:latin typeface="TH SarabunPSK" pitchFamily="34" charset="-34"/>
                <a:cs typeface="TH SarabunPSK" pitchFamily="34" charset="-34"/>
              </a:rPr>
              <a:t>)</a:t>
            </a:r>
            <a:endParaRPr lang="en-US" sz="1200" dirty="0">
              <a:effectLst/>
              <a:latin typeface="TH SarabunPSK" pitchFamily="34" charset="-34"/>
              <a:ea typeface="Cordia New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38318-D2C2-4E62-A399-5D7242E4E9C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91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เนื่องจากเป้าหมายการปฏิบัติงานในระบบ </a:t>
            </a:r>
            <a:r>
              <a:rPr lang="en-US" dirty="0"/>
              <a:t>e-operation</a:t>
            </a:r>
            <a:r>
              <a:rPr lang="en-US" baseline="0" dirty="0"/>
              <a:t> </a:t>
            </a:r>
            <a:r>
              <a:rPr lang="th-TH" baseline="0" dirty="0"/>
              <a:t>เป็นการจัดทำไว้ล่วงหน้า ทำให้ข้อมูลเป้าหมายไม่สอดคล้องกับข้อมูลสถานที่จำหน่ายในปัจจุบัน จึงขอให้ยึดข้อมูลเป้าหมายการปฏิบัติงานตามคู่มือที่อัพโหลดในหน้า</a:t>
            </a:r>
            <a:r>
              <a:rPr lang="th-TH" baseline="0" dirty="0" err="1"/>
              <a:t>เวป</a:t>
            </a:r>
            <a:r>
              <a:rPr lang="th-TH" baseline="0" dirty="0"/>
              <a:t> </a:t>
            </a:r>
            <a:r>
              <a:rPr lang="th-TH" baseline="0"/>
              <a:t>สพส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38318-D2C2-4E62-A399-5D7242E4E9C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69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38318-D2C2-4E62-A399-5D7242E4E9C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53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38318-D2C2-4E62-A399-5D7242E4E9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92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พูดปัญหาและวิธีการแก้ไขด้วย</a:t>
            </a:r>
          </a:p>
          <a:p>
            <a:r>
              <a:rPr lang="th-TH" dirty="0"/>
              <a:t>ร้านขาดอายุการรับรองแล้วมาขอใหม่ แต่ความจริงเป็นร้านเดิม จะไม่ถือว่าเป็นเป้ารับรองใหม่ จะถือว่าอยู่ในกลุ่มร้านต่ออายุ แต่จะมีช่วงที่ขาดการรับรองไปช่วงหนึ่ง ใบรับรองจะออกไม่ต่อเนื่องจากใบเดิม</a:t>
            </a:r>
          </a:p>
          <a:p>
            <a:r>
              <a:rPr lang="th-TH" dirty="0"/>
              <a:t>เปลี่ยนเลขรหัสจังหวัดในเลขทะเบียนใบรับรองเป็นตามแบบอ้างอิงของกระทรวงมหาดไทย โดยรายใหม่ให้ใช้เลขรหัสจังหวัดแบบใหม่ได้เลย ส่วนรายเก่าให้ทยอยเปลี่ยนตามรอบการต่ออายุ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38318-D2C2-4E62-A399-5D7242E4E9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08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จะเห็นได้ว่า</a:t>
            </a:r>
            <a:r>
              <a:rPr lang="th-TH" dirty="0" err="1"/>
              <a:t>ทุกๆ</a:t>
            </a:r>
            <a:r>
              <a:rPr lang="th-TH" dirty="0"/>
              <a:t>เขตเก็บตัวอย่างได้ครบตามเป้าหมาย แต่ก็มีบางเขตที่มีการเก็บตัวอย่างมากกว่าเป้าหมาย ซึ่งอาจส่งผลกระทบต่องบประมาณในการตรวจวิเคราะห์ตัวอย่างของห้องปฏิบัติการได้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38318-D2C2-4E62-A399-5D7242E4E9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55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() คือ จำนวนตัวอย่างที่ผ่านเกณฑ์</a:t>
            </a:r>
          </a:p>
          <a:p>
            <a:r>
              <a:rPr lang="th-TH" dirty="0"/>
              <a:t>พบยาปฏิชีวนะตกค้าง </a:t>
            </a:r>
            <a:r>
              <a:rPr lang="en-US" dirty="0"/>
              <a:t>1 </a:t>
            </a:r>
            <a:r>
              <a:rPr lang="th-TH" dirty="0"/>
              <a:t>ตัวอย่าง จาก </a:t>
            </a:r>
            <a:r>
              <a:rPr lang="en-US" dirty="0"/>
              <a:t>135 </a:t>
            </a:r>
            <a:r>
              <a:rPr lang="th-TH" dirty="0"/>
              <a:t>ตัวอย่าง (ในเขต </a:t>
            </a:r>
            <a:r>
              <a:rPr lang="en-US" dirty="0"/>
              <a:t>2</a:t>
            </a:r>
            <a:r>
              <a:rPr lang="th-TH" dirty="0"/>
              <a:t>) จ</a:t>
            </a:r>
            <a:r>
              <a:rPr lang="en-US" dirty="0"/>
              <a:t>.</a:t>
            </a:r>
            <a:r>
              <a:rPr lang="th-TH" dirty="0"/>
              <a:t>ตราด</a:t>
            </a:r>
            <a:r>
              <a:rPr lang="th-TH" baseline="0" dirty="0"/>
              <a:t> พบ </a:t>
            </a:r>
            <a:r>
              <a:rPr lang="en-US" baseline="0" dirty="0"/>
              <a:t>Chlortetracycline</a:t>
            </a:r>
            <a:r>
              <a:rPr lang="th-TH" baseline="0" dirty="0"/>
              <a:t> </a:t>
            </a:r>
            <a:r>
              <a:rPr lang="en-US" baseline="0" dirty="0"/>
              <a:t>49.1</a:t>
            </a:r>
            <a:r>
              <a:rPr lang="th-TH" baseline="0" dirty="0"/>
              <a:t> ที่โลตัส สาขาเกาะช้าง (ตัวอย่างที่ตรวจ </a:t>
            </a:r>
            <a:r>
              <a:rPr lang="en-US" baseline="0" dirty="0"/>
              <a:t>CF </a:t>
            </a:r>
            <a:r>
              <a:rPr lang="th-TH" baseline="0" dirty="0"/>
              <a:t>แล้วเจอ)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38318-D2C2-4E62-A399-5D7242E4E9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86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() คือ จำนวนตัวอย่างที่ผ่านเกณฑ์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38318-D2C2-4E62-A399-5D7242E4E9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51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เก็บตัวอย่างไม่ครบ</a:t>
            </a:r>
            <a:r>
              <a:rPr lang="th-TH" baseline="0" dirty="0"/>
              <a:t> ขอนแก่น รอบที่ </a:t>
            </a:r>
            <a:r>
              <a:rPr lang="en-US" baseline="0" dirty="0"/>
              <a:t>1</a:t>
            </a:r>
          </a:p>
          <a:p>
            <a:r>
              <a:rPr lang="th-TH" baseline="0" dirty="0"/>
              <a:t>ไม่ได้รับผล</a:t>
            </a:r>
            <a:r>
              <a:rPr lang="th-TH" baseline="0" dirty="0" err="1"/>
              <a:t>แลป</a:t>
            </a:r>
            <a:r>
              <a:rPr lang="th-TH" baseline="0" dirty="0"/>
              <a:t> </a:t>
            </a:r>
            <a:r>
              <a:rPr lang="en-US" baseline="0" dirty="0"/>
              <a:t>beta </a:t>
            </a:r>
            <a:r>
              <a:rPr lang="th-TH" baseline="0" dirty="0"/>
              <a:t>ของกทม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38318-D2C2-4E62-A399-5D7242E4E9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85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สืบเนื่องจากนโยบายของท่านอธิบดีกรมปศุสัตว์ที่ต้องการให้เห็นการเติบโตของโครงการเพิ่มมากขึ้น จึงได้มอบนโยบายให้เพิ่มจำนวนร้านที่เข้าร่วมโครงการ </a:t>
            </a:r>
          </a:p>
          <a:p>
            <a:r>
              <a:rPr lang="th-TH" dirty="0"/>
              <a:t>แต่ยังคงไว้ซึ่งมาตรฐานของโครงการ</a:t>
            </a:r>
            <a:r>
              <a:rPr lang="th-TH" baseline="0" dirty="0"/>
              <a:t> โดยเฉพาะการตรวจสอบย้อนกลับ</a:t>
            </a:r>
          </a:p>
          <a:p>
            <a:r>
              <a:rPr lang="th-TH" baseline="0" dirty="0"/>
              <a:t>ฝากถึงเขตในฐานะคณะกรรมการรับรอง ขอให้พิจารณาโดยคำนึงถึงหลักเกณฑ์และเงื่อนไขของโครงการเป็นสำคัญ เพื่อคงมาตรฐานของโครงการฯ ไว้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38318-D2C2-4E62-A399-5D7242E4E9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52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การขยายผลโครงการ ให้มีการนำเนื้อสัตว์จากร้าน </a:t>
            </a:r>
            <a:r>
              <a:rPr lang="en-US" dirty="0"/>
              <a:t>ok</a:t>
            </a:r>
            <a:r>
              <a:rPr lang="th-TH" dirty="0"/>
              <a:t> ไปใช้ สืบเนื่องจากปีที่แล้ว คือ ต้องการให้ไปประชาสัมพันธ์หน่วยงานภาครัฐหรือเอกชนที่มีการนำวัตถุดิบเนื้อสัตว์ไปใช้ โดยที่ขอเป็นรายใหม่ไม่ซ้ำรายเดิม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38318-D2C2-4E62-A399-5D7242E4E9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14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340A-FD5B-4EEA-8E7B-C6CB40B26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20A006-5898-4C85-B330-53C554543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24E1C-8874-4265-B3E4-FD512A180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5742-EF28-4347-8976-276A2989C78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3E40D-AAC3-4673-BE90-E595D6F36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A93B3-B344-4955-A166-DCB9AB6CA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340E-6700-48B9-BE11-1036DA6AC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6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B83A5-85DA-4E3A-BB07-D9484F11B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31ED1-2472-44CE-A5FC-1CCBF655D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F1684-70F5-4401-B22B-BF454207F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5742-EF28-4347-8976-276A2989C78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C8222-99CE-4BA9-8DFB-F9839390B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0D427-1B6A-41F5-9E3F-800890933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340E-6700-48B9-BE11-1036DA6AC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8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5A7049-02B0-4AB9-8C26-F34AF04BA1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57873A-C50C-41F2-8B12-2209CCEFD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37BFA-D870-4374-BD7A-991716987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5742-EF28-4347-8976-276A2989C78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CBD8A-F616-4143-8C28-33315CD3A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D744D-9AD9-4B46-B645-743AF462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340E-6700-48B9-BE11-1036DA6AC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04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A7CA-7667-4629-BF2E-A555F285F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340B0-DE76-418B-8A64-47837C260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57BEB-0173-423E-A000-44CCD2548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5742-EF28-4347-8976-276A2989C78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515E1-A7C7-4E31-82AA-5967E0B46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4A3FB-78E1-45D1-BC6B-3B834D63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340E-6700-48B9-BE11-1036DA6AC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05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2C805-7131-4BBE-90A3-294B3F9CB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2EC8-571D-416E-813E-63A04A8A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656D0-A5C3-4770-B489-CD64B98B0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5742-EF28-4347-8976-276A2989C78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27FE5-49FD-49C9-A02D-8587DDB86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32AF8-A775-4E7C-8CC0-2D4F4718A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340E-6700-48B9-BE11-1036DA6AC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54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D52C3-64B9-4E43-B734-9D6A9F36C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4C018-D28D-472B-A693-18EE636A1C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8D586-E5A9-49F6-A2E4-8698F17F0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64718-3FF9-4F1B-9F73-A69E8081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5742-EF28-4347-8976-276A2989C78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29BEF-D186-4752-84A6-54BC21F41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7877B-FCFA-4232-BA4F-E65729D2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340E-6700-48B9-BE11-1036DA6AC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7AEB9-AAE3-46D2-B19A-F47FCE9EB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16C18-03C0-41FB-926E-ADF49FF90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7F73A8-3999-4778-888A-95FC3D8EA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710C5-0F9C-47F6-A9D5-D41A34084F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E44FD4-AA28-45B9-B16A-0AB14809B8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9FA13-1ECD-4B53-8533-D7518A6B1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5742-EF28-4347-8976-276A2989C78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6AB266-7427-454B-8C6B-1F8EF455F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474691-A41A-43CD-9160-A3A592097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340E-6700-48B9-BE11-1036DA6AC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7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E54D-F831-45DC-AA57-C3372934C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59AFAD-BCC4-4212-AABD-AE5A07706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5742-EF28-4347-8976-276A2989C78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7E4947-8B99-46B5-8D93-758943BB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76E455-1564-45DA-A882-03A799CB1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340E-6700-48B9-BE11-1036DA6AC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33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53A513-F79C-4635-9B3C-59E47915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5742-EF28-4347-8976-276A2989C78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3031B0-BA54-4992-B2A8-914AAD2FE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A10C7-FA32-4B17-B688-09C73702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340E-6700-48B9-BE11-1036DA6AC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2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A99E-ACE2-4FBB-BCF5-AF122916C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BEA90-CAB8-4C65-9FA0-F622E6D25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6449E-B745-41E3-ABB2-A59816D62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E8013-DBD2-4638-A9DA-CDFB72FA4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5742-EF28-4347-8976-276A2989C78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BD27D-AFE9-41D7-BD05-C00736E9F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4B38EB-D567-4005-8972-630985FB5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340E-6700-48B9-BE11-1036DA6AC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25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5C6C3-2F42-4C19-85B7-54D877527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E430BE-F413-4B83-BDC7-5DB356D1A6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B1048-D588-4EDB-914A-0B6117895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AF155-FAC9-4DA4-853D-7D4B70F1E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5742-EF28-4347-8976-276A2989C78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A15616-3D17-4CCA-8D8C-7ABD8218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915E6-3C0B-4AA0-963E-D4355C51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340E-6700-48B9-BE11-1036DA6AC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7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A6939F-57A6-4CE4-A8CA-05BE5EF11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F3B00-9A19-4B31-B902-615D2EB2B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5A332-F01A-4AE4-A285-02C707A48A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A5742-EF28-4347-8976-276A2989C78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6F175-E974-422F-8E60-EC63185D8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06932-D243-473E-8E79-90858F0AD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3340E-6700-48B9-BE11-1036DA6AC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8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emf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emf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0.emf"/><Relationship Id="rId5" Type="http://schemas.openxmlformats.org/officeDocument/2006/relationships/image" Target="../media/image35.jpeg"/><Relationship Id="rId10" Type="http://schemas.openxmlformats.org/officeDocument/2006/relationships/image" Target="../media/image39.png"/><Relationship Id="rId4" Type="http://schemas.openxmlformats.org/officeDocument/2006/relationships/image" Target="../media/image30.svg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localslaughter@gmail.com" TargetMode="External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6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chart" Target="../charts/chart2.xm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2C318B8-E93E-4285-9168-84325E63E4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525" r="-52233" b="-25525"/>
          <a:stretch/>
        </p:blipFill>
        <p:spPr>
          <a:xfrm flipH="1">
            <a:off x="-4020166" y="-1750510"/>
            <a:ext cx="10402914" cy="10359020"/>
          </a:xfrm>
          <a:custGeom>
            <a:avLst/>
            <a:gdLst>
              <a:gd name="connsiteX0" fmla="*/ 7297148 w 10402914"/>
              <a:gd name="connsiteY0" fmla="*/ 1750510 h 10359020"/>
              <a:gd name="connsiteX1" fmla="*/ 7297148 w 10402914"/>
              <a:gd name="connsiteY1" fmla="*/ 8608510 h 10359020"/>
              <a:gd name="connsiteX2" fmla="*/ 6382748 w 10402914"/>
              <a:gd name="connsiteY2" fmla="*/ 8608510 h 10359020"/>
              <a:gd name="connsiteX3" fmla="*/ 6382748 w 10402914"/>
              <a:gd name="connsiteY3" fmla="*/ 1750510 h 10359020"/>
              <a:gd name="connsiteX4" fmla="*/ 5201457 w 10402914"/>
              <a:gd name="connsiteY4" fmla="*/ 0 h 10359020"/>
              <a:gd name="connsiteX5" fmla="*/ 0 w 10402914"/>
              <a:gd name="connsiteY5" fmla="*/ 5179510 h 10359020"/>
              <a:gd name="connsiteX6" fmla="*/ 5201457 w 10402914"/>
              <a:gd name="connsiteY6" fmla="*/ 10359020 h 10359020"/>
              <a:gd name="connsiteX7" fmla="*/ 10402914 w 10402914"/>
              <a:gd name="connsiteY7" fmla="*/ 5179510 h 10359020"/>
              <a:gd name="connsiteX8" fmla="*/ 5201457 w 10402914"/>
              <a:gd name="connsiteY8" fmla="*/ 0 h 1035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02914" h="10359020">
                <a:moveTo>
                  <a:pt x="7297148" y="1750510"/>
                </a:moveTo>
                <a:lnTo>
                  <a:pt x="7297148" y="8608510"/>
                </a:lnTo>
                <a:lnTo>
                  <a:pt x="6382748" y="8608510"/>
                </a:lnTo>
                <a:lnTo>
                  <a:pt x="6382748" y="1750510"/>
                </a:lnTo>
                <a:close/>
                <a:moveTo>
                  <a:pt x="5201457" y="0"/>
                </a:moveTo>
                <a:cubicBezTo>
                  <a:pt x="2328772" y="0"/>
                  <a:pt x="0" y="2318946"/>
                  <a:pt x="0" y="5179510"/>
                </a:cubicBezTo>
                <a:cubicBezTo>
                  <a:pt x="0" y="8040074"/>
                  <a:pt x="2328772" y="10359020"/>
                  <a:pt x="5201457" y="10359020"/>
                </a:cubicBezTo>
                <a:cubicBezTo>
                  <a:pt x="8074142" y="10359020"/>
                  <a:pt x="10402914" y="8040074"/>
                  <a:pt x="10402914" y="5179510"/>
                </a:cubicBezTo>
                <a:cubicBezTo>
                  <a:pt x="10402914" y="2318946"/>
                  <a:pt x="8074142" y="0"/>
                  <a:pt x="5201457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131CFFBC-8DD1-4DE7-A05B-938AC1681E04}"/>
              </a:ext>
            </a:extLst>
          </p:cNvPr>
          <p:cNvSpPr txBox="1">
            <a:spLocks/>
          </p:cNvSpPr>
          <p:nvPr/>
        </p:nvSpPr>
        <p:spPr>
          <a:xfrm>
            <a:off x="5080778" y="3424068"/>
            <a:ext cx="8062644" cy="27035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โครงการเนื้อสัตว์ปลอดภัย </a:t>
            </a:r>
            <a:br>
              <a:rPr lang="th-TH" sz="4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</a:br>
            <a:r>
              <a:rPr lang="th-TH" sz="4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ใส่ใจผู้บริโภค </a:t>
            </a: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(ปศุสัตว์ 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OK</a:t>
            </a: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)</a:t>
            </a:r>
          </a:p>
        </p:txBody>
      </p:sp>
      <p:pic>
        <p:nvPicPr>
          <p:cNvPr id="7" name="รูปภาพ 3">
            <a:extLst>
              <a:ext uri="{FF2B5EF4-FFF2-40B4-BE49-F238E27FC236}">
                <a16:creationId xmlns:a16="http://schemas.microsoft.com/office/drawing/2014/main" id="{E9EACEB1-377F-4196-B5E7-E196FCAA16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4070" y="699555"/>
            <a:ext cx="2336800" cy="2376259"/>
          </a:xfrm>
          <a:prstGeom prst="rect">
            <a:avLst/>
          </a:prstGeom>
        </p:spPr>
      </p:pic>
      <p:sp>
        <p:nvSpPr>
          <p:cNvPr id="9" name="ชื่อเรื่องรอง 2">
            <a:extLst>
              <a:ext uri="{FF2B5EF4-FFF2-40B4-BE49-F238E27FC236}">
                <a16:creationId xmlns:a16="http://schemas.microsoft.com/office/drawing/2014/main" id="{2D361C44-DABB-4EEB-9018-31CB79F18477}"/>
              </a:ext>
            </a:extLst>
          </p:cNvPr>
          <p:cNvSpPr txBox="1">
            <a:spLocks/>
          </p:cNvSpPr>
          <p:nvPr/>
        </p:nvSpPr>
        <p:spPr>
          <a:xfrm>
            <a:off x="6371595" y="5105295"/>
            <a:ext cx="5221749" cy="9856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th-TH" sz="3200" b="1" dirty="0"/>
              <a:t>กลุ่มควบคุมโรงฆ่าสัตว์ภายในประเทศ</a:t>
            </a:r>
            <a:br>
              <a:rPr lang="th-TH" sz="2400" dirty="0"/>
            </a:br>
            <a:endParaRPr lang="th-TH" sz="24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th-TH" sz="2400" dirty="0"/>
              <a:t>                        </a:t>
            </a:r>
            <a:r>
              <a:rPr lang="th-TH" sz="3600" dirty="0"/>
              <a:t>            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E10BD82-75E5-4A7B-854C-56B4957E3570}"/>
              </a:ext>
            </a:extLst>
          </p:cNvPr>
          <p:cNvSpPr/>
          <p:nvPr/>
        </p:nvSpPr>
        <p:spPr>
          <a:xfrm>
            <a:off x="6731757" y="4919436"/>
            <a:ext cx="4760686" cy="0"/>
          </a:xfrm>
          <a:custGeom>
            <a:avLst/>
            <a:gdLst>
              <a:gd name="connsiteX0" fmla="*/ 0 w 4760686"/>
              <a:gd name="connsiteY0" fmla="*/ 0 h 0"/>
              <a:gd name="connsiteX1" fmla="*/ 4760686 w 476068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0686">
                <a:moveTo>
                  <a:pt x="0" y="0"/>
                </a:moveTo>
                <a:lnTo>
                  <a:pt x="4760686" y="0"/>
                </a:lnTo>
              </a:path>
            </a:pathLst>
          </a:custGeom>
          <a:noFill/>
          <a:ln w="60325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42EA994-A1FE-48F8-9212-AE80AAF183E4}"/>
              </a:ext>
            </a:extLst>
          </p:cNvPr>
          <p:cNvSpPr/>
          <p:nvPr/>
        </p:nvSpPr>
        <p:spPr>
          <a:xfrm>
            <a:off x="152400" y="554355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2A7C9EB-50ED-400B-AF37-A495B845E30D}"/>
              </a:ext>
            </a:extLst>
          </p:cNvPr>
          <p:cNvSpPr/>
          <p:nvPr/>
        </p:nvSpPr>
        <p:spPr>
          <a:xfrm rot="10800000">
            <a:off x="10553700" y="18114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26EB43A-C990-4E90-AAAF-CAE527EE8283}"/>
              </a:ext>
            </a:extLst>
          </p:cNvPr>
          <p:cNvSpPr/>
          <p:nvPr/>
        </p:nvSpPr>
        <p:spPr>
          <a:xfrm>
            <a:off x="6382748" y="5696450"/>
            <a:ext cx="5237752" cy="490002"/>
          </a:xfrm>
          <a:prstGeom prst="roundRect">
            <a:avLst>
              <a:gd name="adj" fmla="val 50000"/>
            </a:avLst>
          </a:prstGeom>
          <a:solidFill>
            <a:srgbClr val="3A6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580AAC-7258-4E2D-9332-4E483DD39410}"/>
              </a:ext>
            </a:extLst>
          </p:cNvPr>
          <p:cNvSpPr txBox="1"/>
          <p:nvPr/>
        </p:nvSpPr>
        <p:spPr>
          <a:xfrm>
            <a:off x="6566069" y="5724787"/>
            <a:ext cx="8715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สำนักพัฒนาระบบและรับรองมาตรฐานสินค้าปศุสัตว์</a:t>
            </a:r>
          </a:p>
        </p:txBody>
      </p:sp>
    </p:spTree>
    <p:extLst>
      <p:ext uri="{BB962C8B-B14F-4D97-AF65-F5344CB8AC3E}">
        <p14:creationId xmlns:p14="http://schemas.microsoft.com/office/powerpoint/2010/main" val="2909029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AA59611A-9931-4F2E-859E-625A1E3D5FA8}"/>
              </a:ext>
            </a:extLst>
          </p:cNvPr>
          <p:cNvSpPr/>
          <p:nvPr/>
        </p:nvSpPr>
        <p:spPr>
          <a:xfrm rot="10800000">
            <a:off x="8356600" y="3761348"/>
            <a:ext cx="444500" cy="593031"/>
          </a:xfrm>
          <a:prstGeom prst="triangle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39E1B1A0-739D-4DA8-BE8C-E9D5A0A70A97}"/>
              </a:ext>
            </a:extLst>
          </p:cNvPr>
          <p:cNvSpPr/>
          <p:nvPr/>
        </p:nvSpPr>
        <p:spPr>
          <a:xfrm rot="10800000">
            <a:off x="1926135" y="2070100"/>
            <a:ext cx="444500" cy="1261695"/>
          </a:xfrm>
          <a:prstGeom prst="triangle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13CF85-980E-4E69-8B14-975E1202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354351"/>
            <a:ext cx="10515600" cy="1325563"/>
          </a:xfrm>
        </p:spPr>
        <p:txBody>
          <a:bodyPr/>
          <a:lstStyle/>
          <a:p>
            <a:pPr algn="ctr"/>
            <a:r>
              <a:rPr lang="th-TH" b="1" dirty="0"/>
              <a:t>ผลการตรวจวิเคราะห์</a:t>
            </a:r>
            <a:r>
              <a:rPr lang="th-TH" b="1" dirty="0">
                <a:solidFill>
                  <a:schemeClr val="accent2">
                    <a:lumMod val="75000"/>
                  </a:schemeClr>
                </a:solidFill>
              </a:rPr>
              <a:t>สารเร่งเนื้อแดง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9056219"/>
              </p:ext>
            </p:extLst>
          </p:nvPr>
        </p:nvGraphicFramePr>
        <p:xfrm>
          <a:off x="850900" y="2580395"/>
          <a:ext cx="10515600" cy="3692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5355029" y="1642351"/>
            <a:ext cx="4089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</a:rPr>
              <a:t>ไม่พบสารเร่งเนื้อแดง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th-TH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ร้อยละ 9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9.69 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จาก</a:t>
            </a:r>
            <a:r>
              <a:rPr lang="th-TH" sz="2400" dirty="0"/>
              <a:t>ทั้งหมด </a:t>
            </a:r>
            <a:r>
              <a:rPr lang="en-US" sz="2400" b="1" dirty="0">
                <a:solidFill>
                  <a:srgbClr val="C00000"/>
                </a:solidFill>
              </a:rPr>
              <a:t>835 </a:t>
            </a:r>
            <a:r>
              <a:rPr lang="th-TH" sz="2400" b="1" dirty="0">
                <a:solidFill>
                  <a:srgbClr val="C00000"/>
                </a:solidFill>
              </a:rPr>
              <a:t>ตัวอย่าง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838200" y="1557858"/>
            <a:ext cx="4271749" cy="873456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solidFill>
                  <a:srgbClr val="FFC000"/>
                </a:solidFill>
              </a:rPr>
              <a:t>พบสารเร่งเนื้อแดง </a:t>
            </a:r>
            <a:r>
              <a:rPr lang="en-US" b="1" dirty="0">
                <a:solidFill>
                  <a:srgbClr val="FFC000"/>
                </a:solidFill>
              </a:rPr>
              <a:t>2</a:t>
            </a:r>
            <a:r>
              <a:rPr lang="th-TH" b="1" dirty="0">
                <a:solidFill>
                  <a:srgbClr val="FFC000"/>
                </a:solidFill>
              </a:rPr>
              <a:t> ตัวอย่าง จาก </a:t>
            </a:r>
            <a:r>
              <a:rPr lang="en-US" b="1" dirty="0">
                <a:solidFill>
                  <a:srgbClr val="FFC000"/>
                </a:solidFill>
              </a:rPr>
              <a:t>230 </a:t>
            </a:r>
            <a:r>
              <a:rPr lang="th-TH" b="1" dirty="0">
                <a:solidFill>
                  <a:srgbClr val="FFC000"/>
                </a:solidFill>
              </a:rPr>
              <a:t>ตัวอย่าง</a:t>
            </a:r>
          </a:p>
          <a:p>
            <a:r>
              <a:rPr lang="th-TH" b="1" dirty="0" err="1">
                <a:solidFill>
                  <a:schemeClr val="bg1"/>
                </a:solidFill>
              </a:rPr>
              <a:t>กทม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r>
              <a:rPr lang="th-TH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Salbutamol 2.16 µg/kg</a:t>
            </a:r>
          </a:p>
          <a:p>
            <a:r>
              <a:rPr lang="th-TH" b="1" dirty="0">
                <a:solidFill>
                  <a:schemeClr val="bg1"/>
                </a:solidFill>
              </a:rPr>
              <a:t>นนทบุรี </a:t>
            </a:r>
            <a:r>
              <a:rPr lang="en-US" b="1" dirty="0">
                <a:solidFill>
                  <a:schemeClr val="bg1"/>
                </a:solidFill>
              </a:rPr>
              <a:t>Salbutamol 0.89 µg/kg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7315200" y="3363252"/>
            <a:ext cx="4449170" cy="72056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solidFill>
                  <a:srgbClr val="FFC000"/>
                </a:solidFill>
              </a:rPr>
              <a:t>พบสารเร่งเนื้อแดง </a:t>
            </a:r>
            <a:r>
              <a:rPr lang="en-US" b="1" dirty="0">
                <a:solidFill>
                  <a:srgbClr val="FFC000"/>
                </a:solidFill>
              </a:rPr>
              <a:t>1</a:t>
            </a:r>
            <a:r>
              <a:rPr lang="th-TH" b="1" dirty="0">
                <a:solidFill>
                  <a:srgbClr val="FFC000"/>
                </a:solidFill>
              </a:rPr>
              <a:t> ตัวอย่าง จาก </a:t>
            </a:r>
            <a:r>
              <a:rPr lang="en-US" b="1" dirty="0">
                <a:solidFill>
                  <a:srgbClr val="FFC000"/>
                </a:solidFill>
              </a:rPr>
              <a:t>51 </a:t>
            </a:r>
            <a:r>
              <a:rPr lang="th-TH" b="1" dirty="0">
                <a:solidFill>
                  <a:srgbClr val="FFC000"/>
                </a:solidFill>
              </a:rPr>
              <a:t>ตัวอย่าง</a:t>
            </a:r>
          </a:p>
          <a:p>
            <a:r>
              <a:rPr lang="th-TH" b="1" dirty="0">
                <a:solidFill>
                  <a:schemeClr val="bg1"/>
                </a:solidFill>
              </a:rPr>
              <a:t>สมุทรสาคร </a:t>
            </a:r>
            <a:r>
              <a:rPr lang="en-US" b="1" dirty="0">
                <a:solidFill>
                  <a:schemeClr val="bg1"/>
                </a:solidFill>
              </a:rPr>
              <a:t>Salbutamol 13.17 µg/kg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3215A5-2872-4B9B-AEC4-7FF039FC6B5B}"/>
              </a:ext>
            </a:extLst>
          </p:cNvPr>
          <p:cNvSpPr/>
          <p:nvPr/>
        </p:nvSpPr>
        <p:spPr>
          <a:xfrm rot="10800000">
            <a:off x="11074709" y="181140"/>
            <a:ext cx="888689" cy="515544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F54B065-7758-43A8-B3F6-B35E538AC799}"/>
              </a:ext>
            </a:extLst>
          </p:cNvPr>
          <p:cNvSpPr/>
          <p:nvPr/>
        </p:nvSpPr>
        <p:spPr>
          <a:xfrm>
            <a:off x="3619500" y="392166"/>
            <a:ext cx="5238750" cy="0"/>
          </a:xfrm>
          <a:custGeom>
            <a:avLst/>
            <a:gdLst>
              <a:gd name="connsiteX0" fmla="*/ 0 w 5238750"/>
              <a:gd name="connsiteY0" fmla="*/ 0 h 0"/>
              <a:gd name="connsiteX1" fmla="*/ 5238750 w 52387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50">
                <a:moveTo>
                  <a:pt x="0" y="0"/>
                </a:moveTo>
                <a:lnTo>
                  <a:pt x="5238750" y="0"/>
                </a:lnTo>
              </a:path>
            </a:pathLst>
          </a:custGeom>
          <a:noFill/>
          <a:ln w="76200">
            <a:solidFill>
              <a:srgbClr val="F2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FC7805-1565-44A5-B975-3D8229E4BD7C}"/>
              </a:ext>
            </a:extLst>
          </p:cNvPr>
          <p:cNvSpPr/>
          <p:nvPr/>
        </p:nvSpPr>
        <p:spPr>
          <a:xfrm>
            <a:off x="152400" y="6272978"/>
            <a:ext cx="892629" cy="413572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0481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AD448BD-8A4A-4A28-B0A4-16512855A539}"/>
              </a:ext>
            </a:extLst>
          </p:cNvPr>
          <p:cNvSpPr/>
          <p:nvPr/>
        </p:nvSpPr>
        <p:spPr>
          <a:xfrm rot="10800000">
            <a:off x="11074709" y="181140"/>
            <a:ext cx="888689" cy="515544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786B355-DCC9-40F0-8D05-1045D410F9A2}"/>
              </a:ext>
            </a:extLst>
          </p:cNvPr>
          <p:cNvSpPr/>
          <p:nvPr/>
        </p:nvSpPr>
        <p:spPr>
          <a:xfrm>
            <a:off x="3619500" y="392166"/>
            <a:ext cx="5238750" cy="0"/>
          </a:xfrm>
          <a:custGeom>
            <a:avLst/>
            <a:gdLst>
              <a:gd name="connsiteX0" fmla="*/ 0 w 5238750"/>
              <a:gd name="connsiteY0" fmla="*/ 0 h 0"/>
              <a:gd name="connsiteX1" fmla="*/ 5238750 w 52387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50">
                <a:moveTo>
                  <a:pt x="0" y="0"/>
                </a:moveTo>
                <a:lnTo>
                  <a:pt x="5238750" y="0"/>
                </a:lnTo>
              </a:path>
            </a:pathLst>
          </a:custGeom>
          <a:noFill/>
          <a:ln w="76200">
            <a:solidFill>
              <a:srgbClr val="F2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4FAD24C-84B7-4320-9A89-A3B70486E423}"/>
              </a:ext>
            </a:extLst>
          </p:cNvPr>
          <p:cNvSpPr/>
          <p:nvPr/>
        </p:nvSpPr>
        <p:spPr>
          <a:xfrm>
            <a:off x="152400" y="6272978"/>
            <a:ext cx="892629" cy="413572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6179EEF-1D32-4E69-9D0F-EF3DFBDDE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327068"/>
              </p:ext>
            </p:extLst>
          </p:nvPr>
        </p:nvGraphicFramePr>
        <p:xfrm>
          <a:off x="441960" y="1773144"/>
          <a:ext cx="11308079" cy="34617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74440">
                  <a:extLst>
                    <a:ext uri="{9D8B030D-6E8A-4147-A177-3AD203B41FA5}">
                      <a16:colId xmlns:a16="http://schemas.microsoft.com/office/drawing/2014/main" val="2694720287"/>
                    </a:ext>
                  </a:extLst>
                </a:gridCol>
                <a:gridCol w="2245360">
                  <a:extLst>
                    <a:ext uri="{9D8B030D-6E8A-4147-A177-3AD203B41FA5}">
                      <a16:colId xmlns:a16="http://schemas.microsoft.com/office/drawing/2014/main" val="369176888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701715462"/>
                    </a:ext>
                  </a:extLst>
                </a:gridCol>
                <a:gridCol w="1239520">
                  <a:extLst>
                    <a:ext uri="{9D8B030D-6E8A-4147-A177-3AD203B41FA5}">
                      <a16:colId xmlns:a16="http://schemas.microsoft.com/office/drawing/2014/main" val="4293782947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1421174821"/>
                    </a:ext>
                  </a:extLst>
                </a:gridCol>
                <a:gridCol w="1254759">
                  <a:extLst>
                    <a:ext uri="{9D8B030D-6E8A-4147-A177-3AD203B41FA5}">
                      <a16:colId xmlns:a16="http://schemas.microsoft.com/office/drawing/2014/main" val="1551255072"/>
                    </a:ext>
                  </a:extLst>
                </a:gridCol>
              </a:tblGrid>
              <a:tr h="2667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หน่วยงาน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rgbClr val="1C64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จำนวนข้อมูล</a:t>
                      </a:r>
                      <a:endParaRPr lang="en-US" sz="2000" b="1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ที่มีรายละเอียดไม่ครบ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rgbClr val="1C643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>
                          <a:solidFill>
                            <a:schemeClr val="bg1"/>
                          </a:solidFill>
                          <a:effectLst/>
                        </a:rPr>
                        <a:t>เก็บตัวอย่างถึงส่งตัวอย่าง</a:t>
                      </a:r>
                      <a:endParaRPr lang="th-TH" sz="2000" b="1" i="0" u="none" strike="noStrike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rgbClr val="1C64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>
                          <a:solidFill>
                            <a:schemeClr val="bg1"/>
                          </a:solidFill>
                          <a:effectLst/>
                        </a:rPr>
                        <a:t>ส่งตัวอย่างถึงทดสอบตัวอย่าง</a:t>
                      </a:r>
                      <a:endParaRPr lang="th-TH" sz="2000" b="1" i="0" u="none" strike="noStrike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rgbClr val="1C64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673471"/>
                  </a:ext>
                </a:extLst>
              </a:tr>
              <a:tr h="3375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นานที่สุด</a:t>
                      </a:r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(วัน)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rgbClr val="1C64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เร็วที่สุด</a:t>
                      </a:r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(วัน)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rgbClr val="1C64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นานที่สุด (วัน)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rgbClr val="1C64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เร็วที่สุด (วัน)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rgbClr val="1C64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49841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effectLst/>
                        </a:rPr>
                        <a:t>สำนักตรวจสอบคุณภาพสินค้าปศุสัตว์ (เขต1)</a:t>
                      </a:r>
                      <a:endParaRPr lang="th-TH" sz="2000" b="0" i="0" u="none" strike="noStrike" dirty="0">
                        <a:solidFill>
                          <a:srgbClr val="202124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462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993457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effectLst/>
                        </a:rPr>
                        <a:t>ศวพ.ชลบุรี (เขต2)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1825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effectLst/>
                        </a:rPr>
                        <a:t>ศวพ.สุรินทร์ (เขต3)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67532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effectLst/>
                        </a:rPr>
                        <a:t>ศวพ.ขอนแก่น (เขต4)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202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40989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effectLst/>
                        </a:rPr>
                        <a:t>ศวพ.ลำปาง (เขต5)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53602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effectLst/>
                        </a:rPr>
                        <a:t>ศวพ.พิษณุโลก (เขต6)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184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203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01310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>
                          <a:effectLst/>
                        </a:rPr>
                        <a:t>ศวพ.ราชบุรี (เขต7)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62359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effectLst/>
                        </a:rPr>
                        <a:t>ศวพ.นครศรีธรรมราช (เขต8+</a:t>
                      </a:r>
                      <a:r>
                        <a:rPr lang="en-US" sz="2000" u="none" strike="noStrike" dirty="0">
                          <a:effectLst/>
                        </a:rPr>
                        <a:t>MA,</a:t>
                      </a:r>
                      <a:r>
                        <a:rPr lang="th-TH" sz="2000" u="none" strike="noStrike" dirty="0">
                          <a:effectLst/>
                        </a:rPr>
                        <a:t>จุลเขต9)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30948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effectLst/>
                        </a:rPr>
                        <a:t>ศวพ.สงขลา (</a:t>
                      </a:r>
                      <a:r>
                        <a:rPr lang="en-US" sz="2000" u="none" strike="noStrike" dirty="0">
                          <a:effectLst/>
                        </a:rPr>
                        <a:t>Beta</a:t>
                      </a:r>
                      <a:r>
                        <a:rPr lang="th-TH" sz="2000" u="none" strike="noStrike" dirty="0">
                          <a:effectLst/>
                        </a:rPr>
                        <a:t>เขต9)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890159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F6D7B58-6851-4085-BEEB-ED69191DDB21}"/>
              </a:ext>
            </a:extLst>
          </p:cNvPr>
          <p:cNvSpPr txBox="1"/>
          <p:nvPr/>
        </p:nvSpPr>
        <p:spPr>
          <a:xfrm>
            <a:off x="2374676" y="575480"/>
            <a:ext cx="77283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/>
              <a:t>รายงานผลการตรวจวิเคราะห์ทางห้องปฏิบัติการ</a:t>
            </a:r>
          </a:p>
          <a:p>
            <a:pPr algn="ctr"/>
            <a:r>
              <a:rPr lang="th-TH" sz="2800" b="1" dirty="0"/>
              <a:t>ระยะเวลาการเก็บ-ส่งตัวอย่าง และระยะเวลาการรับ-ทดสอบตัวอย่าง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CA3592-7A9A-44FA-9C70-EE1F2F7F2DB0}"/>
              </a:ext>
            </a:extLst>
          </p:cNvPr>
          <p:cNvSpPr txBox="1"/>
          <p:nvPr/>
        </p:nvSpPr>
        <p:spPr>
          <a:xfrm>
            <a:off x="8041638" y="5468628"/>
            <a:ext cx="39217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ศวพ.พิษณุโลก </a:t>
            </a:r>
            <a:r>
              <a:rPr lang="en-US" b="1" dirty="0"/>
              <a:t>: </a:t>
            </a:r>
            <a:r>
              <a:rPr lang="th-TH" b="1" dirty="0"/>
              <a:t>เ</a:t>
            </a:r>
            <a:r>
              <a:rPr lang="en-US" b="1" dirty="0" err="1"/>
              <a:t>ก็บ</a:t>
            </a:r>
            <a:r>
              <a:rPr lang="en-US" dirty="0" err="1"/>
              <a:t>ตัวอย่าง</a:t>
            </a:r>
            <a:r>
              <a:rPr lang="en-US" dirty="0"/>
              <a:t> </a:t>
            </a:r>
            <a:r>
              <a:rPr lang="en-US" dirty="0" err="1"/>
              <a:t>เดือน</a:t>
            </a:r>
            <a:r>
              <a:rPr lang="th-TH" dirty="0"/>
              <a:t> </a:t>
            </a:r>
            <a:r>
              <a:rPr lang="th-TH" b="1" dirty="0"/>
              <a:t>พ</a:t>
            </a:r>
            <a:r>
              <a:rPr lang="en-US" b="1" dirty="0"/>
              <a:t>.</a:t>
            </a:r>
            <a:r>
              <a:rPr lang="th-TH" b="1" dirty="0"/>
              <a:t>ค.</a:t>
            </a:r>
            <a:r>
              <a:rPr lang="en-US" b="1" dirty="0"/>
              <a:t> 2563</a:t>
            </a:r>
            <a:r>
              <a:rPr lang="en-US" dirty="0"/>
              <a:t> </a:t>
            </a:r>
            <a:endParaRPr lang="th-TH" dirty="0"/>
          </a:p>
          <a:p>
            <a:r>
              <a:rPr lang="th-TH" dirty="0"/>
              <a:t>                </a:t>
            </a:r>
            <a:r>
              <a:rPr lang="en-US" b="1" dirty="0" err="1"/>
              <a:t>ส่ง</a:t>
            </a:r>
            <a:r>
              <a:rPr lang="en-US" dirty="0" err="1"/>
              <a:t>ตัวอย่างเดือน</a:t>
            </a:r>
            <a:r>
              <a:rPr lang="en-US" dirty="0"/>
              <a:t> </a:t>
            </a:r>
            <a:r>
              <a:rPr lang="en-US" b="1" dirty="0" err="1"/>
              <a:t>ก.ย</a:t>
            </a:r>
            <a:r>
              <a:rPr lang="en-US" b="1" dirty="0"/>
              <a:t>. 2563</a:t>
            </a:r>
            <a:r>
              <a:rPr lang="en-US" dirty="0"/>
              <a:t> </a:t>
            </a:r>
            <a:endParaRPr lang="th-TH" dirty="0"/>
          </a:p>
          <a:p>
            <a:r>
              <a:rPr lang="th-TH" dirty="0"/>
              <a:t>                </a:t>
            </a:r>
            <a:r>
              <a:rPr lang="en-US" b="1" dirty="0" err="1"/>
              <a:t>ทดสอบ</a:t>
            </a:r>
            <a:r>
              <a:rPr lang="en-US" dirty="0" err="1"/>
              <a:t>เดือน</a:t>
            </a:r>
            <a:r>
              <a:rPr lang="en-US" dirty="0"/>
              <a:t> </a:t>
            </a:r>
            <a:r>
              <a:rPr lang="en-US" b="1" dirty="0" err="1"/>
              <a:t>เม.ย</a:t>
            </a:r>
            <a:r>
              <a:rPr lang="en-US" b="1" dirty="0"/>
              <a:t>. 2564 </a:t>
            </a:r>
            <a:endParaRPr lang="th-TH" b="1" dirty="0"/>
          </a:p>
          <a:p>
            <a:r>
              <a:rPr lang="th-TH" dirty="0"/>
              <a:t>                </a:t>
            </a:r>
            <a:r>
              <a:rPr lang="th-TH" b="1" dirty="0"/>
              <a:t>วันที่</a:t>
            </a:r>
            <a:r>
              <a:rPr lang="en-US" b="1" dirty="0" err="1"/>
              <a:t>รายงานผล</a:t>
            </a:r>
            <a:r>
              <a:rPr lang="en-US" dirty="0" err="1"/>
              <a:t>เดือน</a:t>
            </a:r>
            <a:r>
              <a:rPr lang="en-US" dirty="0"/>
              <a:t> </a:t>
            </a:r>
            <a:r>
              <a:rPr lang="en-US" b="1" dirty="0" err="1"/>
              <a:t>ม.ค</a:t>
            </a:r>
            <a:r>
              <a:rPr lang="en-US" b="1" dirty="0"/>
              <a:t>. 2564</a:t>
            </a:r>
          </a:p>
        </p:txBody>
      </p:sp>
    </p:spTree>
    <p:extLst>
      <p:ext uri="{BB962C8B-B14F-4D97-AF65-F5344CB8AC3E}">
        <p14:creationId xmlns:p14="http://schemas.microsoft.com/office/powerpoint/2010/main" val="2053585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85" y="5024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/>
              <a:t>ปัญหาที่พบจากการสุ่มเก็บ</a:t>
            </a:r>
            <a:r>
              <a:rPr lang="th-TH" sz="4000" b="1"/>
              <a:t>ตัวอย่างเนื้อสัตว์</a:t>
            </a:r>
            <a:br>
              <a:rPr lang="th-TH" sz="4000"/>
            </a:br>
            <a:r>
              <a:rPr lang="th-TH" sz="3200" b="1">
                <a:solidFill>
                  <a:srgbClr val="3A6F05"/>
                </a:solidFill>
              </a:rPr>
              <a:t>เพื่อ</a:t>
            </a:r>
            <a:r>
              <a:rPr lang="th-TH" sz="3200" b="1" dirty="0">
                <a:solidFill>
                  <a:srgbClr val="3A6F05"/>
                </a:solidFill>
              </a:rPr>
              <a:t>ตรวจวิเคราะห์ทางห้องปฏิบัติการ</a:t>
            </a:r>
            <a:endParaRPr lang="th-TH" sz="4000" b="1" dirty="0">
              <a:solidFill>
                <a:srgbClr val="3A6F0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12898" y="2114496"/>
            <a:ext cx="5794828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th-TH" sz="3200" b="1" dirty="0"/>
              <a:t>เก็บตัวอย่าง</a:t>
            </a:r>
            <a:r>
              <a:rPr lang="th-TH" b="1" dirty="0">
                <a:solidFill>
                  <a:srgbClr val="1C6435"/>
                </a:solidFill>
              </a:rPr>
              <a:t>ไม่ครบ</a:t>
            </a:r>
            <a:br>
              <a:rPr lang="th-TH" sz="3600" b="1" dirty="0"/>
            </a:br>
            <a:r>
              <a:rPr lang="th-TH" dirty="0"/>
              <a:t>ตามเป้าหมายที่กำหนด </a:t>
            </a:r>
            <a:br>
              <a:rPr lang="en-US" b="1" dirty="0"/>
            </a:br>
            <a:r>
              <a:rPr lang="th-TH" b="1" dirty="0">
                <a:solidFill>
                  <a:srgbClr val="C00000"/>
                </a:solidFill>
              </a:rPr>
              <a:t>ขอนแก่น</a:t>
            </a:r>
            <a:br>
              <a:rPr lang="th-TH" sz="3200" b="1" dirty="0">
                <a:solidFill>
                  <a:srgbClr val="C00000"/>
                </a:solidFill>
              </a:rPr>
            </a:br>
            <a:endParaRPr lang="th-TH" sz="2400" b="1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r>
              <a:rPr lang="th-TH" sz="3600" b="1" dirty="0"/>
              <a:t>เก็บตัวอย่าง</a:t>
            </a:r>
            <a:br>
              <a:rPr lang="th-TH" sz="3600" b="1" dirty="0"/>
            </a:br>
            <a:r>
              <a:rPr lang="th-TH" b="1" dirty="0">
                <a:solidFill>
                  <a:srgbClr val="1C6435"/>
                </a:solidFill>
              </a:rPr>
              <a:t>เกินเป้าหมายที่กำหนด</a:t>
            </a:r>
            <a:br>
              <a:rPr lang="th-TH" b="1" dirty="0">
                <a:solidFill>
                  <a:srgbClr val="1C6435"/>
                </a:solidFill>
              </a:rPr>
            </a:br>
            <a:endParaRPr lang="th-TH" sz="2400" b="1" dirty="0">
              <a:solidFill>
                <a:srgbClr val="1C6435"/>
              </a:solidFill>
            </a:endParaRPr>
          </a:p>
          <a:p>
            <a:pPr marL="0" indent="0" algn="r">
              <a:buNone/>
            </a:pPr>
            <a:endParaRPr lang="th-TH" sz="2400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1C0AE50-B4A7-40A2-87A7-D7B873621E93}"/>
              </a:ext>
            </a:extLst>
          </p:cNvPr>
          <p:cNvSpPr/>
          <p:nvPr/>
        </p:nvSpPr>
        <p:spPr>
          <a:xfrm>
            <a:off x="5046677" y="392165"/>
            <a:ext cx="2098639" cy="45719"/>
          </a:xfrm>
          <a:custGeom>
            <a:avLst/>
            <a:gdLst>
              <a:gd name="connsiteX0" fmla="*/ 0 w 5238750"/>
              <a:gd name="connsiteY0" fmla="*/ 0 h 0"/>
              <a:gd name="connsiteX1" fmla="*/ 5238750 w 52387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50">
                <a:moveTo>
                  <a:pt x="0" y="0"/>
                </a:moveTo>
                <a:lnTo>
                  <a:pt x="5238750" y="0"/>
                </a:lnTo>
              </a:path>
            </a:pathLst>
          </a:custGeom>
          <a:noFill/>
          <a:ln w="76200">
            <a:solidFill>
              <a:srgbClr val="F2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4A0A6-BC67-4D97-8ECB-0CD731FAC9E3}"/>
              </a:ext>
            </a:extLst>
          </p:cNvPr>
          <p:cNvSpPr txBox="1"/>
          <p:nvPr/>
        </p:nvSpPr>
        <p:spPr>
          <a:xfrm>
            <a:off x="7866306" y="2113442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3200" b="1" dirty="0"/>
              <a:t>เก็บตัวอย่าง</a:t>
            </a:r>
            <a:r>
              <a:rPr lang="th-TH" sz="3200" b="1" dirty="0">
                <a:solidFill>
                  <a:srgbClr val="1C6435"/>
                </a:solidFill>
              </a:rPr>
              <a:t>ซ้ำ</a:t>
            </a:r>
            <a:br>
              <a:rPr lang="th-TH" sz="3200" b="1" dirty="0"/>
            </a:br>
            <a:r>
              <a:rPr lang="th-TH" sz="2400" dirty="0"/>
              <a:t>สถานที่จำหน่ายเดิม </a:t>
            </a:r>
            <a:br>
              <a:rPr lang="en-US" sz="2400" dirty="0"/>
            </a:br>
            <a:r>
              <a:rPr lang="th-TH" sz="2800" b="1" dirty="0">
                <a:solidFill>
                  <a:srgbClr val="C00000"/>
                </a:solidFill>
              </a:rPr>
              <a:t>นครปฐม</a:t>
            </a:r>
            <a:endParaRPr lang="th-TH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37FA2E-17CE-4A54-8FF5-BB9E1F35ED19}"/>
              </a:ext>
            </a:extLst>
          </p:cNvPr>
          <p:cNvSpPr txBox="1"/>
          <p:nvPr/>
        </p:nvSpPr>
        <p:spPr>
          <a:xfrm>
            <a:off x="1464542" y="4798618"/>
            <a:ext cx="7061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solidFill>
                  <a:srgbClr val="C00000"/>
                </a:solidFill>
              </a:rPr>
              <a:t>จันทบุรี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solidFill>
                  <a:srgbClr val="C00000"/>
                </a:solidFill>
              </a:rPr>
              <a:t>บุรีรัมย์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solidFill>
                  <a:srgbClr val="C00000"/>
                </a:solidFill>
              </a:rPr>
              <a:t>กาฬสินธุ์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solidFill>
                  <a:srgbClr val="C00000"/>
                </a:solidFill>
              </a:rPr>
              <a:t>ขอนแก่น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solidFill>
                  <a:srgbClr val="C00000"/>
                </a:solidFill>
              </a:rPr>
              <a:t>บึงกาฬ </a:t>
            </a:r>
            <a:endParaRPr lang="th-T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55FA5D-4DED-4BFE-9495-4B8724BD3890}"/>
              </a:ext>
            </a:extLst>
          </p:cNvPr>
          <p:cNvSpPr txBox="1"/>
          <p:nvPr/>
        </p:nvSpPr>
        <p:spPr>
          <a:xfrm>
            <a:off x="2655624" y="4798618"/>
            <a:ext cx="18904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solidFill>
                  <a:srgbClr val="C00000"/>
                </a:solidFill>
              </a:rPr>
              <a:t>มหาสารคาม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solidFill>
                  <a:srgbClr val="C00000"/>
                </a:solidFill>
              </a:rPr>
              <a:t>ร้อยเอ็ด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solidFill>
                  <a:srgbClr val="C00000"/>
                </a:solidFill>
              </a:rPr>
              <a:t>สกลนคร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solidFill>
                  <a:srgbClr val="C00000"/>
                </a:solidFill>
              </a:rPr>
              <a:t>หนองบัวลำภู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solidFill>
                  <a:srgbClr val="C00000"/>
                </a:solidFill>
              </a:rPr>
              <a:t>ชุมพร</a:t>
            </a:r>
            <a:br>
              <a:rPr lang="th-TH" sz="2000" b="1" dirty="0">
                <a:solidFill>
                  <a:srgbClr val="C00000"/>
                </a:solidFill>
              </a:rPr>
            </a:br>
            <a:endParaRPr lang="th-TH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DDE90D-ADA7-4406-AC7E-E13E71BD9476}"/>
              </a:ext>
            </a:extLst>
          </p:cNvPr>
          <p:cNvSpPr txBox="1"/>
          <p:nvPr/>
        </p:nvSpPr>
        <p:spPr>
          <a:xfrm>
            <a:off x="7866306" y="3867107"/>
            <a:ext cx="705394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3200" b="1" dirty="0">
                <a:solidFill>
                  <a:srgbClr val="1C6435"/>
                </a:solidFill>
              </a:rPr>
              <a:t>ไม่ได้รับรายงาน</a:t>
            </a:r>
            <a:r>
              <a:rPr lang="th-TH" sz="3200" b="1" dirty="0"/>
              <a:t>ผลการตรวจ</a:t>
            </a:r>
            <a:br>
              <a:rPr lang="th-TH" sz="3200" b="1" dirty="0"/>
            </a:br>
            <a:r>
              <a:rPr lang="th-TH" dirty="0"/>
              <a:t>วิเคราะห์ทางห้องปฏิบัติการกรณีตรวจพบสารตกค้าง</a:t>
            </a:r>
            <a:r>
              <a:rPr lang="en-US" dirty="0"/>
              <a:t> </a:t>
            </a:r>
            <a:br>
              <a:rPr lang="th-TH" dirty="0"/>
            </a:br>
            <a:r>
              <a:rPr lang="th-TH" sz="2800" b="1" dirty="0">
                <a:solidFill>
                  <a:srgbClr val="C00000"/>
                </a:solidFill>
              </a:rPr>
              <a:t>สตส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  <a:endParaRPr lang="th-TH" sz="3200" b="1" dirty="0">
              <a:solidFill>
                <a:srgbClr val="C000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87DD1C1-BFD8-4FE2-96AF-D891CC5F2606}"/>
              </a:ext>
            </a:extLst>
          </p:cNvPr>
          <p:cNvSpPr/>
          <p:nvPr/>
        </p:nvSpPr>
        <p:spPr>
          <a:xfrm rot="5400000">
            <a:off x="6096000" y="2621533"/>
            <a:ext cx="1181361" cy="1181362"/>
          </a:xfrm>
          <a:custGeom>
            <a:avLst/>
            <a:gdLst>
              <a:gd name="connsiteX0" fmla="*/ 0 w 1181361"/>
              <a:gd name="connsiteY0" fmla="*/ 1181362 h 1181362"/>
              <a:gd name="connsiteX1" fmla="*/ 5068 w 1181361"/>
              <a:gd name="connsiteY1" fmla="*/ 1080978 h 1181362"/>
              <a:gd name="connsiteX2" fmla="*/ 1080977 w 1181361"/>
              <a:gd name="connsiteY2" fmla="*/ 5069 h 1181362"/>
              <a:gd name="connsiteX3" fmla="*/ 1181361 w 1181361"/>
              <a:gd name="connsiteY3" fmla="*/ 0 h 1181362"/>
              <a:gd name="connsiteX4" fmla="*/ 1181361 w 1181361"/>
              <a:gd name="connsiteY4" fmla="*/ 327262 h 1181362"/>
              <a:gd name="connsiteX5" fmla="*/ 1114437 w 1181361"/>
              <a:gd name="connsiteY5" fmla="*/ 330642 h 1181362"/>
              <a:gd name="connsiteX6" fmla="*/ 330639 w 1181361"/>
              <a:gd name="connsiteY6" fmla="*/ 1114440 h 1181362"/>
              <a:gd name="connsiteX7" fmla="*/ 327260 w 1181361"/>
              <a:gd name="connsiteY7" fmla="*/ 1181362 h 1181362"/>
              <a:gd name="connsiteX8" fmla="*/ 0 w 1181361"/>
              <a:gd name="connsiteY8" fmla="*/ 1181362 h 1181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361" h="1181362">
                <a:moveTo>
                  <a:pt x="0" y="1181362"/>
                </a:moveTo>
                <a:lnTo>
                  <a:pt x="5068" y="1080978"/>
                </a:lnTo>
                <a:cubicBezTo>
                  <a:pt x="62681" y="513682"/>
                  <a:pt x="513681" y="62681"/>
                  <a:pt x="1080977" y="5069"/>
                </a:cubicBezTo>
                <a:lnTo>
                  <a:pt x="1181361" y="0"/>
                </a:lnTo>
                <a:lnTo>
                  <a:pt x="1181361" y="327262"/>
                </a:lnTo>
                <a:lnTo>
                  <a:pt x="1114437" y="330642"/>
                </a:lnTo>
                <a:cubicBezTo>
                  <a:pt x="701163" y="372612"/>
                  <a:pt x="372609" y="701165"/>
                  <a:pt x="330639" y="1114440"/>
                </a:cubicBezTo>
                <a:lnTo>
                  <a:pt x="327260" y="1181362"/>
                </a:lnTo>
                <a:lnTo>
                  <a:pt x="0" y="1181362"/>
                </a:lnTo>
                <a:close/>
              </a:path>
            </a:pathLst>
          </a:custGeom>
          <a:solidFill>
            <a:srgbClr val="1C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B5ECF19-73F4-4048-A1FD-65273096E728}"/>
              </a:ext>
            </a:extLst>
          </p:cNvPr>
          <p:cNvSpPr/>
          <p:nvPr/>
        </p:nvSpPr>
        <p:spPr>
          <a:xfrm rot="5400000">
            <a:off x="4868920" y="2621534"/>
            <a:ext cx="1181361" cy="1181360"/>
          </a:xfrm>
          <a:custGeom>
            <a:avLst/>
            <a:gdLst>
              <a:gd name="connsiteX0" fmla="*/ 0 w 1181361"/>
              <a:gd name="connsiteY0" fmla="*/ 0 h 1181360"/>
              <a:gd name="connsiteX1" fmla="*/ 327260 w 1181361"/>
              <a:gd name="connsiteY1" fmla="*/ 0 h 1181360"/>
              <a:gd name="connsiteX2" fmla="*/ 330639 w 1181361"/>
              <a:gd name="connsiteY2" fmla="*/ 66923 h 1181360"/>
              <a:gd name="connsiteX3" fmla="*/ 1114437 w 1181361"/>
              <a:gd name="connsiteY3" fmla="*/ 850721 h 1181360"/>
              <a:gd name="connsiteX4" fmla="*/ 1181361 w 1181361"/>
              <a:gd name="connsiteY4" fmla="*/ 854100 h 1181360"/>
              <a:gd name="connsiteX5" fmla="*/ 1181361 w 1181361"/>
              <a:gd name="connsiteY5" fmla="*/ 1181360 h 1181360"/>
              <a:gd name="connsiteX6" fmla="*/ 1080977 w 1181361"/>
              <a:gd name="connsiteY6" fmla="*/ 1176292 h 1181360"/>
              <a:gd name="connsiteX7" fmla="*/ 5068 w 1181361"/>
              <a:gd name="connsiteY7" fmla="*/ 100383 h 1181360"/>
              <a:gd name="connsiteX8" fmla="*/ 0 w 1181361"/>
              <a:gd name="connsiteY8" fmla="*/ 0 h 118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361" h="1181360">
                <a:moveTo>
                  <a:pt x="0" y="0"/>
                </a:moveTo>
                <a:lnTo>
                  <a:pt x="327260" y="0"/>
                </a:lnTo>
                <a:lnTo>
                  <a:pt x="330639" y="66923"/>
                </a:lnTo>
                <a:cubicBezTo>
                  <a:pt x="372609" y="480198"/>
                  <a:pt x="701163" y="808751"/>
                  <a:pt x="1114437" y="850721"/>
                </a:cubicBezTo>
                <a:lnTo>
                  <a:pt x="1181361" y="854100"/>
                </a:lnTo>
                <a:lnTo>
                  <a:pt x="1181361" y="1181360"/>
                </a:lnTo>
                <a:lnTo>
                  <a:pt x="1080977" y="1176292"/>
                </a:lnTo>
                <a:cubicBezTo>
                  <a:pt x="513681" y="1118679"/>
                  <a:pt x="62681" y="667679"/>
                  <a:pt x="5068" y="100383"/>
                </a:cubicBezTo>
                <a:lnTo>
                  <a:pt x="0" y="0"/>
                </a:lnTo>
                <a:close/>
              </a:path>
            </a:pathLst>
          </a:custGeom>
          <a:solidFill>
            <a:srgbClr val="4D9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1D83DE0-0A98-4B6C-87C9-BC0985CA586D}"/>
              </a:ext>
            </a:extLst>
          </p:cNvPr>
          <p:cNvSpPr/>
          <p:nvPr/>
        </p:nvSpPr>
        <p:spPr>
          <a:xfrm rot="5400000">
            <a:off x="4868919" y="3848614"/>
            <a:ext cx="1181361" cy="1181361"/>
          </a:xfrm>
          <a:custGeom>
            <a:avLst/>
            <a:gdLst>
              <a:gd name="connsiteX0" fmla="*/ 0 w 1181361"/>
              <a:gd name="connsiteY0" fmla="*/ 1181361 h 1181361"/>
              <a:gd name="connsiteX1" fmla="*/ 0 w 1181361"/>
              <a:gd name="connsiteY1" fmla="*/ 854100 h 1181361"/>
              <a:gd name="connsiteX2" fmla="*/ 66922 w 1181361"/>
              <a:gd name="connsiteY2" fmla="*/ 850721 h 1181361"/>
              <a:gd name="connsiteX3" fmla="*/ 850719 w 1181361"/>
              <a:gd name="connsiteY3" fmla="*/ 66923 h 1181361"/>
              <a:gd name="connsiteX4" fmla="*/ 854099 w 1181361"/>
              <a:gd name="connsiteY4" fmla="*/ 0 h 1181361"/>
              <a:gd name="connsiteX5" fmla="*/ 1181361 w 1181361"/>
              <a:gd name="connsiteY5" fmla="*/ 0 h 1181361"/>
              <a:gd name="connsiteX6" fmla="*/ 1176292 w 1181361"/>
              <a:gd name="connsiteY6" fmla="*/ 100383 h 1181361"/>
              <a:gd name="connsiteX7" fmla="*/ 100384 w 1181361"/>
              <a:gd name="connsiteY7" fmla="*/ 1176292 h 1181361"/>
              <a:gd name="connsiteX8" fmla="*/ 0 w 1181361"/>
              <a:gd name="connsiteY8" fmla="*/ 1181361 h 118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361" h="1181361">
                <a:moveTo>
                  <a:pt x="0" y="1181361"/>
                </a:moveTo>
                <a:lnTo>
                  <a:pt x="0" y="854100"/>
                </a:lnTo>
                <a:lnTo>
                  <a:pt x="66922" y="850721"/>
                </a:lnTo>
                <a:cubicBezTo>
                  <a:pt x="480196" y="808751"/>
                  <a:pt x="808749" y="480198"/>
                  <a:pt x="850719" y="66923"/>
                </a:cubicBezTo>
                <a:lnTo>
                  <a:pt x="854099" y="0"/>
                </a:lnTo>
                <a:lnTo>
                  <a:pt x="1181361" y="0"/>
                </a:lnTo>
                <a:lnTo>
                  <a:pt x="1176292" y="100383"/>
                </a:lnTo>
                <a:cubicBezTo>
                  <a:pt x="1118680" y="667679"/>
                  <a:pt x="667679" y="1118679"/>
                  <a:pt x="100384" y="1176292"/>
                </a:cubicBezTo>
                <a:lnTo>
                  <a:pt x="0" y="1181361"/>
                </a:lnTo>
                <a:close/>
              </a:path>
            </a:pathLst>
          </a:custGeom>
          <a:solidFill>
            <a:srgbClr val="1C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A5229B5-10DE-4621-AC8D-F1E190299868}"/>
              </a:ext>
            </a:extLst>
          </p:cNvPr>
          <p:cNvSpPr/>
          <p:nvPr/>
        </p:nvSpPr>
        <p:spPr>
          <a:xfrm rot="5400000">
            <a:off x="6096000" y="3848613"/>
            <a:ext cx="1181361" cy="1181362"/>
          </a:xfrm>
          <a:custGeom>
            <a:avLst/>
            <a:gdLst>
              <a:gd name="connsiteX0" fmla="*/ 0 w 1181361"/>
              <a:gd name="connsiteY0" fmla="*/ 327262 h 1181362"/>
              <a:gd name="connsiteX1" fmla="*/ 0 w 1181361"/>
              <a:gd name="connsiteY1" fmla="*/ 0 h 1181362"/>
              <a:gd name="connsiteX2" fmla="*/ 100384 w 1181361"/>
              <a:gd name="connsiteY2" fmla="*/ 5069 h 1181362"/>
              <a:gd name="connsiteX3" fmla="*/ 1176292 w 1181361"/>
              <a:gd name="connsiteY3" fmla="*/ 1080978 h 1181362"/>
              <a:gd name="connsiteX4" fmla="*/ 1181361 w 1181361"/>
              <a:gd name="connsiteY4" fmla="*/ 1181362 h 1181362"/>
              <a:gd name="connsiteX5" fmla="*/ 854099 w 1181361"/>
              <a:gd name="connsiteY5" fmla="*/ 1181362 h 1181362"/>
              <a:gd name="connsiteX6" fmla="*/ 850719 w 1181361"/>
              <a:gd name="connsiteY6" fmla="*/ 1114440 h 1181362"/>
              <a:gd name="connsiteX7" fmla="*/ 66922 w 1181361"/>
              <a:gd name="connsiteY7" fmla="*/ 330642 h 1181362"/>
              <a:gd name="connsiteX8" fmla="*/ 0 w 1181361"/>
              <a:gd name="connsiteY8" fmla="*/ 327262 h 1181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361" h="1181362">
                <a:moveTo>
                  <a:pt x="0" y="327262"/>
                </a:moveTo>
                <a:lnTo>
                  <a:pt x="0" y="0"/>
                </a:lnTo>
                <a:lnTo>
                  <a:pt x="100384" y="5069"/>
                </a:lnTo>
                <a:cubicBezTo>
                  <a:pt x="667679" y="62681"/>
                  <a:pt x="1118680" y="513682"/>
                  <a:pt x="1176292" y="1080978"/>
                </a:cubicBezTo>
                <a:lnTo>
                  <a:pt x="1181361" y="1181362"/>
                </a:lnTo>
                <a:lnTo>
                  <a:pt x="854099" y="1181362"/>
                </a:lnTo>
                <a:lnTo>
                  <a:pt x="850719" y="1114440"/>
                </a:lnTo>
                <a:cubicBezTo>
                  <a:pt x="808749" y="701165"/>
                  <a:pt x="480196" y="372612"/>
                  <a:pt x="66922" y="330642"/>
                </a:cubicBezTo>
                <a:lnTo>
                  <a:pt x="0" y="327262"/>
                </a:lnTo>
                <a:close/>
              </a:path>
            </a:pathLst>
          </a:custGeom>
          <a:solidFill>
            <a:srgbClr val="4D9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F6258A4-BBE3-4839-A222-7FF0C66A7F4B}"/>
              </a:ext>
            </a:extLst>
          </p:cNvPr>
          <p:cNvSpPr/>
          <p:nvPr/>
        </p:nvSpPr>
        <p:spPr>
          <a:xfrm>
            <a:off x="1407886" y="3686629"/>
            <a:ext cx="3222171" cy="0"/>
          </a:xfrm>
          <a:custGeom>
            <a:avLst/>
            <a:gdLst>
              <a:gd name="connsiteX0" fmla="*/ 0 w 3222171"/>
              <a:gd name="connsiteY0" fmla="*/ 0 h 0"/>
              <a:gd name="connsiteX1" fmla="*/ 3222171 w 32221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2171">
                <a:moveTo>
                  <a:pt x="0" y="0"/>
                </a:moveTo>
                <a:lnTo>
                  <a:pt x="3222171" y="0"/>
                </a:lnTo>
              </a:path>
            </a:pathLst>
          </a:custGeom>
          <a:noFill/>
          <a:ln w="476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2D54ECEC-BE0F-4435-971A-9BA5850F3877}"/>
              </a:ext>
            </a:extLst>
          </p:cNvPr>
          <p:cNvSpPr/>
          <p:nvPr/>
        </p:nvSpPr>
        <p:spPr>
          <a:xfrm>
            <a:off x="7589571" y="3686629"/>
            <a:ext cx="3222171" cy="0"/>
          </a:xfrm>
          <a:custGeom>
            <a:avLst/>
            <a:gdLst>
              <a:gd name="connsiteX0" fmla="*/ 0 w 3222171"/>
              <a:gd name="connsiteY0" fmla="*/ 0 h 0"/>
              <a:gd name="connsiteX1" fmla="*/ 3222171 w 32221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2171">
                <a:moveTo>
                  <a:pt x="0" y="0"/>
                </a:moveTo>
                <a:lnTo>
                  <a:pt x="3222171" y="0"/>
                </a:lnTo>
              </a:path>
            </a:pathLst>
          </a:custGeom>
          <a:noFill/>
          <a:ln w="476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70D1F2B-8917-4A27-A962-462F2274538E}"/>
              </a:ext>
            </a:extLst>
          </p:cNvPr>
          <p:cNvSpPr/>
          <p:nvPr/>
        </p:nvSpPr>
        <p:spPr>
          <a:xfrm>
            <a:off x="5675824" y="3382721"/>
            <a:ext cx="840347" cy="840347"/>
          </a:xfrm>
          <a:custGeom>
            <a:avLst/>
            <a:gdLst>
              <a:gd name="connsiteX0" fmla="*/ 571500 w 647700"/>
              <a:gd name="connsiteY0" fmla="*/ 581025 h 647700"/>
              <a:gd name="connsiteX1" fmla="*/ 457200 w 647700"/>
              <a:gd name="connsiteY1" fmla="*/ 581025 h 647700"/>
              <a:gd name="connsiteX2" fmla="*/ 457200 w 647700"/>
              <a:gd name="connsiteY2" fmla="*/ 495300 h 647700"/>
              <a:gd name="connsiteX3" fmla="*/ 571500 w 647700"/>
              <a:gd name="connsiteY3" fmla="*/ 495300 h 647700"/>
              <a:gd name="connsiteX4" fmla="*/ 571500 w 647700"/>
              <a:gd name="connsiteY4" fmla="*/ 581025 h 647700"/>
              <a:gd name="connsiteX5" fmla="*/ 381000 w 647700"/>
              <a:gd name="connsiteY5" fmla="*/ 581025 h 647700"/>
              <a:gd name="connsiteX6" fmla="*/ 266700 w 647700"/>
              <a:gd name="connsiteY6" fmla="*/ 581025 h 647700"/>
              <a:gd name="connsiteX7" fmla="*/ 266700 w 647700"/>
              <a:gd name="connsiteY7" fmla="*/ 495300 h 647700"/>
              <a:gd name="connsiteX8" fmla="*/ 381000 w 647700"/>
              <a:gd name="connsiteY8" fmla="*/ 495300 h 647700"/>
              <a:gd name="connsiteX9" fmla="*/ 381000 w 647700"/>
              <a:gd name="connsiteY9" fmla="*/ 581025 h 647700"/>
              <a:gd name="connsiteX10" fmla="*/ 190500 w 647700"/>
              <a:gd name="connsiteY10" fmla="*/ 581025 h 647700"/>
              <a:gd name="connsiteX11" fmla="*/ 76200 w 647700"/>
              <a:gd name="connsiteY11" fmla="*/ 581025 h 647700"/>
              <a:gd name="connsiteX12" fmla="*/ 76200 w 647700"/>
              <a:gd name="connsiteY12" fmla="*/ 495300 h 647700"/>
              <a:gd name="connsiteX13" fmla="*/ 190500 w 647700"/>
              <a:gd name="connsiteY13" fmla="*/ 495300 h 647700"/>
              <a:gd name="connsiteX14" fmla="*/ 190500 w 647700"/>
              <a:gd name="connsiteY14" fmla="*/ 581025 h 647700"/>
              <a:gd name="connsiteX15" fmla="*/ 390525 w 647700"/>
              <a:gd name="connsiteY15" fmla="*/ 390525 h 647700"/>
              <a:gd name="connsiteX16" fmla="*/ 390525 w 647700"/>
              <a:gd name="connsiteY16" fmla="*/ 257175 h 647700"/>
              <a:gd name="connsiteX17" fmla="*/ 133350 w 647700"/>
              <a:gd name="connsiteY17" fmla="*/ 390525 h 647700"/>
              <a:gd name="connsiteX18" fmla="*/ 104775 w 647700"/>
              <a:gd name="connsiteY18" fmla="*/ 0 h 647700"/>
              <a:gd name="connsiteX19" fmla="*/ 28575 w 647700"/>
              <a:gd name="connsiteY19" fmla="*/ 0 h 647700"/>
              <a:gd name="connsiteX20" fmla="*/ 0 w 647700"/>
              <a:gd name="connsiteY20" fmla="*/ 390525 h 647700"/>
              <a:gd name="connsiteX21" fmla="*/ 0 w 647700"/>
              <a:gd name="connsiteY21" fmla="*/ 647700 h 647700"/>
              <a:gd name="connsiteX22" fmla="*/ 647700 w 647700"/>
              <a:gd name="connsiteY22" fmla="*/ 647700 h 647700"/>
              <a:gd name="connsiteX23" fmla="*/ 647700 w 647700"/>
              <a:gd name="connsiteY23" fmla="*/ 390525 h 647700"/>
              <a:gd name="connsiteX24" fmla="*/ 647700 w 647700"/>
              <a:gd name="connsiteY24" fmla="*/ 257175 h 647700"/>
              <a:gd name="connsiteX25" fmla="*/ 390525 w 647700"/>
              <a:gd name="connsiteY25" fmla="*/ 390525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47700" h="647700">
                <a:moveTo>
                  <a:pt x="571500" y="581025"/>
                </a:moveTo>
                <a:lnTo>
                  <a:pt x="457200" y="581025"/>
                </a:lnTo>
                <a:lnTo>
                  <a:pt x="457200" y="495300"/>
                </a:lnTo>
                <a:lnTo>
                  <a:pt x="571500" y="495300"/>
                </a:lnTo>
                <a:lnTo>
                  <a:pt x="571500" y="581025"/>
                </a:lnTo>
                <a:close/>
                <a:moveTo>
                  <a:pt x="381000" y="581025"/>
                </a:moveTo>
                <a:lnTo>
                  <a:pt x="266700" y="581025"/>
                </a:lnTo>
                <a:lnTo>
                  <a:pt x="266700" y="495300"/>
                </a:lnTo>
                <a:lnTo>
                  <a:pt x="381000" y="495300"/>
                </a:lnTo>
                <a:lnTo>
                  <a:pt x="381000" y="581025"/>
                </a:lnTo>
                <a:close/>
                <a:moveTo>
                  <a:pt x="190500" y="581025"/>
                </a:moveTo>
                <a:lnTo>
                  <a:pt x="76200" y="581025"/>
                </a:lnTo>
                <a:lnTo>
                  <a:pt x="76200" y="495300"/>
                </a:lnTo>
                <a:lnTo>
                  <a:pt x="190500" y="495300"/>
                </a:lnTo>
                <a:lnTo>
                  <a:pt x="190500" y="581025"/>
                </a:lnTo>
                <a:close/>
                <a:moveTo>
                  <a:pt x="390525" y="390525"/>
                </a:moveTo>
                <a:lnTo>
                  <a:pt x="390525" y="257175"/>
                </a:lnTo>
                <a:lnTo>
                  <a:pt x="133350" y="390525"/>
                </a:lnTo>
                <a:lnTo>
                  <a:pt x="104775" y="0"/>
                </a:lnTo>
                <a:lnTo>
                  <a:pt x="28575" y="0"/>
                </a:lnTo>
                <a:lnTo>
                  <a:pt x="0" y="390525"/>
                </a:lnTo>
                <a:lnTo>
                  <a:pt x="0" y="647700"/>
                </a:lnTo>
                <a:lnTo>
                  <a:pt x="647700" y="647700"/>
                </a:lnTo>
                <a:lnTo>
                  <a:pt x="647700" y="390525"/>
                </a:lnTo>
                <a:lnTo>
                  <a:pt x="647700" y="257175"/>
                </a:lnTo>
                <a:lnTo>
                  <a:pt x="390525" y="3905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02BA6AF-27E1-40AF-A8F9-3F0D751624EE}"/>
              </a:ext>
            </a:extLst>
          </p:cNvPr>
          <p:cNvSpPr/>
          <p:nvPr/>
        </p:nvSpPr>
        <p:spPr>
          <a:xfrm rot="10800000">
            <a:off x="11074709" y="181140"/>
            <a:ext cx="888689" cy="515544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23DD6D8-84DB-4B68-BDED-E9F5EBBCEB1F}"/>
              </a:ext>
            </a:extLst>
          </p:cNvPr>
          <p:cNvSpPr/>
          <p:nvPr/>
        </p:nvSpPr>
        <p:spPr>
          <a:xfrm>
            <a:off x="152400" y="6272978"/>
            <a:ext cx="892629" cy="413572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24E00B-E6A0-46D2-B839-9B2E3A3CC118}"/>
              </a:ext>
            </a:extLst>
          </p:cNvPr>
          <p:cNvSpPr txBox="1"/>
          <p:nvPr/>
        </p:nvSpPr>
        <p:spPr>
          <a:xfrm>
            <a:off x="4782881" y="5393667"/>
            <a:ext cx="350608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solidFill>
                  <a:srgbClr val="262626"/>
                </a:solidFill>
              </a:rPr>
              <a:t>รายงานผลการตรวจวิเคราะห์</a:t>
            </a:r>
            <a:r>
              <a:rPr lang="th-TH" dirty="0"/>
              <a:t> </a:t>
            </a:r>
          </a:p>
          <a:p>
            <a:r>
              <a:rPr lang="th-TH" sz="2400" dirty="0"/>
              <a:t>กรอกข้อมูลไม่ครบถ้วน</a:t>
            </a:r>
          </a:p>
          <a:p>
            <a:r>
              <a:rPr lang="th-TH" sz="2400" b="1" dirty="0">
                <a:solidFill>
                  <a:srgbClr val="C00000"/>
                </a:solidFill>
              </a:rPr>
              <a:t>ห้องปฏิบัติการ</a:t>
            </a:r>
          </a:p>
        </p:txBody>
      </p:sp>
    </p:spTree>
    <p:extLst>
      <p:ext uri="{BB962C8B-B14F-4D97-AF65-F5344CB8AC3E}">
        <p14:creationId xmlns:p14="http://schemas.microsoft.com/office/powerpoint/2010/main" val="2602462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44">
            <a:extLst>
              <a:ext uri="{FF2B5EF4-FFF2-40B4-BE49-F238E27FC236}">
                <a16:creationId xmlns:a16="http://schemas.microsoft.com/office/drawing/2014/main" id="{AB3BEDF7-5298-43E8-A09B-E186A92F36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54" b="19006"/>
          <a:stretch/>
        </p:blipFill>
        <p:spPr>
          <a:xfrm>
            <a:off x="-310" y="3277030"/>
            <a:ext cx="12202472" cy="35554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CC11E2-EF58-4C03-99DA-01EB16B4A3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444"/>
          <a:stretch/>
        </p:blipFill>
        <p:spPr>
          <a:xfrm>
            <a:off x="-1624289" y="203200"/>
            <a:ext cx="6320970" cy="6451600"/>
          </a:xfrm>
          <a:custGeom>
            <a:avLst/>
            <a:gdLst>
              <a:gd name="connsiteX0" fmla="*/ 589253 w 6320970"/>
              <a:gd name="connsiteY0" fmla="*/ 4045879 h 6451600"/>
              <a:gd name="connsiteX1" fmla="*/ 589253 w 6320970"/>
              <a:gd name="connsiteY1" fmla="*/ 6451600 h 6451600"/>
              <a:gd name="connsiteX2" fmla="*/ 0 w 6320970"/>
              <a:gd name="connsiteY2" fmla="*/ 6451600 h 6451600"/>
              <a:gd name="connsiteX3" fmla="*/ 1624289 w 6320970"/>
              <a:gd name="connsiteY3" fmla="*/ 0 h 6451600"/>
              <a:gd name="connsiteX4" fmla="*/ 6320970 w 6320970"/>
              <a:gd name="connsiteY4" fmla="*/ 0 h 6451600"/>
              <a:gd name="connsiteX5" fmla="*/ 4740728 w 6320970"/>
              <a:gd name="connsiteY5" fmla="*/ 6451600 h 6451600"/>
              <a:gd name="connsiteX6" fmla="*/ 1624289 w 6320970"/>
              <a:gd name="connsiteY6" fmla="*/ 6451600 h 645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20970" h="6451600">
                <a:moveTo>
                  <a:pt x="589253" y="4045879"/>
                </a:moveTo>
                <a:lnTo>
                  <a:pt x="589253" y="6451600"/>
                </a:lnTo>
                <a:lnTo>
                  <a:pt x="0" y="6451600"/>
                </a:lnTo>
                <a:close/>
                <a:moveTo>
                  <a:pt x="1624289" y="0"/>
                </a:moveTo>
                <a:lnTo>
                  <a:pt x="6320970" y="0"/>
                </a:lnTo>
                <a:lnTo>
                  <a:pt x="4740728" y="6451600"/>
                </a:lnTo>
                <a:lnTo>
                  <a:pt x="1624289" y="6451600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63ECDE-D9FD-46C8-9736-B2AB935D3371}"/>
              </a:ext>
            </a:extLst>
          </p:cNvPr>
          <p:cNvSpPr/>
          <p:nvPr/>
        </p:nvSpPr>
        <p:spPr>
          <a:xfrm>
            <a:off x="4459499" y="4701722"/>
            <a:ext cx="6531428" cy="84182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D9307"/>
              </a:gs>
              <a:gs pos="100000">
                <a:srgbClr val="1C6434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ชื่อเรื่อง 5">
            <a:extLst>
              <a:ext uri="{FF2B5EF4-FFF2-40B4-BE49-F238E27FC236}">
                <a16:creationId xmlns:a16="http://schemas.microsoft.com/office/drawing/2014/main" id="{F546A2DC-5201-474B-9CED-97E9E5105B03}"/>
              </a:ext>
            </a:extLst>
          </p:cNvPr>
          <p:cNvSpPr txBox="1">
            <a:spLocks/>
          </p:cNvSpPr>
          <p:nvPr/>
        </p:nvSpPr>
        <p:spPr>
          <a:xfrm>
            <a:off x="4696681" y="2022336"/>
            <a:ext cx="8616532" cy="16722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h-TH" sz="5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แผนการดำเนินงาน</a:t>
            </a:r>
            <a:br>
              <a:rPr lang="th-TH" sz="5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</a:br>
            <a:r>
              <a:rPr lang="th-TH" sz="5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โครงการเนื้อสัตว์ปลอดภัย </a:t>
            </a:r>
            <a:br>
              <a:rPr lang="th-TH" sz="5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</a:br>
            <a:r>
              <a:rPr lang="th-TH" sz="5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ใส่ใจผู้บริโภค (ปศุสัตว์ 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OK</a:t>
            </a:r>
            <a:r>
              <a:rPr lang="th-TH" sz="5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) </a:t>
            </a:r>
            <a:br>
              <a:rPr lang="th-TH" sz="5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</a:br>
            <a:br>
              <a:rPr lang="th-TH" sz="5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</a:br>
            <a:endParaRPr lang="th-TH" sz="5400" b="1" dirty="0">
              <a:solidFill>
                <a:schemeClr val="tx1">
                  <a:lumMod val="95000"/>
                  <a:lumOff val="5000"/>
                </a:schemeClr>
              </a:solidFill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0B9FC7-327C-4BBD-A1D4-DF273B2A1F1D}"/>
              </a:ext>
            </a:extLst>
          </p:cNvPr>
          <p:cNvSpPr txBox="1"/>
          <p:nvPr/>
        </p:nvSpPr>
        <p:spPr>
          <a:xfrm>
            <a:off x="5254155" y="4835664"/>
            <a:ext cx="63209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ประจำปีงบประมาณ </a:t>
            </a:r>
            <a:r>
              <a:rPr lang="th-TH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256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th-TH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รูปภาพ 3">
            <a:extLst>
              <a:ext uri="{FF2B5EF4-FFF2-40B4-BE49-F238E27FC236}">
                <a16:creationId xmlns:a16="http://schemas.microsoft.com/office/drawing/2014/main" id="{7CDC2AA4-43EE-4160-81C5-3B60BA21F9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4947" y="1569053"/>
            <a:ext cx="1303731" cy="1289387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0C2C31AD-9FA5-4472-B859-62C422CC1296}"/>
              </a:ext>
            </a:extLst>
          </p:cNvPr>
          <p:cNvSpPr/>
          <p:nvPr/>
        </p:nvSpPr>
        <p:spPr>
          <a:xfrm>
            <a:off x="3565718" y="64708"/>
            <a:ext cx="1409700" cy="1143000"/>
          </a:xfrm>
          <a:prstGeom prst="parallelogram">
            <a:avLst>
              <a:gd name="adj" fmla="val 25000"/>
            </a:avLst>
          </a:prstGeom>
          <a:noFill/>
          <a:ln w="666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627104E-D82E-4A37-8E3B-CFB1CA634644}"/>
              </a:ext>
            </a:extLst>
          </p:cNvPr>
          <p:cNvSpPr/>
          <p:nvPr/>
        </p:nvSpPr>
        <p:spPr>
          <a:xfrm rot="10800000">
            <a:off x="10553700" y="18114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B6315DC1-4F28-4130-ADC2-5CDA7E4BC2AC}"/>
              </a:ext>
            </a:extLst>
          </p:cNvPr>
          <p:cNvSpPr/>
          <p:nvPr/>
        </p:nvSpPr>
        <p:spPr>
          <a:xfrm>
            <a:off x="-450838" y="6083300"/>
            <a:ext cx="1409700" cy="1143000"/>
          </a:xfrm>
          <a:prstGeom prst="parallelogram">
            <a:avLst>
              <a:gd name="adj" fmla="val 18651"/>
            </a:avLst>
          </a:prstGeom>
          <a:noFill/>
          <a:ln w="666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6833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C8F9954-94FB-4F1C-A337-F8B2834E5F8F}"/>
              </a:ext>
            </a:extLst>
          </p:cNvPr>
          <p:cNvSpPr/>
          <p:nvPr/>
        </p:nvSpPr>
        <p:spPr>
          <a:xfrm>
            <a:off x="4895850" y="5734641"/>
            <a:ext cx="6271268" cy="7451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B9E14-6B05-46FA-A65F-DF9E40C98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089" y="3733431"/>
            <a:ext cx="7088769" cy="20834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th-TH" sz="24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th-TH" sz="2400" dirty="0"/>
              <a:t>เน้นการรับรองสถานที่จำหน่ายเนื้อสัตว์ประเภท </a:t>
            </a:r>
            <a:r>
              <a:rPr lang="en-US" sz="2400" b="1" dirty="0">
                <a:solidFill>
                  <a:srgbClr val="4D9307"/>
                </a:solidFill>
              </a:rPr>
              <a:t>“</a:t>
            </a:r>
            <a:r>
              <a:rPr lang="th-TH" sz="2400" b="1" dirty="0">
                <a:solidFill>
                  <a:srgbClr val="4D9307"/>
                </a:solidFill>
              </a:rPr>
              <a:t>รายเดี่ยว</a:t>
            </a:r>
            <a:r>
              <a:rPr lang="en-US" sz="2400" b="1" dirty="0">
                <a:solidFill>
                  <a:srgbClr val="4D9307"/>
                </a:solidFill>
              </a:rPr>
              <a:t>”</a:t>
            </a:r>
            <a:endParaRPr lang="th-TH" sz="2400" b="1" dirty="0">
              <a:solidFill>
                <a:srgbClr val="4D9307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th-TH" sz="2400" dirty="0"/>
              <a:t>รักษาระดับมาตรฐานภายใต้หลักเกณฑ์ของโครงการฯ</a:t>
            </a:r>
            <a:br>
              <a:rPr lang="en-US" sz="2400" dirty="0"/>
            </a:br>
            <a:r>
              <a:rPr lang="th-TH" sz="2400" dirty="0"/>
              <a:t>      </a:t>
            </a:r>
            <a:r>
              <a:rPr lang="en-US" sz="2400" b="1" dirty="0">
                <a:solidFill>
                  <a:srgbClr val="3A6F05"/>
                </a:solidFill>
              </a:rPr>
              <a:t>“</a:t>
            </a:r>
            <a:r>
              <a:rPr lang="th-TH" sz="2400" b="1" dirty="0">
                <a:solidFill>
                  <a:srgbClr val="3A6F05"/>
                </a:solidFill>
              </a:rPr>
              <a:t>ระบบการตรวจสอบย้อนกลับ</a:t>
            </a:r>
            <a:r>
              <a:rPr lang="en-US" sz="2400" b="1" dirty="0">
                <a:solidFill>
                  <a:srgbClr val="3A6F05"/>
                </a:solidFill>
              </a:rPr>
              <a:t>”</a:t>
            </a:r>
            <a:endParaRPr lang="th-TH" sz="2000" b="1" dirty="0">
              <a:solidFill>
                <a:srgbClr val="3A6F05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8160DA-2C7A-4FC5-9FA7-19EAEDCF31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287"/>
          <a:stretch/>
        </p:blipFill>
        <p:spPr>
          <a:xfrm>
            <a:off x="-1326598" y="1960946"/>
            <a:ext cx="7088769" cy="4238108"/>
          </a:xfrm>
          <a:custGeom>
            <a:avLst/>
            <a:gdLst>
              <a:gd name="connsiteX0" fmla="*/ 888448 w 7088769"/>
              <a:gd name="connsiteY0" fmla="*/ 684316 h 4238108"/>
              <a:gd name="connsiteX1" fmla="*/ 888448 w 7088769"/>
              <a:gd name="connsiteY1" fmla="*/ 4238108 h 4238108"/>
              <a:gd name="connsiteX2" fmla="*/ 0 w 7088769"/>
              <a:gd name="connsiteY2" fmla="*/ 4238108 h 4238108"/>
              <a:gd name="connsiteX3" fmla="*/ 1326598 w 7088769"/>
              <a:gd name="connsiteY3" fmla="*/ 0 h 4238108"/>
              <a:gd name="connsiteX4" fmla="*/ 7088769 w 7088769"/>
              <a:gd name="connsiteY4" fmla="*/ 0 h 4238108"/>
              <a:gd name="connsiteX5" fmla="*/ 6029242 w 7088769"/>
              <a:gd name="connsiteY5" fmla="*/ 4238108 h 4238108"/>
              <a:gd name="connsiteX6" fmla="*/ 1326598 w 7088769"/>
              <a:gd name="connsiteY6" fmla="*/ 4238108 h 42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88769" h="4238108">
                <a:moveTo>
                  <a:pt x="888448" y="684316"/>
                </a:moveTo>
                <a:lnTo>
                  <a:pt x="888448" y="4238108"/>
                </a:lnTo>
                <a:lnTo>
                  <a:pt x="0" y="4238108"/>
                </a:lnTo>
                <a:close/>
                <a:moveTo>
                  <a:pt x="1326598" y="0"/>
                </a:moveTo>
                <a:lnTo>
                  <a:pt x="7088769" y="0"/>
                </a:lnTo>
                <a:lnTo>
                  <a:pt x="6029242" y="4238108"/>
                </a:lnTo>
                <a:lnTo>
                  <a:pt x="1326598" y="4238108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1E3C48A-B9AB-428B-BBFF-A1C8B1F1C994}"/>
              </a:ext>
            </a:extLst>
          </p:cNvPr>
          <p:cNvSpPr/>
          <p:nvPr/>
        </p:nvSpPr>
        <p:spPr>
          <a:xfrm>
            <a:off x="152400" y="554355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3C6035-02FB-4CC9-A622-79EDE6A2E3B2}"/>
              </a:ext>
            </a:extLst>
          </p:cNvPr>
          <p:cNvSpPr/>
          <p:nvPr/>
        </p:nvSpPr>
        <p:spPr>
          <a:xfrm rot="10800000">
            <a:off x="10553700" y="18114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3AC22C-E56A-46BB-A73A-42EC7EA0C073}"/>
              </a:ext>
            </a:extLst>
          </p:cNvPr>
          <p:cNvSpPr txBox="1">
            <a:spLocks/>
          </p:cNvSpPr>
          <p:nvPr/>
        </p:nvSpPr>
        <p:spPr>
          <a:xfrm>
            <a:off x="228600" y="898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600" b="1"/>
              <a:t>1. เพิ่มจำนวนสถานที่จำหน่ายเนื้อสัตว์โครงการปศุสัตว์ </a:t>
            </a:r>
            <a:r>
              <a:rPr lang="en-US" sz="3600" b="1"/>
              <a:t>OK</a:t>
            </a:r>
            <a:endParaRPr lang="en-US" sz="3600" b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3D957EC-834E-438A-B1C5-99773FB17AA5}"/>
              </a:ext>
            </a:extLst>
          </p:cNvPr>
          <p:cNvSpPr txBox="1">
            <a:spLocks/>
          </p:cNvSpPr>
          <p:nvPr/>
        </p:nvSpPr>
        <p:spPr>
          <a:xfrm>
            <a:off x="4558430" y="61150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h-TH"/>
          </a:p>
          <a:p>
            <a:pPr marL="0" indent="0">
              <a:buFont typeface="Arial" panose="020B0604020202020204" pitchFamily="34" charset="0"/>
              <a:buNone/>
            </a:pPr>
            <a:endParaRPr lang="th-TH"/>
          </a:p>
          <a:p>
            <a:pPr marL="0" indent="0">
              <a:buFont typeface="Arial" panose="020B0604020202020204" pitchFamily="34" charset="0"/>
              <a:buNone/>
            </a:pPr>
            <a:endParaRPr lang="th-TH"/>
          </a:p>
          <a:p>
            <a:pPr marL="0" indent="0">
              <a:buFont typeface="Arial" panose="020B0604020202020204" pitchFamily="34" charset="0"/>
              <a:buNone/>
            </a:pPr>
            <a:endParaRPr lang="th-TH"/>
          </a:p>
          <a:p>
            <a:pPr marL="457200" lvl="1" indent="0">
              <a:buFont typeface="Arial" panose="020B0604020202020204" pitchFamily="34" charset="0"/>
              <a:buNone/>
            </a:pPr>
            <a:endParaRPr lang="th-TH"/>
          </a:p>
          <a:p>
            <a:pPr marL="457200" lvl="1" indent="0">
              <a:buFont typeface="Arial" panose="020B0604020202020204" pitchFamily="34" charset="0"/>
              <a:buNone/>
            </a:pPr>
            <a:endParaRPr lang="th-TH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C337CB-49E9-4B2C-8CB4-3E52CEDFC157}"/>
              </a:ext>
            </a:extLst>
          </p:cNvPr>
          <p:cNvSpPr/>
          <p:nvPr/>
        </p:nvSpPr>
        <p:spPr>
          <a:xfrm>
            <a:off x="0" y="1123359"/>
            <a:ext cx="2844800" cy="71642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45E6C10-8C25-42B1-9BF2-9A50500129EF}"/>
              </a:ext>
            </a:extLst>
          </p:cNvPr>
          <p:cNvSpPr/>
          <p:nvPr/>
        </p:nvSpPr>
        <p:spPr>
          <a:xfrm>
            <a:off x="228600" y="1454665"/>
            <a:ext cx="5871030" cy="954107"/>
          </a:xfrm>
          <a:prstGeom prst="roundRect">
            <a:avLst>
              <a:gd name="adj" fmla="val 50000"/>
            </a:avLst>
          </a:prstGeom>
          <a:gradFill>
            <a:gsLst>
              <a:gs pos="48000">
                <a:srgbClr val="1C6435"/>
              </a:gs>
              <a:gs pos="100000">
                <a:srgbClr val="4D930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4" name="รูปภาพ 3">
            <a:extLst>
              <a:ext uri="{FF2B5EF4-FFF2-40B4-BE49-F238E27FC236}">
                <a16:creationId xmlns:a16="http://schemas.microsoft.com/office/drawing/2014/main" id="{7FF93F4B-7FFD-4E68-97E7-EE6C84266A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1406" y="1509136"/>
            <a:ext cx="980994" cy="9702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4F7140E-09B2-43C1-A926-047959F38B56}"/>
              </a:ext>
            </a:extLst>
          </p:cNvPr>
          <p:cNvSpPr txBox="1"/>
          <p:nvPr/>
        </p:nvSpPr>
        <p:spPr>
          <a:xfrm>
            <a:off x="4679544" y="5793261"/>
            <a:ext cx="64875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th-TH" sz="2000" b="1" dirty="0"/>
              <a:t>หมายเหตุ </a:t>
            </a:r>
            <a:r>
              <a:rPr lang="en-US" sz="2000" b="1" dirty="0"/>
              <a:t>: </a:t>
            </a:r>
            <a:r>
              <a:rPr lang="th-TH" sz="2000" b="1" dirty="0"/>
              <a:t>การรับรองใหม่ ไม่รวมถึงสถานที่จำหน่ายปศุสัตว์ </a:t>
            </a:r>
            <a:r>
              <a:rPr lang="en-US" sz="2000" b="1" dirty="0"/>
              <a:t>OK </a:t>
            </a:r>
            <a:br>
              <a:rPr lang="th-TH" sz="2000" b="1" dirty="0"/>
            </a:br>
            <a:r>
              <a:rPr lang="th-TH" sz="2000" b="1" dirty="0">
                <a:solidFill>
                  <a:schemeClr val="accent2">
                    <a:lumMod val="75000"/>
                  </a:schemeClr>
                </a:solidFill>
              </a:rPr>
              <a:t>ที่ยกเลิกหรือขาดการต่ออายุ</a:t>
            </a:r>
            <a:r>
              <a:rPr lang="th-TH" sz="2000" dirty="0"/>
              <a:t>การรับรองในปีงบประมาณ 2562-2564</a:t>
            </a:r>
            <a:r>
              <a:rPr lang="en-US" sz="2000" dirty="0"/>
              <a:t> </a:t>
            </a:r>
            <a:endParaRPr lang="th-TH" sz="20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9DAF7E3-3C8D-4F61-A3FB-9ACD7F946F2E}"/>
              </a:ext>
            </a:extLst>
          </p:cNvPr>
          <p:cNvSpPr/>
          <p:nvPr/>
        </p:nvSpPr>
        <p:spPr>
          <a:xfrm>
            <a:off x="6215274" y="3565346"/>
            <a:ext cx="3692265" cy="483871"/>
          </a:xfrm>
          <a:prstGeom prst="roundRect">
            <a:avLst>
              <a:gd name="adj" fmla="val 50000"/>
            </a:avLst>
          </a:prstGeom>
          <a:gradFill>
            <a:gsLst>
              <a:gs pos="48000">
                <a:srgbClr val="1C6435"/>
              </a:gs>
              <a:gs pos="100000">
                <a:srgbClr val="4D930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58C658-6805-4BA0-9458-12942A71F6B7}"/>
              </a:ext>
            </a:extLst>
          </p:cNvPr>
          <p:cNvSpPr txBox="1"/>
          <p:nvPr/>
        </p:nvSpPr>
        <p:spPr>
          <a:xfrm>
            <a:off x="524576" y="1488757"/>
            <a:ext cx="54067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ขยายการรับรองสถานที่จำหน่ายเนื้อสัตว์</a:t>
            </a:r>
            <a:br>
              <a:rPr lang="th-TH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โครงการปศุสัตว์ 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 </a:t>
            </a:r>
            <a:r>
              <a:rPr lang="th-TH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ให้ครอบคลุมทุกพื้นที่</a:t>
            </a:r>
            <a:endParaRPr lang="th-TH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84407" y="1909162"/>
            <a:ext cx="4334255" cy="165618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เป้าหมาย</a:t>
            </a:r>
            <a:r>
              <a:rPr lang="th-TH" sz="4000" dirty="0">
                <a:solidFill>
                  <a:srgbClr val="1C6435"/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r>
              <a:rPr lang="th-TH" sz="2400" b="1" dirty="0">
                <a:solidFill>
                  <a:srgbClr val="1C6435"/>
                </a:solidFill>
              </a:rPr>
              <a:t>มีสถานที่จำหน่ายเนื้อสัตว์ที่ได้รับการรับรอง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โครงการปศุสัตว์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OK 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ทุกอำเภอ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F482D1-54EF-49F9-9738-14DC39B40EB7}"/>
              </a:ext>
            </a:extLst>
          </p:cNvPr>
          <p:cNvSpPr txBox="1"/>
          <p:nvPr/>
        </p:nvSpPr>
        <p:spPr>
          <a:xfrm>
            <a:off x="6429831" y="3587607"/>
            <a:ext cx="3692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th-TH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อย่างน้อยอำเภอละ  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th-TH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แห่ง</a:t>
            </a:r>
            <a:endParaRPr lang="th-TH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C93CE65-2014-4342-BC1B-B44B6F4E2170}"/>
              </a:ext>
            </a:extLst>
          </p:cNvPr>
          <p:cNvSpPr/>
          <p:nvPr/>
        </p:nvSpPr>
        <p:spPr>
          <a:xfrm>
            <a:off x="4663070" y="2893898"/>
            <a:ext cx="1319340" cy="131934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977F8DD9-41DA-4A82-B91F-7373F78C2C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97690" y="3199117"/>
            <a:ext cx="650100" cy="65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89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A6056B-1106-4BA3-A315-374CBBB2E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957" y="1619826"/>
            <a:ext cx="1393890" cy="2238139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0BBEF60-B06F-461B-BD1D-44A6EB8FC928}"/>
              </a:ext>
            </a:extLst>
          </p:cNvPr>
          <p:cNvSpPr/>
          <p:nvPr/>
        </p:nvSpPr>
        <p:spPr>
          <a:xfrm>
            <a:off x="-14514" y="4793280"/>
            <a:ext cx="12206514" cy="2064720"/>
          </a:xfrm>
          <a:custGeom>
            <a:avLst/>
            <a:gdLst>
              <a:gd name="connsiteX0" fmla="*/ 0 w 12192000"/>
              <a:gd name="connsiteY0" fmla="*/ 0 h 2064720"/>
              <a:gd name="connsiteX1" fmla="*/ 12192000 w 12192000"/>
              <a:gd name="connsiteY1" fmla="*/ 0 h 2064720"/>
              <a:gd name="connsiteX2" fmla="*/ 12192000 w 12192000"/>
              <a:gd name="connsiteY2" fmla="*/ 2064720 h 2064720"/>
              <a:gd name="connsiteX3" fmla="*/ 0 w 12192000"/>
              <a:gd name="connsiteY3" fmla="*/ 2064720 h 2064720"/>
              <a:gd name="connsiteX4" fmla="*/ 0 w 12192000"/>
              <a:gd name="connsiteY4" fmla="*/ 0 h 2064720"/>
              <a:gd name="connsiteX0" fmla="*/ 0 w 12206514"/>
              <a:gd name="connsiteY0" fmla="*/ 754743 h 2064720"/>
              <a:gd name="connsiteX1" fmla="*/ 12206514 w 12206514"/>
              <a:gd name="connsiteY1" fmla="*/ 0 h 2064720"/>
              <a:gd name="connsiteX2" fmla="*/ 12206514 w 12206514"/>
              <a:gd name="connsiteY2" fmla="*/ 2064720 h 2064720"/>
              <a:gd name="connsiteX3" fmla="*/ 14514 w 12206514"/>
              <a:gd name="connsiteY3" fmla="*/ 2064720 h 2064720"/>
              <a:gd name="connsiteX4" fmla="*/ 0 w 12206514"/>
              <a:gd name="connsiteY4" fmla="*/ 754743 h 206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2064720">
                <a:moveTo>
                  <a:pt x="0" y="754743"/>
                </a:moveTo>
                <a:lnTo>
                  <a:pt x="12206514" y="0"/>
                </a:lnTo>
                <a:lnTo>
                  <a:pt x="12206514" y="2064720"/>
                </a:lnTo>
                <a:lnTo>
                  <a:pt x="14514" y="2064720"/>
                </a:lnTo>
                <a:lnTo>
                  <a:pt x="0" y="754743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FD58DD-26B2-4AA0-96C5-A316A0B63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36" y="1732902"/>
            <a:ext cx="2572199" cy="384372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256CAA0-02AB-4F85-9705-AF11485BC6AF}"/>
              </a:ext>
            </a:extLst>
          </p:cNvPr>
          <p:cNvSpPr/>
          <p:nvPr/>
        </p:nvSpPr>
        <p:spPr>
          <a:xfrm>
            <a:off x="5814555" y="1682642"/>
            <a:ext cx="1073536" cy="1073536"/>
          </a:xfrm>
          <a:prstGeom prst="ellipse">
            <a:avLst/>
          </a:prstGeom>
          <a:gradFill>
            <a:gsLst>
              <a:gs pos="0">
                <a:srgbClr val="4D9307"/>
              </a:gs>
              <a:gs pos="100000">
                <a:schemeClr val="accent6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" name="Graphic 13" descr="Lightbulb">
            <a:extLst>
              <a:ext uri="{FF2B5EF4-FFF2-40B4-BE49-F238E27FC236}">
                <a16:creationId xmlns:a16="http://schemas.microsoft.com/office/drawing/2014/main" id="{23714446-A595-454C-BB6D-A2D130479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71016" y="1843542"/>
            <a:ext cx="760615" cy="760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3F0E793-D936-4425-85BE-45C215CD19A4}"/>
              </a:ext>
            </a:extLst>
          </p:cNvPr>
          <p:cNvSpPr/>
          <p:nvPr/>
        </p:nvSpPr>
        <p:spPr>
          <a:xfrm rot="10800000">
            <a:off x="10553700" y="170191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DE1CD7-46A5-44BA-8EC7-65123C9953F9}"/>
              </a:ext>
            </a:extLst>
          </p:cNvPr>
          <p:cNvSpPr/>
          <p:nvPr/>
        </p:nvSpPr>
        <p:spPr>
          <a:xfrm>
            <a:off x="0" y="1374285"/>
            <a:ext cx="2844800" cy="71642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49AD81F-44CD-485B-A009-54491909E52C}"/>
              </a:ext>
            </a:extLst>
          </p:cNvPr>
          <p:cNvSpPr/>
          <p:nvPr/>
        </p:nvSpPr>
        <p:spPr>
          <a:xfrm>
            <a:off x="152400" y="5532601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02449CD-F4BE-4B9F-88A3-2DF87BC3945E}"/>
              </a:ext>
            </a:extLst>
          </p:cNvPr>
          <p:cNvSpPr txBox="1">
            <a:spLocks/>
          </p:cNvSpPr>
          <p:nvPr/>
        </p:nvSpPr>
        <p:spPr>
          <a:xfrm>
            <a:off x="301171" y="2334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b="1"/>
              <a:t>2. ขยายผลโครงการฯ ไปยังหน่วยงานของรัฐหรือเอกชนที่มีระบบการจัดหาวัตถุดิบเนื้อสัตว์</a:t>
            </a:r>
            <a:br>
              <a:rPr lang="th-TH" sz="2800" b="1"/>
            </a:br>
            <a:r>
              <a:rPr lang="th-TH" sz="2400"/>
              <a:t>เพื่อผลิตอาหารในองค์กร ใช้เนื้อสัตว์จากสถานประกอบการที่เข้าร่วมโครงการปศุสัตว์ </a:t>
            </a:r>
            <a:r>
              <a:rPr lang="en-US" sz="2400"/>
              <a:t>OK</a:t>
            </a:r>
            <a:endParaRPr lang="en-US" sz="28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59791FC-2D24-4CD4-BF60-136A8FEB4B08}"/>
              </a:ext>
            </a:extLst>
          </p:cNvPr>
          <p:cNvSpPr txBox="1">
            <a:spLocks/>
          </p:cNvSpPr>
          <p:nvPr/>
        </p:nvSpPr>
        <p:spPr>
          <a:xfrm>
            <a:off x="4171949" y="2401884"/>
            <a:ext cx="7791451" cy="14649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h-TH" b="1" dirty="0"/>
              <a:t>วัตถุประสงค์</a:t>
            </a:r>
          </a:p>
          <a:p>
            <a:pPr marL="0" lvl="1" indent="0">
              <a:buFont typeface="Arial" panose="020B0604020202020204" pitchFamily="34" charset="0"/>
              <a:buAutoNum type="arabicPeriod"/>
            </a:pPr>
            <a:r>
              <a:rPr lang="th-TH" sz="2200" b="1" dirty="0">
                <a:solidFill>
                  <a:srgbClr val="3A6F05"/>
                </a:solidFill>
              </a:rPr>
              <a:t> เพื่อเพิ่มช่องทางในการจำหน่ายเนื้อสัตว์</a:t>
            </a:r>
            <a:r>
              <a:rPr lang="th-TH" sz="2200" dirty="0"/>
              <a:t>ให้กับสถานประกอบการที่เข้าร่วมโครงการปศุสัตว์ </a:t>
            </a:r>
            <a:r>
              <a:rPr lang="en-US" sz="2200" dirty="0"/>
              <a:t>OK</a:t>
            </a:r>
            <a:endParaRPr lang="th-TH" sz="2200" dirty="0"/>
          </a:p>
          <a:p>
            <a:pPr marL="0" lvl="1" indent="0">
              <a:buFont typeface="Arial" panose="020B0604020202020204" pitchFamily="34" charset="0"/>
              <a:buAutoNum type="arabicPeriod"/>
            </a:pPr>
            <a:r>
              <a:rPr lang="th-TH" sz="2200" b="1" dirty="0">
                <a:solidFill>
                  <a:srgbClr val="3A6F05"/>
                </a:solidFill>
              </a:rPr>
              <a:t> เพื่อให้ผู้บริโภคได้เข้าถึงสินค้าเนื้อสัตว์</a:t>
            </a:r>
            <a:r>
              <a:rPr lang="th-TH" sz="2200" dirty="0"/>
              <a:t>ที่ผ่านกระบวนการผลิตที่ได้มาตรฐาน</a:t>
            </a:r>
          </a:p>
          <a:p>
            <a:pPr marL="0" lvl="1" indent="0">
              <a:buFont typeface="Arial" panose="020B0604020202020204" pitchFamily="34" charset="0"/>
              <a:buAutoNum type="arabicPeriod"/>
            </a:pPr>
            <a:r>
              <a:rPr lang="th-TH" sz="2200" b="1" dirty="0">
                <a:solidFill>
                  <a:srgbClr val="3A6F05"/>
                </a:solidFill>
              </a:rPr>
              <a:t> เพื่อประชาสัมพันธ์</a:t>
            </a:r>
            <a:r>
              <a:rPr lang="th-TH" sz="2200" dirty="0"/>
              <a:t>โครงการปศุสัตว์ </a:t>
            </a:r>
            <a:r>
              <a:rPr lang="en-US" sz="2200" dirty="0"/>
              <a:t>OK</a:t>
            </a:r>
            <a:endParaRPr lang="th-TH" sz="2200" dirty="0"/>
          </a:p>
          <a:p>
            <a:pPr marL="0" lvl="1" indent="0">
              <a:buFont typeface="Arial" panose="020B0604020202020204" pitchFamily="34" charset="0"/>
              <a:buAutoNum type="arabicPeriod"/>
            </a:pPr>
            <a:endParaRPr lang="en-US" sz="2000" b="1" dirty="0">
              <a:solidFill>
                <a:srgbClr val="3A6F05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BCDD8C-CEC6-4C1D-9565-59885F3E5254}"/>
              </a:ext>
            </a:extLst>
          </p:cNvPr>
          <p:cNvGrpSpPr/>
          <p:nvPr/>
        </p:nvGrpSpPr>
        <p:grpSpPr>
          <a:xfrm>
            <a:off x="103615" y="4241816"/>
            <a:ext cx="11984769" cy="2070222"/>
            <a:chOff x="-21369" y="4064302"/>
            <a:chExt cx="10407605" cy="1797786"/>
          </a:xfrm>
        </p:grpSpPr>
        <p:pic>
          <p:nvPicPr>
            <p:cNvPr id="21" name="รูปภาพ 3">
              <a:extLst>
                <a:ext uri="{FF2B5EF4-FFF2-40B4-BE49-F238E27FC236}">
                  <a16:creationId xmlns:a16="http://schemas.microsoft.com/office/drawing/2014/main" id="{3CA111F6-A5D4-4F62-904A-7E7A44BD4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9418" y="4064302"/>
              <a:ext cx="2406025" cy="1797785"/>
            </a:xfrm>
            <a:prstGeom prst="rect">
              <a:avLst/>
            </a:prstGeom>
          </p:spPr>
        </p:pic>
        <p:pic>
          <p:nvPicPr>
            <p:cNvPr id="22" name="รูปภาพ 1">
              <a:extLst>
                <a:ext uri="{FF2B5EF4-FFF2-40B4-BE49-F238E27FC236}">
                  <a16:creationId xmlns:a16="http://schemas.microsoft.com/office/drawing/2014/main" id="{88F06E8C-A6B3-4A90-88A3-592761A99B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31277" y="4064302"/>
              <a:ext cx="2818161" cy="1795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รูปภาพ 3">
              <a:extLst>
                <a:ext uri="{FF2B5EF4-FFF2-40B4-BE49-F238E27FC236}">
                  <a16:creationId xmlns:a16="http://schemas.microsoft.com/office/drawing/2014/main" id="{C001D24D-AD5A-4914-890C-0936C1312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5558" y="4069080"/>
              <a:ext cx="2390678" cy="1793008"/>
            </a:xfrm>
            <a:prstGeom prst="rect">
              <a:avLst/>
            </a:prstGeom>
          </p:spPr>
        </p:pic>
        <p:pic>
          <p:nvPicPr>
            <p:cNvPr id="24" name="รูปภาพ 3">
              <a:extLst>
                <a:ext uri="{FF2B5EF4-FFF2-40B4-BE49-F238E27FC236}">
                  <a16:creationId xmlns:a16="http://schemas.microsoft.com/office/drawing/2014/main" id="{68214ABB-E08E-4286-B747-99712591E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369" y="4064303"/>
              <a:ext cx="2585917" cy="1797785"/>
            </a:xfrm>
            <a:prstGeom prst="rect">
              <a:avLst/>
            </a:prstGeom>
          </p:spPr>
        </p:pic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CE85CD-440F-435B-B508-04037B7673DF}"/>
              </a:ext>
            </a:extLst>
          </p:cNvPr>
          <p:cNvSpPr/>
          <p:nvPr/>
        </p:nvSpPr>
        <p:spPr>
          <a:xfrm>
            <a:off x="4069645" y="2272280"/>
            <a:ext cx="798285" cy="406400"/>
          </a:xfrm>
          <a:custGeom>
            <a:avLst/>
            <a:gdLst>
              <a:gd name="connsiteX0" fmla="*/ 0 w 798285"/>
              <a:gd name="connsiteY0" fmla="*/ 406400 h 406400"/>
              <a:gd name="connsiteX1" fmla="*/ 0 w 798285"/>
              <a:gd name="connsiteY1" fmla="*/ 0 h 406400"/>
              <a:gd name="connsiteX2" fmla="*/ 798285 w 798285"/>
              <a:gd name="connsiteY2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8285" h="406400">
                <a:moveTo>
                  <a:pt x="0" y="406400"/>
                </a:moveTo>
                <a:lnTo>
                  <a:pt x="0" y="0"/>
                </a:lnTo>
                <a:lnTo>
                  <a:pt x="798285" y="0"/>
                </a:lnTo>
              </a:path>
            </a:pathLst>
          </a:custGeom>
          <a:noFill/>
          <a:ln w="63500">
            <a:solidFill>
              <a:srgbClr val="F2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F31ABE8-F08E-4830-9FA4-FA0B8D0CE64E}"/>
              </a:ext>
            </a:extLst>
          </p:cNvPr>
          <p:cNvSpPr/>
          <p:nvPr/>
        </p:nvSpPr>
        <p:spPr>
          <a:xfrm rot="10800000">
            <a:off x="10910438" y="3451566"/>
            <a:ext cx="798285" cy="406400"/>
          </a:xfrm>
          <a:custGeom>
            <a:avLst/>
            <a:gdLst>
              <a:gd name="connsiteX0" fmla="*/ 0 w 798285"/>
              <a:gd name="connsiteY0" fmla="*/ 406400 h 406400"/>
              <a:gd name="connsiteX1" fmla="*/ 0 w 798285"/>
              <a:gd name="connsiteY1" fmla="*/ 0 h 406400"/>
              <a:gd name="connsiteX2" fmla="*/ 798285 w 798285"/>
              <a:gd name="connsiteY2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8285" h="406400">
                <a:moveTo>
                  <a:pt x="0" y="406400"/>
                </a:moveTo>
                <a:lnTo>
                  <a:pt x="0" y="0"/>
                </a:lnTo>
                <a:lnTo>
                  <a:pt x="798285" y="0"/>
                </a:lnTo>
              </a:path>
            </a:pathLst>
          </a:custGeom>
          <a:noFill/>
          <a:ln w="63500">
            <a:solidFill>
              <a:srgbClr val="F2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3666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1659700-EED1-43E2-96FF-BABEF1163BD5}"/>
              </a:ext>
            </a:extLst>
          </p:cNvPr>
          <p:cNvSpPr/>
          <p:nvPr/>
        </p:nvSpPr>
        <p:spPr>
          <a:xfrm>
            <a:off x="1785256" y="4084958"/>
            <a:ext cx="7321531" cy="2312122"/>
          </a:xfrm>
          <a:prstGeom prst="roundRect">
            <a:avLst>
              <a:gd name="adj" fmla="val 725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31235-94B1-4398-A48D-27CCAD3D9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347" y="4339458"/>
            <a:ext cx="6005630" cy="2272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b="1" dirty="0">
                <a:solidFill>
                  <a:schemeClr val="bg1"/>
                </a:solidFill>
              </a:rPr>
              <a:t>เป้าหมาย</a:t>
            </a:r>
            <a:r>
              <a:rPr lang="th-TH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th-TH" sz="2400" dirty="0">
                <a:solidFill>
                  <a:schemeClr val="bg1"/>
                </a:solidFill>
              </a:rPr>
              <a:t>จัดกิจกรรมให้ความรู้ด้านอาหารปลอดภัยแก่นักเรียน </a:t>
            </a:r>
            <a:r>
              <a:rPr lang="th-TH" sz="2400" b="1" dirty="0">
                <a:solidFill>
                  <a:srgbClr val="F2B800"/>
                </a:solidFill>
              </a:rPr>
              <a:t>จังหวัดละ </a:t>
            </a:r>
            <a:r>
              <a:rPr lang="en-US" sz="2400" b="1" dirty="0">
                <a:solidFill>
                  <a:srgbClr val="F2B800"/>
                </a:solidFill>
              </a:rPr>
              <a:t>1 </a:t>
            </a:r>
            <a:r>
              <a:rPr lang="th-TH" sz="2400" b="1" dirty="0">
                <a:solidFill>
                  <a:srgbClr val="F2B800"/>
                </a:solidFill>
              </a:rPr>
              <a:t>แห่ง รวม </a:t>
            </a:r>
            <a:r>
              <a:rPr lang="en-US" sz="2400" b="1" dirty="0">
                <a:solidFill>
                  <a:srgbClr val="F2B800"/>
                </a:solidFill>
              </a:rPr>
              <a:t>77 </a:t>
            </a:r>
            <a:r>
              <a:rPr lang="th-TH" sz="2400" b="1" dirty="0">
                <a:solidFill>
                  <a:srgbClr val="F2B800"/>
                </a:solidFill>
              </a:rPr>
              <a:t>แห่ง ทั่วประเทศ</a:t>
            </a:r>
          </a:p>
          <a:p>
            <a:pPr marL="0" indent="0">
              <a:buNone/>
            </a:pPr>
            <a:br>
              <a:rPr lang="th-TH" sz="2400" dirty="0">
                <a:solidFill>
                  <a:schemeClr val="bg1"/>
                </a:solidFill>
              </a:rPr>
            </a:br>
            <a:r>
              <a:rPr lang="th-TH" sz="2400" b="1" dirty="0">
                <a:solidFill>
                  <a:schemeClr val="bg1"/>
                </a:solidFill>
              </a:rPr>
              <a:t>กลุ่มเป้าหมาย</a:t>
            </a:r>
            <a:r>
              <a:rPr lang="th-TH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th-TH" sz="2400" dirty="0">
                <a:solidFill>
                  <a:schemeClr val="bg1"/>
                </a:solidFill>
              </a:rPr>
              <a:t>นักเรียนชั้นมัธยมศึกษาตอนต้นในสถานศึกษาของรัฐหรือเอกชน</a:t>
            </a:r>
            <a:endParaRPr lang="th-TH" sz="2400" b="1" dirty="0">
              <a:solidFill>
                <a:srgbClr val="F2B800"/>
              </a:solidFill>
            </a:endParaRPr>
          </a:p>
          <a:p>
            <a:pPr marL="457200" lvl="1" indent="0">
              <a:buNone/>
            </a:pPr>
            <a:endParaRPr lang="th-TH" sz="20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77F1AB9F-E70A-4F72-969C-67BA39CAE608}"/>
              </a:ext>
            </a:extLst>
          </p:cNvPr>
          <p:cNvSpPr/>
          <p:nvPr/>
        </p:nvSpPr>
        <p:spPr>
          <a:xfrm flipH="1">
            <a:off x="10196310" y="-24255"/>
            <a:ext cx="1995687" cy="6893204"/>
          </a:xfrm>
          <a:prstGeom prst="rect">
            <a:avLst/>
          </a:prstGeom>
          <a:gradFill>
            <a:gsLst>
              <a:gs pos="48000">
                <a:srgbClr val="1C6435"/>
              </a:gs>
              <a:gs pos="100000">
                <a:srgbClr val="4D930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D4C341-5517-40FC-A798-6C4582316943}"/>
              </a:ext>
            </a:extLst>
          </p:cNvPr>
          <p:cNvSpPr txBox="1">
            <a:spLocks/>
          </p:cNvSpPr>
          <p:nvPr/>
        </p:nvSpPr>
        <p:spPr>
          <a:xfrm>
            <a:off x="312825" y="174855"/>
            <a:ext cx="59428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/>
              <a:t>3. จัดกิจกรรมให้ความรู้ด้านอาหารปลอดภัย</a:t>
            </a:r>
            <a:r>
              <a:rPr lang="th-TH" sz="3200" b="1">
                <a:solidFill>
                  <a:srgbClr val="3A6F05"/>
                </a:solidFill>
              </a:rPr>
              <a:t>แก่นักเรียนในสถานศึกษา</a:t>
            </a:r>
            <a:endParaRPr lang="en-US" sz="3200" b="1" dirty="0">
              <a:solidFill>
                <a:srgbClr val="3A6F0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257414-98BA-4001-A654-4871D7E0FC9A}"/>
              </a:ext>
            </a:extLst>
          </p:cNvPr>
          <p:cNvSpPr/>
          <p:nvPr/>
        </p:nvSpPr>
        <p:spPr>
          <a:xfrm>
            <a:off x="0" y="1385234"/>
            <a:ext cx="2844800" cy="71642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647CA54-A80C-4739-A3A7-9A94E5A7B920}"/>
              </a:ext>
            </a:extLst>
          </p:cNvPr>
          <p:cNvSpPr txBox="1">
            <a:spLocks/>
          </p:cNvSpPr>
          <p:nvPr/>
        </p:nvSpPr>
        <p:spPr>
          <a:xfrm>
            <a:off x="2380855" y="2115666"/>
            <a:ext cx="8882040" cy="2099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h-TH" sz="3200" b="1" dirty="0"/>
              <a:t>วัตถุประสงค์</a:t>
            </a:r>
          </a:p>
          <a:p>
            <a:pPr marL="0" lvl="1" indent="0">
              <a:buAutoNum type="arabicPeriod"/>
            </a:pPr>
            <a:r>
              <a:rPr lang="th-TH" sz="2200" b="1" dirty="0">
                <a:solidFill>
                  <a:srgbClr val="3A6F05"/>
                </a:solidFill>
              </a:rPr>
              <a:t> เพื่อเสริมสร้างความรู้</a:t>
            </a:r>
            <a:r>
              <a:rPr lang="th-TH" sz="2200" dirty="0"/>
              <a:t>ในการเลือกซื้ออาหารที่ปลอดภัยให้แก่นักเรียน</a:t>
            </a:r>
          </a:p>
          <a:p>
            <a:pPr marL="0" lvl="1" indent="0">
              <a:buAutoNum type="arabicPeriod"/>
            </a:pPr>
            <a:r>
              <a:rPr lang="th-TH" sz="2200" b="1" dirty="0">
                <a:solidFill>
                  <a:srgbClr val="3A6F05"/>
                </a:solidFill>
              </a:rPr>
              <a:t> เพื่อให้เยาวชนตระหนักถึงมาตรฐาน</a:t>
            </a:r>
            <a:r>
              <a:rPr lang="th-TH" sz="2200" dirty="0"/>
              <a:t>ในการเลือกซื้ออาหารปลอดภัย</a:t>
            </a:r>
          </a:p>
          <a:p>
            <a:pPr marL="0" lvl="1" indent="0">
              <a:buFont typeface="Arial" panose="020B0604020202020204" pitchFamily="34" charset="0"/>
              <a:buAutoNum type="arabicPeriod"/>
            </a:pPr>
            <a:r>
              <a:rPr lang="th-TH" sz="2200" b="1" dirty="0">
                <a:solidFill>
                  <a:srgbClr val="3A6F05"/>
                </a:solidFill>
              </a:rPr>
              <a:t> เพื่อประชาสัมพันธ์</a:t>
            </a:r>
            <a:r>
              <a:rPr lang="th-TH" sz="2200" dirty="0"/>
              <a:t>โครงการปศุสัตว์ </a:t>
            </a:r>
            <a:r>
              <a:rPr lang="en-US" sz="2200" dirty="0"/>
              <a:t>OK</a:t>
            </a:r>
            <a:endParaRPr lang="th-TH" sz="2200" dirty="0"/>
          </a:p>
          <a:p>
            <a:pPr marL="0" lvl="1" indent="0">
              <a:buFont typeface="Arial" panose="020B0604020202020204" pitchFamily="34" charset="0"/>
              <a:buAutoNum type="arabicPeriod"/>
            </a:pPr>
            <a:endParaRPr lang="en-US" b="1" dirty="0">
              <a:solidFill>
                <a:srgbClr val="3A6F05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B077C2D-FAC2-4094-9631-79059CD1985D}"/>
              </a:ext>
            </a:extLst>
          </p:cNvPr>
          <p:cNvSpPr/>
          <p:nvPr/>
        </p:nvSpPr>
        <p:spPr>
          <a:xfrm>
            <a:off x="2278551" y="2002249"/>
            <a:ext cx="798285" cy="406400"/>
          </a:xfrm>
          <a:custGeom>
            <a:avLst/>
            <a:gdLst>
              <a:gd name="connsiteX0" fmla="*/ 0 w 798285"/>
              <a:gd name="connsiteY0" fmla="*/ 406400 h 406400"/>
              <a:gd name="connsiteX1" fmla="*/ 0 w 798285"/>
              <a:gd name="connsiteY1" fmla="*/ 0 h 406400"/>
              <a:gd name="connsiteX2" fmla="*/ 798285 w 798285"/>
              <a:gd name="connsiteY2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8285" h="406400">
                <a:moveTo>
                  <a:pt x="0" y="406400"/>
                </a:moveTo>
                <a:lnTo>
                  <a:pt x="0" y="0"/>
                </a:lnTo>
                <a:lnTo>
                  <a:pt x="798285" y="0"/>
                </a:lnTo>
              </a:path>
            </a:pathLst>
          </a:custGeom>
          <a:noFill/>
          <a:ln w="63500">
            <a:solidFill>
              <a:srgbClr val="F2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E62A208-5027-4CED-9DA9-CF3A846B9B60}"/>
              </a:ext>
            </a:extLst>
          </p:cNvPr>
          <p:cNvSpPr/>
          <p:nvPr/>
        </p:nvSpPr>
        <p:spPr>
          <a:xfrm rot="10800000">
            <a:off x="7896927" y="3309505"/>
            <a:ext cx="798285" cy="406400"/>
          </a:xfrm>
          <a:custGeom>
            <a:avLst/>
            <a:gdLst>
              <a:gd name="connsiteX0" fmla="*/ 0 w 798285"/>
              <a:gd name="connsiteY0" fmla="*/ 406400 h 406400"/>
              <a:gd name="connsiteX1" fmla="*/ 0 w 798285"/>
              <a:gd name="connsiteY1" fmla="*/ 0 h 406400"/>
              <a:gd name="connsiteX2" fmla="*/ 798285 w 798285"/>
              <a:gd name="connsiteY2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8285" h="406400">
                <a:moveTo>
                  <a:pt x="0" y="406400"/>
                </a:moveTo>
                <a:lnTo>
                  <a:pt x="0" y="0"/>
                </a:lnTo>
                <a:lnTo>
                  <a:pt x="798285" y="0"/>
                </a:lnTo>
              </a:path>
            </a:pathLst>
          </a:custGeom>
          <a:noFill/>
          <a:ln w="63500">
            <a:solidFill>
              <a:srgbClr val="F2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2141EE-EF2B-469A-A543-9616CB578077}"/>
              </a:ext>
            </a:extLst>
          </p:cNvPr>
          <p:cNvSpPr/>
          <p:nvPr/>
        </p:nvSpPr>
        <p:spPr>
          <a:xfrm>
            <a:off x="4489885" y="1616981"/>
            <a:ext cx="856767" cy="856767"/>
          </a:xfrm>
          <a:prstGeom prst="ellipse">
            <a:avLst/>
          </a:prstGeom>
          <a:gradFill>
            <a:gsLst>
              <a:gs pos="0">
                <a:srgbClr val="4D9307"/>
              </a:gs>
              <a:gs pos="100000">
                <a:schemeClr val="accent6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Graphic 21" descr="Lightbulb">
            <a:extLst>
              <a:ext uri="{FF2B5EF4-FFF2-40B4-BE49-F238E27FC236}">
                <a16:creationId xmlns:a16="http://schemas.microsoft.com/office/drawing/2014/main" id="{65524B4F-C45C-42C1-8D9E-3E4B96CF2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7960" y="1648220"/>
            <a:ext cx="760615" cy="760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F513CD6-19CD-4FEB-932F-A17CB7E10020}"/>
              </a:ext>
            </a:extLst>
          </p:cNvPr>
          <p:cNvSpPr/>
          <p:nvPr/>
        </p:nvSpPr>
        <p:spPr>
          <a:xfrm rot="10800000">
            <a:off x="10553700" y="18114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FCF4EA4-8B06-447E-A47A-717893B5E805}"/>
              </a:ext>
            </a:extLst>
          </p:cNvPr>
          <p:cNvSpPr/>
          <p:nvPr/>
        </p:nvSpPr>
        <p:spPr>
          <a:xfrm>
            <a:off x="152400" y="6232358"/>
            <a:ext cx="1409700" cy="454192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76D87AC-516E-49AB-9708-5B80300E3E61}"/>
              </a:ext>
            </a:extLst>
          </p:cNvPr>
          <p:cNvGrpSpPr/>
          <p:nvPr/>
        </p:nvGrpSpPr>
        <p:grpSpPr>
          <a:xfrm>
            <a:off x="9031370" y="-24255"/>
            <a:ext cx="2429320" cy="6893204"/>
            <a:chOff x="8969928" y="-24255"/>
            <a:chExt cx="2513374" cy="713170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F3FAAE9-5C5D-4BE0-8565-681153D3153D}"/>
                </a:ext>
              </a:extLst>
            </p:cNvPr>
            <p:cNvGrpSpPr/>
            <p:nvPr/>
          </p:nvGrpSpPr>
          <p:grpSpPr>
            <a:xfrm>
              <a:off x="8969928" y="-24255"/>
              <a:ext cx="2513374" cy="5282055"/>
              <a:chOff x="8969928" y="-24255"/>
              <a:chExt cx="2513374" cy="5282055"/>
            </a:xfrm>
          </p:grpSpPr>
          <p:pic>
            <p:nvPicPr>
              <p:cNvPr id="13" name="รูปภาพ 2" descr="C:\Users\MyDATA\Desktop\S__18333725.jpg">
                <a:extLst>
                  <a:ext uri="{FF2B5EF4-FFF2-40B4-BE49-F238E27FC236}">
                    <a16:creationId xmlns:a16="http://schemas.microsoft.com/office/drawing/2014/main" id="{CFE41031-973D-4147-906C-5FCF9F1F5ECE}"/>
                  </a:ext>
                </a:extLst>
              </p:cNvPr>
              <p:cNvPicPr/>
              <p:nvPr/>
            </p:nvPicPr>
            <p:blipFill rotWithShape="1">
              <a:blip r:embed="rId5" cstate="print"/>
              <a:srcRect b="24295"/>
              <a:stretch/>
            </p:blipFill>
            <p:spPr bwMode="auto">
              <a:xfrm>
                <a:off x="8969929" y="3601977"/>
                <a:ext cx="2509243" cy="16558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รูปภาพ 43">
                <a:extLst>
                  <a:ext uri="{FF2B5EF4-FFF2-40B4-BE49-F238E27FC236}">
                    <a16:creationId xmlns:a16="http://schemas.microsoft.com/office/drawing/2014/main" id="{862D6D95-D2C4-4997-BB66-D0864BC8F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74059" y="-24255"/>
                <a:ext cx="2509243" cy="177657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E31CBD4-0638-4B6F-90B7-500BFFBC7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3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69928" y="1808446"/>
                <a:ext cx="2509243" cy="170111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5" name="รูปภาพ 27" descr="มาบปลาเค้า ท่ายาง1.jpg">
              <a:extLst>
                <a:ext uri="{FF2B5EF4-FFF2-40B4-BE49-F238E27FC236}">
                  <a16:creationId xmlns:a16="http://schemas.microsoft.com/office/drawing/2014/main" id="{0F92940D-2A12-4589-AC64-89649785E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/>
            <a:srcRect b="19692"/>
            <a:stretch/>
          </p:blipFill>
          <p:spPr>
            <a:xfrm>
              <a:off x="8974533" y="5367230"/>
              <a:ext cx="2504638" cy="1740223"/>
            </a:xfrm>
            <a:prstGeom prst="rect">
              <a:avLst/>
            </a:prstGeom>
          </p:spPr>
        </p:pic>
      </p:grpSp>
      <p:pic>
        <p:nvPicPr>
          <p:cNvPr id="9" name="รูปภาพ 1">
            <a:extLst>
              <a:ext uri="{FF2B5EF4-FFF2-40B4-BE49-F238E27FC236}">
                <a16:creationId xmlns:a16="http://schemas.microsoft.com/office/drawing/2014/main" id="{95D313AC-06A3-4FE7-9F90-39191172EA2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084" r="16084"/>
          <a:stretch/>
        </p:blipFill>
        <p:spPr>
          <a:xfrm>
            <a:off x="362858" y="4126871"/>
            <a:ext cx="2267646" cy="2267646"/>
          </a:xfrm>
          <a:prstGeom prst="ellipse">
            <a:avLst/>
          </a:prstGeom>
          <a:ln w="50800">
            <a:solidFill>
              <a:srgbClr val="FFC000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BBA726C-ADCA-4B2A-9F18-99FDCD926A5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5" t="-2027" r="-465" b="-4077"/>
          <a:stretch/>
        </p:blipFill>
        <p:spPr>
          <a:xfrm>
            <a:off x="308474" y="1941156"/>
            <a:ext cx="1469819" cy="2099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3CB809E-AEFF-45AF-A230-A38A9968A057}"/>
              </a:ext>
            </a:extLst>
          </p:cNvPr>
          <p:cNvSpPr/>
          <p:nvPr/>
        </p:nvSpPr>
        <p:spPr>
          <a:xfrm>
            <a:off x="2959768" y="5233737"/>
            <a:ext cx="4331369" cy="0"/>
          </a:xfrm>
          <a:custGeom>
            <a:avLst/>
            <a:gdLst>
              <a:gd name="connsiteX0" fmla="*/ 0 w 4331369"/>
              <a:gd name="connsiteY0" fmla="*/ 0 h 0"/>
              <a:gd name="connsiteX1" fmla="*/ 4331369 w 433136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31369">
                <a:moveTo>
                  <a:pt x="0" y="0"/>
                </a:moveTo>
                <a:lnTo>
                  <a:pt x="4331369" y="0"/>
                </a:lnTo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9019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E431D4B-5C34-4D1A-BDD4-E19135432DD7}"/>
              </a:ext>
            </a:extLst>
          </p:cNvPr>
          <p:cNvSpPr/>
          <p:nvPr/>
        </p:nvSpPr>
        <p:spPr>
          <a:xfrm>
            <a:off x="0" y="4084798"/>
            <a:ext cx="7866743" cy="2047444"/>
          </a:xfrm>
          <a:prstGeom prst="rect">
            <a:avLst/>
          </a:prstGeom>
          <a:solidFill>
            <a:schemeClr val="tx1">
              <a:lumMod val="95000"/>
              <a:lumOff val="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334C891-D913-422D-A620-FF817DB749E2}"/>
              </a:ext>
            </a:extLst>
          </p:cNvPr>
          <p:cNvSpPr txBox="1">
            <a:spLocks/>
          </p:cNvSpPr>
          <p:nvPr/>
        </p:nvSpPr>
        <p:spPr>
          <a:xfrm>
            <a:off x="344714" y="181140"/>
            <a:ext cx="78667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4. </a:t>
            </a:r>
            <a:r>
              <a:rPr lang="th-TH" sz="3200" b="1" dirty="0"/>
              <a:t>การสุ่มเก็บตัวอย่างเพื่อเฝ้าระวังสารตกค้าง</a:t>
            </a:r>
            <a:br>
              <a:rPr lang="th-TH" sz="3200" b="1" dirty="0"/>
            </a:br>
            <a:r>
              <a:rPr lang="th-TH" sz="3200" b="1" dirty="0">
                <a:solidFill>
                  <a:srgbClr val="3A6F05"/>
                </a:solidFill>
              </a:rPr>
              <a:t>และสุขอนามัยเนื้อสัตว์ภายใต้โครงการปศุสัตว์ </a:t>
            </a:r>
            <a:r>
              <a:rPr lang="en-US" sz="3200" b="1" dirty="0">
                <a:solidFill>
                  <a:srgbClr val="3A6F05"/>
                </a:solidFill>
              </a:rPr>
              <a:t>OK 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82C59DA-E231-4A5D-948C-BAA3E9E30E1D}"/>
              </a:ext>
            </a:extLst>
          </p:cNvPr>
          <p:cNvSpPr txBox="1">
            <a:spLocks/>
          </p:cNvSpPr>
          <p:nvPr/>
        </p:nvSpPr>
        <p:spPr>
          <a:xfrm>
            <a:off x="8525328" y="2812925"/>
            <a:ext cx="3944257" cy="4591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h-TH" b="1" dirty="0"/>
              <a:t>บันทึกข้อมูลการเก็บตัวอย่าง</a:t>
            </a:r>
            <a:br>
              <a:rPr lang="th-TH" b="1" dirty="0"/>
            </a:br>
            <a:r>
              <a:rPr lang="th-TH" sz="2400" dirty="0"/>
              <a:t>ตามแบบบันทึกการเก็บตัวอย่าง</a:t>
            </a:r>
            <a:br>
              <a:rPr lang="en-US" sz="2400" dirty="0"/>
            </a:br>
            <a:r>
              <a:rPr lang="th-TH" sz="2400" dirty="0"/>
              <a:t>ผลิตภัณฑ์เนื้อสัตว์ในโครงการ</a:t>
            </a:r>
            <a:br>
              <a:rPr lang="en-US" sz="2400" dirty="0"/>
            </a:br>
            <a:r>
              <a:rPr lang="th-TH" sz="2400" dirty="0"/>
              <a:t>ปศุสัตว์ </a:t>
            </a:r>
            <a:r>
              <a:rPr lang="en-US" sz="2400" dirty="0"/>
              <a:t>OK</a:t>
            </a:r>
            <a:r>
              <a:rPr lang="th-TH" sz="2400" dirty="0"/>
              <a:t> </a:t>
            </a:r>
            <a:r>
              <a:rPr lang="th-TH" sz="2400" b="1" dirty="0"/>
              <a:t>(</a:t>
            </a:r>
            <a:r>
              <a:rPr lang="en-US" sz="2400" b="1" dirty="0"/>
              <a:t>OK-09)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h-TH" sz="2400" b="1" dirty="0">
                <a:solidFill>
                  <a:srgbClr val="3A6F05"/>
                </a:solidFill>
              </a:rPr>
              <a:t>ทุกครั้งที่ทำการเก็บตัวอย่าง</a:t>
            </a:r>
            <a:br>
              <a:rPr lang="th-TH" sz="2400" dirty="0"/>
            </a:br>
            <a:r>
              <a:rPr lang="th-TH" sz="2400" dirty="0"/>
              <a:t>จากสถานที่จำหน่ายปศุสัตว์ </a:t>
            </a:r>
            <a:r>
              <a:rPr lang="en-US" sz="2400" dirty="0"/>
              <a:t>OK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AA8BFF-C78A-4A53-9511-42E5DA00D5D4}"/>
              </a:ext>
            </a:extLst>
          </p:cNvPr>
          <p:cNvSpPr/>
          <p:nvPr/>
        </p:nvSpPr>
        <p:spPr>
          <a:xfrm>
            <a:off x="0" y="1385234"/>
            <a:ext cx="2844800" cy="71642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CAEC0B4-B7BE-4EE3-B27C-6B1EED5CEC20}"/>
              </a:ext>
            </a:extLst>
          </p:cNvPr>
          <p:cNvSpPr/>
          <p:nvPr/>
        </p:nvSpPr>
        <p:spPr>
          <a:xfrm rot="10800000">
            <a:off x="10553700" y="18114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4B5B200-81BB-4A75-B617-4B4E596F7371}"/>
              </a:ext>
            </a:extLst>
          </p:cNvPr>
          <p:cNvSpPr/>
          <p:nvPr/>
        </p:nvSpPr>
        <p:spPr>
          <a:xfrm>
            <a:off x="152400" y="554355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B17F82-329D-4DBB-BD3D-F77971C49E1A}"/>
              </a:ext>
            </a:extLst>
          </p:cNvPr>
          <p:cNvSpPr txBox="1"/>
          <p:nvPr/>
        </p:nvSpPr>
        <p:spPr>
          <a:xfrm>
            <a:off x="1605641" y="2120646"/>
            <a:ext cx="6261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/>
              <a:t>วัตถุประสงค์ </a:t>
            </a:r>
          </a:p>
          <a:p>
            <a:pPr marL="0" lvl="1"/>
            <a:r>
              <a:rPr lang="th-TH" sz="2400" b="1" dirty="0">
                <a:solidFill>
                  <a:srgbClr val="3A6F05"/>
                </a:solidFill>
              </a:rPr>
              <a:t>เพื่อเฝ้าระวังทางจุลินทรีย์และสารตกค้าง</a:t>
            </a:r>
            <a:r>
              <a:rPr lang="th-TH" sz="2400" dirty="0"/>
              <a:t>ของเนื้อสัตว์ที่จำหน่าย</a:t>
            </a:r>
            <a:br>
              <a:rPr lang="th-TH" sz="2400" dirty="0"/>
            </a:br>
            <a:r>
              <a:rPr lang="th-TH" sz="2400" dirty="0"/>
              <a:t>ในสถานที่จำหน่ายที่ได้รับการรับรองโครงการปศุสัตว์ </a:t>
            </a:r>
            <a:r>
              <a:rPr lang="en-US" sz="2400" dirty="0"/>
              <a:t>OK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6B206B-3099-4369-AB02-4E705DD6B8CA}"/>
              </a:ext>
            </a:extLst>
          </p:cNvPr>
          <p:cNvGrpSpPr/>
          <p:nvPr/>
        </p:nvGrpSpPr>
        <p:grpSpPr>
          <a:xfrm>
            <a:off x="404585" y="2189405"/>
            <a:ext cx="1024161" cy="1024161"/>
            <a:chOff x="296639" y="1869116"/>
            <a:chExt cx="856767" cy="85676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B5BDC42-4BB9-496C-984C-40F713F0A63E}"/>
                </a:ext>
              </a:extLst>
            </p:cNvPr>
            <p:cNvSpPr/>
            <p:nvPr/>
          </p:nvSpPr>
          <p:spPr>
            <a:xfrm>
              <a:off x="296639" y="1869116"/>
              <a:ext cx="856767" cy="85676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9" name="Graphic 28" descr="Lightbulb">
              <a:extLst>
                <a:ext uri="{FF2B5EF4-FFF2-40B4-BE49-F238E27FC236}">
                  <a16:creationId xmlns:a16="http://schemas.microsoft.com/office/drawing/2014/main" id="{E23A23C8-39C8-464E-B1EA-B56C6DC22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4714" y="1917191"/>
              <a:ext cx="760615" cy="7606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FB376E7-E01F-4FA2-9005-2B380D18BE1E}"/>
              </a:ext>
            </a:extLst>
          </p:cNvPr>
          <p:cNvSpPr txBox="1"/>
          <p:nvPr/>
        </p:nvSpPr>
        <p:spPr>
          <a:xfrm>
            <a:off x="543378" y="4333947"/>
            <a:ext cx="46028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</a:rPr>
              <a:t>สุ่มเก็บตัวอย่างจากสถานที่จำหน่ายปศุสัตว์ </a:t>
            </a:r>
            <a:r>
              <a:rPr lang="en-US" sz="2400" dirty="0">
                <a:solidFill>
                  <a:schemeClr val="bg1"/>
                </a:solidFill>
              </a:rPr>
              <a:t>OK </a:t>
            </a:r>
            <a:r>
              <a:rPr lang="th-TH" sz="2400" dirty="0">
                <a:solidFill>
                  <a:schemeClr val="bg1"/>
                </a:solidFill>
              </a:rPr>
              <a:t>ทั้งรายเดี่ยวและรายกลุ่ม</a:t>
            </a:r>
          </a:p>
          <a:p>
            <a:r>
              <a:rPr lang="th-TH" sz="2400" dirty="0">
                <a:solidFill>
                  <a:schemeClr val="bg1"/>
                </a:solidFill>
              </a:rPr>
              <a:t>โดยในแต่ละชนิดเนื้อสัตว์ </a:t>
            </a:r>
            <a:r>
              <a:rPr lang="th-TH" sz="2400" b="1" dirty="0">
                <a:solidFill>
                  <a:srgbClr val="FFC000"/>
                </a:solidFill>
              </a:rPr>
              <a:t>ต้องไม่เก็บซ้ำสถานที่จำหน่ายเดิมและครบตามเป้าหมายที่กำหนด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0C9C2264-F423-4AB9-94F6-0C6472513393}"/>
              </a:ext>
            </a:extLst>
          </p:cNvPr>
          <p:cNvSpPr/>
          <p:nvPr/>
        </p:nvSpPr>
        <p:spPr>
          <a:xfrm rot="5400000">
            <a:off x="4829480" y="4934763"/>
            <a:ext cx="1233715" cy="249149"/>
          </a:xfrm>
          <a:prstGeom prst="triangle">
            <a:avLst/>
          </a:prstGeom>
          <a:solidFill>
            <a:srgbClr val="3A6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3DCDDD5-5F53-43DD-BD4B-16B662B30AF1}"/>
              </a:ext>
            </a:extLst>
          </p:cNvPr>
          <p:cNvSpPr/>
          <p:nvPr/>
        </p:nvSpPr>
        <p:spPr>
          <a:xfrm>
            <a:off x="5868958" y="5059337"/>
            <a:ext cx="3792371" cy="1798663"/>
          </a:xfrm>
          <a:custGeom>
            <a:avLst/>
            <a:gdLst>
              <a:gd name="connsiteX0" fmla="*/ 1896185 w 3792371"/>
              <a:gd name="connsiteY0" fmla="*/ 0 h 1798663"/>
              <a:gd name="connsiteX1" fmla="*/ 3787740 w 3792371"/>
              <a:gd name="connsiteY1" fmla="*/ 1706968 h 1798663"/>
              <a:gd name="connsiteX2" fmla="*/ 3792371 w 3792371"/>
              <a:gd name="connsiteY2" fmla="*/ 1798663 h 1798663"/>
              <a:gd name="connsiteX3" fmla="*/ 0 w 3792371"/>
              <a:gd name="connsiteY3" fmla="*/ 1798663 h 1798663"/>
              <a:gd name="connsiteX4" fmla="*/ 4630 w 3792371"/>
              <a:gd name="connsiteY4" fmla="*/ 1706968 h 1798663"/>
              <a:gd name="connsiteX5" fmla="*/ 1896185 w 3792371"/>
              <a:gd name="connsiteY5" fmla="*/ 0 h 179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2371" h="1798663">
                <a:moveTo>
                  <a:pt x="1896185" y="0"/>
                </a:moveTo>
                <a:cubicBezTo>
                  <a:pt x="2880653" y="0"/>
                  <a:pt x="3690371" y="748189"/>
                  <a:pt x="3787740" y="1706968"/>
                </a:cubicBezTo>
                <a:lnTo>
                  <a:pt x="3792371" y="1798663"/>
                </a:lnTo>
                <a:lnTo>
                  <a:pt x="0" y="1798663"/>
                </a:lnTo>
                <a:lnTo>
                  <a:pt x="4630" y="1706968"/>
                </a:lnTo>
                <a:cubicBezTo>
                  <a:pt x="101999" y="748189"/>
                  <a:pt x="911718" y="0"/>
                  <a:pt x="1896185" y="0"/>
                </a:cubicBezTo>
                <a:close/>
              </a:path>
            </a:pathLst>
          </a:cu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9B1FC97-B510-4549-B93F-E488815198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00"/>
          <a:stretch/>
        </p:blipFill>
        <p:spPr>
          <a:xfrm flipH="1">
            <a:off x="4223727" y="3848077"/>
            <a:ext cx="4565509" cy="300992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4559A63-F9CB-40B0-997B-9066BCD44D0E}"/>
              </a:ext>
            </a:extLst>
          </p:cNvPr>
          <p:cNvSpPr/>
          <p:nvPr/>
        </p:nvSpPr>
        <p:spPr>
          <a:xfrm>
            <a:off x="8377918" y="2812925"/>
            <a:ext cx="78921" cy="1798663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406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3256" r="2711" b="4151"/>
          <a:stretch/>
        </p:blipFill>
        <p:spPr>
          <a:xfrm>
            <a:off x="337078" y="1340619"/>
            <a:ext cx="8079476" cy="551738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612" y="164642"/>
            <a:ext cx="10515600" cy="1325563"/>
          </a:xfrm>
        </p:spPr>
        <p:txBody>
          <a:bodyPr>
            <a:normAutofit/>
          </a:bodyPr>
          <a:lstStyle/>
          <a:p>
            <a:r>
              <a:rPr lang="th-TH" sz="3600" b="1" dirty="0"/>
              <a:t>ปรับปรุงแบบบันทึกการเก็บตัวอย่าง</a:t>
            </a:r>
            <a:br>
              <a:rPr lang="th-TH" sz="2800" b="1" dirty="0"/>
            </a:br>
            <a:r>
              <a:rPr lang="th-TH" sz="2800" b="1" dirty="0">
                <a:solidFill>
                  <a:srgbClr val="4D9307"/>
                </a:solidFill>
              </a:rPr>
              <a:t>ผลิตภัณฑ์เนื้อสัตว์ในโครงการปศุสัตว์ </a:t>
            </a:r>
            <a:r>
              <a:rPr lang="en-US" sz="2800" b="1" dirty="0">
                <a:solidFill>
                  <a:srgbClr val="4D9307"/>
                </a:solidFill>
              </a:rPr>
              <a:t>OK</a:t>
            </a:r>
            <a:r>
              <a:rPr lang="th-TH" sz="2800" b="1" dirty="0">
                <a:solidFill>
                  <a:srgbClr val="4D9307"/>
                </a:solidFill>
              </a:rPr>
              <a:t> </a:t>
            </a:r>
            <a:r>
              <a:rPr lang="th-TH" sz="2800" b="1" dirty="0"/>
              <a:t>(</a:t>
            </a:r>
            <a:r>
              <a:rPr lang="en-US" sz="2800" b="1" dirty="0"/>
              <a:t>OK-09) </a:t>
            </a:r>
            <a:endParaRPr lang="th-TH" sz="2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16136C-4131-4052-9599-4C9DC156416F}"/>
              </a:ext>
            </a:extLst>
          </p:cNvPr>
          <p:cNvSpPr/>
          <p:nvPr/>
        </p:nvSpPr>
        <p:spPr>
          <a:xfrm>
            <a:off x="0" y="170920"/>
            <a:ext cx="2844800" cy="71642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4F0B0C-AE6C-4EC9-A68F-C7062729F6B1}"/>
              </a:ext>
            </a:extLst>
          </p:cNvPr>
          <p:cNvSpPr/>
          <p:nvPr/>
        </p:nvSpPr>
        <p:spPr>
          <a:xfrm>
            <a:off x="2505075" y="3200400"/>
            <a:ext cx="1495425" cy="733425"/>
          </a:xfrm>
          <a:prstGeom prst="rect">
            <a:avLst/>
          </a:prstGeom>
          <a:solidFill>
            <a:srgbClr val="F2B8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2605EA6-FBDE-4A25-A55B-FAA64DC8FCA0}"/>
              </a:ext>
            </a:extLst>
          </p:cNvPr>
          <p:cNvSpPr/>
          <p:nvPr/>
        </p:nvSpPr>
        <p:spPr>
          <a:xfrm>
            <a:off x="4000500" y="3130181"/>
            <a:ext cx="5245100" cy="25400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2F334B-8455-4D96-80D7-E9E83C7556A7}"/>
              </a:ext>
            </a:extLst>
          </p:cNvPr>
          <p:cNvSpPr/>
          <p:nvPr/>
        </p:nvSpPr>
        <p:spPr>
          <a:xfrm>
            <a:off x="9684534" y="2006498"/>
            <a:ext cx="1679918" cy="1679918"/>
          </a:xfrm>
          <a:prstGeom prst="ellipse">
            <a:avLst/>
          </a:prstGeom>
          <a:gradFill>
            <a:gsLst>
              <a:gs pos="0">
                <a:srgbClr val="1C6435"/>
              </a:gs>
              <a:gs pos="100000">
                <a:srgbClr val="4D930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194E8E-CFC7-4F8A-B8DC-D816875F5B56}"/>
              </a:ext>
            </a:extLst>
          </p:cNvPr>
          <p:cNvSpPr/>
          <p:nvPr/>
        </p:nvSpPr>
        <p:spPr>
          <a:xfrm>
            <a:off x="9082191" y="3196998"/>
            <a:ext cx="1679918" cy="167991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4233CB-CB43-487E-841C-C1863A52085A}"/>
              </a:ext>
            </a:extLst>
          </p:cNvPr>
          <p:cNvSpPr txBox="1"/>
          <p:nvPr/>
        </p:nvSpPr>
        <p:spPr>
          <a:xfrm>
            <a:off x="9857483" y="2492514"/>
            <a:ext cx="1334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ชิ้นส่วน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1563AA-5AAE-4EBD-9646-4CCFEE60056E}"/>
              </a:ext>
            </a:extLst>
          </p:cNvPr>
          <p:cNvSpPr txBox="1"/>
          <p:nvPr/>
        </p:nvSpPr>
        <p:spPr>
          <a:xfrm>
            <a:off x="9305891" y="3400244"/>
            <a:ext cx="1218602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th-TH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รูปแบบ</a:t>
            </a:r>
            <a:br>
              <a:rPr lang="th-TH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การวาง</a:t>
            </a:r>
            <a:br>
              <a:rPr lang="th-TH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จำหน่าย</a:t>
            </a:r>
          </a:p>
        </p:txBody>
      </p:sp>
      <p:sp>
        <p:nvSpPr>
          <p:cNvPr id="13" name="Rectangle 23">
            <a:extLst>
              <a:ext uri="{FF2B5EF4-FFF2-40B4-BE49-F238E27FC236}">
                <a16:creationId xmlns:a16="http://schemas.microsoft.com/office/drawing/2014/main" id="{3151EC87-B00D-4C59-A5FD-CD656BC7CA6E}"/>
              </a:ext>
            </a:extLst>
          </p:cNvPr>
          <p:cNvSpPr/>
          <p:nvPr/>
        </p:nvSpPr>
        <p:spPr>
          <a:xfrm flipH="1">
            <a:off x="12020549" y="-24255"/>
            <a:ext cx="171447" cy="6893204"/>
          </a:xfrm>
          <a:prstGeom prst="rect">
            <a:avLst/>
          </a:prstGeom>
          <a:gradFill>
            <a:gsLst>
              <a:gs pos="48000">
                <a:srgbClr val="1C6435"/>
              </a:gs>
              <a:gs pos="100000">
                <a:srgbClr val="4D930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4" name="รูปภาพ 3">
            <a:extLst>
              <a:ext uri="{FF2B5EF4-FFF2-40B4-BE49-F238E27FC236}">
                <a16:creationId xmlns:a16="http://schemas.microsoft.com/office/drawing/2014/main" id="{429B960B-981C-4229-9FA4-AE99D8C89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2961" y="151375"/>
            <a:ext cx="1303731" cy="1289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6257A6-54A0-47A3-BC51-C5F46A6380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431"/>
          <a:stretch/>
        </p:blipFill>
        <p:spPr>
          <a:xfrm flipH="1">
            <a:off x="9060878" y="4496091"/>
            <a:ext cx="2794044" cy="236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43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8CD4B0-EDA2-4FD9-B76C-4DEC801955A3}"/>
              </a:ext>
            </a:extLst>
          </p:cNvPr>
          <p:cNvSpPr/>
          <p:nvPr/>
        </p:nvSpPr>
        <p:spPr>
          <a:xfrm>
            <a:off x="0" y="5060103"/>
            <a:ext cx="6894286" cy="132556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D8D052-CEE0-4CF1-9362-3967541A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6599"/>
            <a:ext cx="10515600" cy="1325563"/>
          </a:xfrm>
        </p:spPr>
        <p:txBody>
          <a:bodyPr>
            <a:normAutofit/>
          </a:bodyPr>
          <a:lstStyle/>
          <a:p>
            <a:r>
              <a:rPr lang="th-TH" sz="3600" b="1" dirty="0"/>
              <a:t>รายการตรวจวิเคราะห์ทาง</a:t>
            </a:r>
            <a:r>
              <a:rPr lang="th-TH" sz="3600" b="1"/>
              <a:t>จุลชีววิทยา</a:t>
            </a:r>
            <a:br>
              <a:rPr lang="th-TH" sz="3600" b="1"/>
            </a:br>
            <a:r>
              <a:rPr lang="th-TH" sz="3200" b="1">
                <a:solidFill>
                  <a:srgbClr val="3A6F05"/>
                </a:solidFill>
              </a:rPr>
              <a:t>และสารตกค้างโครงการ</a:t>
            </a:r>
            <a:r>
              <a:rPr lang="th-TH" sz="3200" b="1" dirty="0">
                <a:solidFill>
                  <a:srgbClr val="3A6F05"/>
                </a:solidFill>
              </a:rPr>
              <a:t>ปศุสัตว์ </a:t>
            </a:r>
            <a:r>
              <a:rPr lang="en-US" sz="3200" b="1" dirty="0">
                <a:solidFill>
                  <a:srgbClr val="3A6F05"/>
                </a:solidFill>
              </a:rPr>
              <a:t>OK </a:t>
            </a:r>
            <a:endParaRPr lang="en-US" sz="3600" b="1" dirty="0">
              <a:solidFill>
                <a:srgbClr val="3A6F0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5266-E500-4922-9D12-A909B74EA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803" y="5193924"/>
            <a:ext cx="6048429" cy="1898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b="1" dirty="0">
                <a:solidFill>
                  <a:srgbClr val="FFC000"/>
                </a:solidFill>
              </a:rPr>
              <a:t>ปริมาณตัวอย่างส่งตรวจยาปฏิชีวนะตกค้างและสารเร่งเนื้อแดง ไม่น้อยกว่า 500 กรัม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th-TH" sz="2400" dirty="0">
                <a:solidFill>
                  <a:schemeClr val="bg1"/>
                </a:solidFill>
              </a:rPr>
              <a:t>เพื่อใช้ในการตรวจยืนยันผล</a:t>
            </a:r>
            <a:br>
              <a:rPr lang="th-TH" sz="2400" dirty="0">
                <a:solidFill>
                  <a:schemeClr val="bg1"/>
                </a:solidFill>
              </a:rPr>
            </a:br>
            <a:r>
              <a:rPr lang="th-TH" sz="2400" dirty="0">
                <a:solidFill>
                  <a:schemeClr val="bg1"/>
                </a:solidFill>
              </a:rPr>
              <a:t>กรณีพบผลบวกจากการตรวจเบื้องต้น</a:t>
            </a:r>
            <a:br>
              <a:rPr lang="th-TH" sz="2400" dirty="0">
                <a:solidFill>
                  <a:schemeClr val="bg1"/>
                </a:solidFill>
              </a:rPr>
            </a:br>
            <a:endParaRPr lang="th-TH" sz="24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715237"/>
              </p:ext>
            </p:extLst>
          </p:nvPr>
        </p:nvGraphicFramePr>
        <p:xfrm>
          <a:off x="533400" y="1825625"/>
          <a:ext cx="11049001" cy="2862489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181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3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3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3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34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3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317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dirty="0">
                          <a:effectLst/>
                        </a:rPr>
                        <a:t>ชนิดเนื้อสัตว์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rgbClr val="1C6435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400" dirty="0">
                          <a:effectLst/>
                        </a:rPr>
                        <a:t>ปริมาณตัวอย่างที่เก็บเพื่อส่งตรวจในแต่ละรายการตรวจวิเคราะห์ (กรัม)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rgbClr val="1C64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297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Microbiological Assay</a:t>
                      </a:r>
                      <a:r>
                        <a:rPr lang="th-TH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(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</a:t>
                      </a:r>
                      <a:r>
                        <a:rPr lang="th-TH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rgbClr val="4D930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  <a:r>
                        <a:rPr lang="th-TH" sz="20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aureus</a:t>
                      </a:r>
                      <a:endParaRPr lang="en-US" sz="20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rgbClr val="4D930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Salmonella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serogroup</a:t>
                      </a:r>
                      <a:endParaRPr lang="en-US" sz="20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rgbClr val="4D930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Beta</a:t>
                      </a:r>
                      <a:r>
                        <a:rPr lang="th-TH" sz="20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agonist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1" spc="-3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sz="2000" b="1" spc="-3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ELISA</a:t>
                      </a:r>
                      <a:r>
                        <a:rPr lang="th-TH" sz="2000" b="1" spc="-3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n-US" sz="20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rgbClr val="4D930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รวมน้ำหนัก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rgbClr val="4D93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173"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400">
                          <a:solidFill>
                            <a:srgbClr val="3A5D23"/>
                          </a:solidFill>
                          <a:effectLst/>
                        </a:rPr>
                        <a:t>เนื้อสุกร เนื้อวัว </a:t>
                      </a:r>
                      <a:endParaRPr lang="en-US" sz="2400">
                        <a:solidFill>
                          <a:srgbClr val="3A5D23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500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300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500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1,300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173"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400">
                          <a:solidFill>
                            <a:srgbClr val="3A5D23"/>
                          </a:solidFill>
                          <a:effectLst/>
                        </a:rPr>
                        <a:t>เนื้อไก่ เนื้อเป็ด</a:t>
                      </a:r>
                      <a:endParaRPr lang="en-US" sz="2400">
                        <a:solidFill>
                          <a:srgbClr val="3A5D23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500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300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-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800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A633D88-9761-412F-9649-A9770C3938CE}"/>
              </a:ext>
            </a:extLst>
          </p:cNvPr>
          <p:cNvSpPr/>
          <p:nvPr/>
        </p:nvSpPr>
        <p:spPr>
          <a:xfrm>
            <a:off x="0" y="1385234"/>
            <a:ext cx="2844800" cy="71642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B3502A-08B6-49A5-B729-056E8D25B021}"/>
              </a:ext>
            </a:extLst>
          </p:cNvPr>
          <p:cNvSpPr txBox="1"/>
          <p:nvPr/>
        </p:nvSpPr>
        <p:spPr>
          <a:xfrm>
            <a:off x="7427686" y="5477454"/>
            <a:ext cx="37102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3600" b="1">
                <a:solidFill>
                  <a:srgbClr val="262626"/>
                </a:solidFill>
              </a:rPr>
              <a:t>ตรวจสารเร่งเนื้อแดง</a:t>
            </a:r>
            <a:r>
              <a:rPr lang="th-TH" sz="2800" b="1">
                <a:solidFill>
                  <a:srgbClr val="1C6435"/>
                </a:solidFill>
              </a:rPr>
              <a:t>เฉพาะเนื้อสุกรและเนื้อโคเท่านั้น</a:t>
            </a:r>
            <a:endParaRPr lang="th-TH" sz="2800" b="1" dirty="0">
              <a:solidFill>
                <a:srgbClr val="1C6435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82682A9-A708-41A8-A736-30819D04B235}"/>
              </a:ext>
            </a:extLst>
          </p:cNvPr>
          <p:cNvSpPr/>
          <p:nvPr/>
        </p:nvSpPr>
        <p:spPr>
          <a:xfrm>
            <a:off x="6417232" y="5245830"/>
            <a:ext cx="954107" cy="954107"/>
          </a:xfrm>
          <a:prstGeom prst="ellipse">
            <a:avLst/>
          </a:prstGeom>
          <a:gradFill flip="none" rotWithShape="1">
            <a:gsLst>
              <a:gs pos="5000">
                <a:srgbClr val="1C6435"/>
              </a:gs>
              <a:gs pos="100000">
                <a:srgbClr val="4D9307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Graphic 8" descr="Document outline">
            <a:extLst>
              <a:ext uri="{FF2B5EF4-FFF2-40B4-BE49-F238E27FC236}">
                <a16:creationId xmlns:a16="http://schemas.microsoft.com/office/drawing/2014/main" id="{D908FBC7-87C2-4878-A3D5-8B3BE1F78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1829" y="5391150"/>
            <a:ext cx="624913" cy="6249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48" descr="Pig">
            <a:extLst>
              <a:ext uri="{FF2B5EF4-FFF2-40B4-BE49-F238E27FC236}">
                <a16:creationId xmlns:a16="http://schemas.microsoft.com/office/drawing/2014/main" id="{5489F29D-B1CC-42C3-86AC-8ECC62EC2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0585" y="4765075"/>
            <a:ext cx="857661" cy="857699"/>
          </a:xfrm>
          <a:prstGeom prst="rect">
            <a:avLst/>
          </a:prstGeom>
        </p:spPr>
      </p:pic>
      <p:pic>
        <p:nvPicPr>
          <p:cNvPr id="12" name="Graphic 11" descr="Cow">
            <a:extLst>
              <a:ext uri="{FF2B5EF4-FFF2-40B4-BE49-F238E27FC236}">
                <a16:creationId xmlns:a16="http://schemas.microsoft.com/office/drawing/2014/main" id="{3AEFE776-79E8-475B-A829-FC8BE91878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020799" y="4695204"/>
            <a:ext cx="896313" cy="8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30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C3BAAD-F3F0-4593-9126-0EA9428432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0" y="0"/>
            <a:ext cx="12192000" cy="47411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221721-E913-42A0-A670-4DBD7C5204CA}"/>
              </a:ext>
            </a:extLst>
          </p:cNvPr>
          <p:cNvSpPr/>
          <p:nvPr/>
        </p:nvSpPr>
        <p:spPr>
          <a:xfrm>
            <a:off x="0" y="3566542"/>
            <a:ext cx="12192000" cy="3291458"/>
          </a:xfrm>
          <a:custGeom>
            <a:avLst/>
            <a:gdLst>
              <a:gd name="connsiteX0" fmla="*/ 0 w 12192000"/>
              <a:gd name="connsiteY0" fmla="*/ 0 h 2758058"/>
              <a:gd name="connsiteX1" fmla="*/ 12192000 w 12192000"/>
              <a:gd name="connsiteY1" fmla="*/ 0 h 2758058"/>
              <a:gd name="connsiteX2" fmla="*/ 12192000 w 12192000"/>
              <a:gd name="connsiteY2" fmla="*/ 2758058 h 2758058"/>
              <a:gd name="connsiteX3" fmla="*/ 0 w 12192000"/>
              <a:gd name="connsiteY3" fmla="*/ 2758058 h 2758058"/>
              <a:gd name="connsiteX4" fmla="*/ 0 w 12192000"/>
              <a:gd name="connsiteY4" fmla="*/ 0 h 2758058"/>
              <a:gd name="connsiteX0" fmla="*/ 0 w 12192000"/>
              <a:gd name="connsiteY0" fmla="*/ 533400 h 3291458"/>
              <a:gd name="connsiteX1" fmla="*/ 12192000 w 12192000"/>
              <a:gd name="connsiteY1" fmla="*/ 0 h 3291458"/>
              <a:gd name="connsiteX2" fmla="*/ 12192000 w 12192000"/>
              <a:gd name="connsiteY2" fmla="*/ 3291458 h 3291458"/>
              <a:gd name="connsiteX3" fmla="*/ 0 w 12192000"/>
              <a:gd name="connsiteY3" fmla="*/ 3291458 h 3291458"/>
              <a:gd name="connsiteX4" fmla="*/ 0 w 12192000"/>
              <a:gd name="connsiteY4" fmla="*/ 533400 h 329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291458">
                <a:moveTo>
                  <a:pt x="0" y="533400"/>
                </a:moveTo>
                <a:lnTo>
                  <a:pt x="12192000" y="0"/>
                </a:lnTo>
                <a:lnTo>
                  <a:pt x="12192000" y="3291458"/>
                </a:lnTo>
                <a:lnTo>
                  <a:pt x="0" y="3291458"/>
                </a:lnTo>
                <a:lnTo>
                  <a:pt x="0" y="533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ชื่อเรื่อง 5">
            <a:extLst>
              <a:ext uri="{FF2B5EF4-FFF2-40B4-BE49-F238E27FC236}">
                <a16:creationId xmlns:a16="http://schemas.microsoft.com/office/drawing/2014/main" id="{928DFEF6-F177-4E81-96F6-8EAC5428CA5A}"/>
              </a:ext>
            </a:extLst>
          </p:cNvPr>
          <p:cNvSpPr txBox="1">
            <a:spLocks/>
          </p:cNvSpPr>
          <p:nvPr/>
        </p:nvSpPr>
        <p:spPr>
          <a:xfrm>
            <a:off x="4171850" y="4237484"/>
            <a:ext cx="8020149" cy="16722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h-TH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ผลการดำเนินงาน</a:t>
            </a:r>
            <a:br>
              <a:rPr lang="th-TH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</a:br>
            <a:r>
              <a:rPr lang="th-TH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โครงการเนื้อสัตว์ปลอดภัย ใส่ใจผู้บริโภค (ปศุสัตว์ 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OK</a:t>
            </a:r>
            <a:r>
              <a:rPr lang="th-TH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) </a:t>
            </a:r>
            <a:r>
              <a:rPr lang="th-TH" sz="4800" b="1" dirty="0">
                <a:solidFill>
                  <a:srgbClr val="3A6F05"/>
                </a:solidFill>
                <a:latin typeface="+mn-lt"/>
                <a:cs typeface="+mn-cs"/>
              </a:rPr>
              <a:t>ปีงบประมาณ 2564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006D914-9A2A-4924-8D71-B4FD40A1697D}"/>
              </a:ext>
            </a:extLst>
          </p:cNvPr>
          <p:cNvSpPr/>
          <p:nvPr/>
        </p:nvSpPr>
        <p:spPr>
          <a:xfrm>
            <a:off x="3867150" y="4237484"/>
            <a:ext cx="0" cy="2152650"/>
          </a:xfrm>
          <a:custGeom>
            <a:avLst/>
            <a:gdLst>
              <a:gd name="connsiteX0" fmla="*/ 0 w 0"/>
              <a:gd name="connsiteY0" fmla="*/ 0 h 2152650"/>
              <a:gd name="connsiteX1" fmla="*/ 0 w 0"/>
              <a:gd name="connsiteY1" fmla="*/ 215265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52650">
                <a:moveTo>
                  <a:pt x="0" y="0"/>
                </a:moveTo>
                <a:lnTo>
                  <a:pt x="0" y="2152650"/>
                </a:lnTo>
              </a:path>
            </a:pathLst>
          </a:custGeom>
          <a:noFill/>
          <a:ln w="793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" name="รูปภาพ 3">
            <a:extLst>
              <a:ext uri="{FF2B5EF4-FFF2-40B4-BE49-F238E27FC236}">
                <a16:creationId xmlns:a16="http://schemas.microsoft.com/office/drawing/2014/main" id="{04077CA4-742A-4DC6-B4B1-BFD1064653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041" y="110387"/>
            <a:ext cx="1561419" cy="154424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5318056-D74C-4DD8-BC2B-784A0C4C9C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98013" y="4741188"/>
            <a:ext cx="1126212" cy="112621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411A4A0-7486-4EEA-AAFE-A86FAF5A6860}"/>
              </a:ext>
            </a:extLst>
          </p:cNvPr>
          <p:cNvSpPr/>
          <p:nvPr/>
        </p:nvSpPr>
        <p:spPr>
          <a:xfrm>
            <a:off x="152400" y="554355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46FD156-6723-41F3-9665-A44DC92B19DD}"/>
              </a:ext>
            </a:extLst>
          </p:cNvPr>
          <p:cNvSpPr/>
          <p:nvPr/>
        </p:nvSpPr>
        <p:spPr>
          <a:xfrm rot="10800000">
            <a:off x="10553700" y="18114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0908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224543-F1E5-40E6-A99F-11EF40482DAE}"/>
              </a:ext>
            </a:extLst>
          </p:cNvPr>
          <p:cNvSpPr/>
          <p:nvPr/>
        </p:nvSpPr>
        <p:spPr>
          <a:xfrm>
            <a:off x="442502" y="4745928"/>
            <a:ext cx="5099417" cy="11189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0EB5E7-99F4-41CA-88EC-B59DA9A51F4F}"/>
              </a:ext>
            </a:extLst>
          </p:cNvPr>
          <p:cNvSpPr txBox="1">
            <a:spLocks/>
          </p:cNvSpPr>
          <p:nvPr/>
        </p:nvSpPr>
        <p:spPr>
          <a:xfrm>
            <a:off x="333132" y="255362"/>
            <a:ext cx="5886933" cy="1388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600" b="1"/>
              <a:t>กรณีผลการตรวจวิเคราะห์สารตกค้าง</a:t>
            </a:r>
            <a:r>
              <a:rPr lang="th-TH" sz="3600" b="1">
                <a:solidFill>
                  <a:srgbClr val="3A6F05"/>
                </a:solidFill>
              </a:rPr>
              <a:t>ให้ผลบวกจากการตรวจเบื้องต้น</a:t>
            </a:r>
            <a:endParaRPr lang="en-US" sz="3600" b="1" dirty="0">
              <a:solidFill>
                <a:srgbClr val="3A6F05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973835B-1D38-4E10-8B1F-FCB2903656D2}"/>
              </a:ext>
            </a:extLst>
          </p:cNvPr>
          <p:cNvSpPr txBox="1">
            <a:spLocks/>
          </p:cNvSpPr>
          <p:nvPr/>
        </p:nvSpPr>
        <p:spPr>
          <a:xfrm>
            <a:off x="548916" y="4004010"/>
            <a:ext cx="5099417" cy="28539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th-TH" sz="2400" b="1" dirty="0"/>
              <a:t>ห้องปฏิบัติการส่งตัวอย่างที่เหลือเพื่อตรวจยืนยัน</a:t>
            </a:r>
            <a:r>
              <a:rPr lang="th-TH" sz="2400" dirty="0"/>
              <a:t>ด้วยวิธี </a:t>
            </a:r>
            <a:r>
              <a:rPr lang="en-US" sz="2400" dirty="0"/>
              <a:t>LC-MS/MS </a:t>
            </a:r>
            <a:r>
              <a:rPr lang="th-TH" sz="2400" dirty="0"/>
              <a:t>ที่ สตส. โดยเร็วที่สุด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th-TH" sz="2400" b="1" dirty="0"/>
              <a:t>แจ้งสำนักงานปศุสัตว์จังหวัดและ </a:t>
            </a:r>
            <a:r>
              <a:rPr lang="th-TH" sz="2400" b="1" dirty="0" err="1"/>
              <a:t>สพ</a:t>
            </a:r>
            <a:r>
              <a:rPr lang="th-TH" sz="2400" b="1" dirty="0"/>
              <a:t>ส. ทราบ</a:t>
            </a:r>
            <a:br>
              <a:rPr lang="th-TH" sz="2400" b="1" dirty="0"/>
            </a:br>
            <a:r>
              <a:rPr lang="th-TH" sz="2200" dirty="0"/>
              <a:t>โดยเร็วที่สุดทางไปรษณีย์อิเล็กทรอนิกส์</a:t>
            </a:r>
            <a:r>
              <a:rPr lang="en-US" sz="2200" dirty="0">
                <a:hlinkClick r:id="rId3"/>
              </a:rPr>
              <a:t>localslaughter@gmail.com</a:t>
            </a:r>
            <a:r>
              <a:rPr lang="en-US" sz="2200" dirty="0"/>
              <a:t> </a:t>
            </a:r>
            <a:r>
              <a:rPr lang="th-TH" sz="2200" dirty="0"/>
              <a:t>(</a:t>
            </a:r>
            <a:r>
              <a:rPr lang="th-TH" sz="2200" dirty="0" err="1"/>
              <a:t>สพส</a:t>
            </a:r>
            <a:r>
              <a:rPr lang="en-US" sz="2200" dirty="0"/>
              <a:t>.</a:t>
            </a:r>
            <a:r>
              <a:rPr lang="th-TH" sz="2200" dirty="0"/>
              <a:t>) </a:t>
            </a:r>
            <a:endParaRPr lang="en-US" sz="2200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th-TH" sz="2400" b="1" dirty="0"/>
              <a:t>ดำเนินการสอบสวนข้อเท็จจริง</a:t>
            </a:r>
            <a:r>
              <a:rPr lang="en-US" sz="2400" b="1" dirty="0"/>
              <a:t> </a:t>
            </a:r>
            <a:br>
              <a:rPr lang="th-TH" sz="2400" b="1" dirty="0"/>
            </a:br>
            <a:r>
              <a:rPr lang="th-TH" sz="2400" dirty="0"/>
              <a:t>ณ สถานที่จำหน่ายเนื้อสัตว์</a:t>
            </a:r>
            <a:r>
              <a:rPr lang="en-US" sz="2400" dirty="0"/>
              <a:t> </a:t>
            </a:r>
            <a:r>
              <a:rPr lang="th-TH" sz="2400" dirty="0"/>
              <a:t>โดยเร็วที่สุด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0DFCDF-551D-4B8B-9286-8DC170E990EE}"/>
              </a:ext>
            </a:extLst>
          </p:cNvPr>
          <p:cNvSpPr/>
          <p:nvPr/>
        </p:nvSpPr>
        <p:spPr>
          <a:xfrm>
            <a:off x="844918" y="1987706"/>
            <a:ext cx="1946031" cy="1106000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 b="1" dirty="0"/>
              <a:t>ยาปฏิชีวนะ</a:t>
            </a:r>
            <a:endParaRPr lang="en-US" sz="2800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3CA1B7-BF57-4CD2-88BA-B9BFE1105E55}"/>
              </a:ext>
            </a:extLst>
          </p:cNvPr>
          <p:cNvSpPr/>
          <p:nvPr/>
        </p:nvSpPr>
        <p:spPr>
          <a:xfrm>
            <a:off x="3863890" y="1987706"/>
            <a:ext cx="2063262" cy="1106000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 b="1" dirty="0"/>
              <a:t>สารเร่งเนื้อแดง</a:t>
            </a:r>
            <a:endParaRPr lang="en-US" sz="2800" b="1" dirty="0"/>
          </a:p>
        </p:txBody>
      </p:sp>
      <p:pic>
        <p:nvPicPr>
          <p:cNvPr id="15" name="Picture 2" descr="เครื่องหมายถูกสีเขียว, เครื่องหมายอัศเจรีย์, เครื่องหมายคำถาม,  ที่เครื่องหมาย, เครื่องหมายบวกและลบ, เครื่องหมายดอกจัน, บรรทัด, หญ้า, png |  NextPNG">
            <a:extLst>
              <a:ext uri="{FF2B5EF4-FFF2-40B4-BE49-F238E27FC236}">
                <a16:creationId xmlns:a16="http://schemas.microsoft.com/office/drawing/2014/main" id="{852F29A0-291C-4158-82BA-1B7BA8EF8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6889" l="4000" r="96000">
                        <a14:foregroundMark x1="42222" y1="47111" x2="42222" y2="47111"/>
                        <a14:foregroundMark x1="80000" y1="12000" x2="80000" y2="12000"/>
                        <a14:foregroundMark x1="83556" y1="15111" x2="83556" y2="15111"/>
                        <a14:foregroundMark x1="83556" y1="12889" x2="83556" y2="12889"/>
                        <a14:foregroundMark x1="69778" y1="5778" x2="69778" y2="5778"/>
                        <a14:foregroundMark x1="17333" y1="13778" x2="17333" y2="13778"/>
                        <a14:foregroundMark x1="52889" y1="2222" x2="52889" y2="2222"/>
                        <a14:foregroundMark x1="4000" y1="37778" x2="4000" y2="37778"/>
                        <a14:foregroundMark x1="70222" y1="90222" x2="70222" y2="90222"/>
                        <a14:foregroundMark x1="96444" y1="52444" x2="96444" y2="52444"/>
                        <a14:foregroundMark x1="36444" y1="95111" x2="36444" y2="95111"/>
                        <a14:foregroundMark x1="53778" y1="96000" x2="53778" y2="96000"/>
                        <a14:foregroundMark x1="49333" y1="96889" x2="49333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32" y="2843320"/>
            <a:ext cx="883992" cy="88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เครื่องหมายถูกสีเขียว, เครื่องหมายอัศเจรีย์, เครื่องหมายคำถาม,  ที่เครื่องหมาย, เครื่องหมายบวกและลบ, เครื่องหมายดอกจัน, บรรทัด, หญ้า, png |  NextPNG">
            <a:extLst>
              <a:ext uri="{FF2B5EF4-FFF2-40B4-BE49-F238E27FC236}">
                <a16:creationId xmlns:a16="http://schemas.microsoft.com/office/drawing/2014/main" id="{F8EE369E-20CB-4F7E-B26E-A0450DA1A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6889" l="4000" r="96000">
                        <a14:foregroundMark x1="42222" y1="47111" x2="42222" y2="47111"/>
                        <a14:foregroundMark x1="80000" y1="12000" x2="80000" y2="12000"/>
                        <a14:foregroundMark x1="83556" y1="15111" x2="83556" y2="15111"/>
                        <a14:foregroundMark x1="83556" y1="12889" x2="83556" y2="12889"/>
                        <a14:foregroundMark x1="69778" y1="5778" x2="69778" y2="5778"/>
                        <a14:foregroundMark x1="17333" y1="13778" x2="17333" y2="13778"/>
                        <a14:foregroundMark x1="52889" y1="2222" x2="52889" y2="2222"/>
                        <a14:foregroundMark x1="4000" y1="37778" x2="4000" y2="37778"/>
                        <a14:foregroundMark x1="70222" y1="90222" x2="70222" y2="90222"/>
                        <a14:foregroundMark x1="96444" y1="52444" x2="96444" y2="52444"/>
                        <a14:foregroundMark x1="36444" y1="95111" x2="36444" y2="95111"/>
                        <a14:foregroundMark x1="53778" y1="96000" x2="53778" y2="96000"/>
                        <a14:foregroundMark x1="49333" y1="96889" x2="49333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0720" y="2835513"/>
            <a:ext cx="883992" cy="88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E1041DF-4F16-4B6A-BA9B-AB97ED827805}"/>
              </a:ext>
            </a:extLst>
          </p:cNvPr>
          <p:cNvSpPr/>
          <p:nvPr/>
        </p:nvSpPr>
        <p:spPr>
          <a:xfrm>
            <a:off x="1084543" y="3038404"/>
            <a:ext cx="1408166" cy="588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 Test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F2665-FEAC-4502-A027-5020BC36DECB}"/>
              </a:ext>
            </a:extLst>
          </p:cNvPr>
          <p:cNvSpPr/>
          <p:nvPr/>
        </p:nvSpPr>
        <p:spPr>
          <a:xfrm>
            <a:off x="4043799" y="3035335"/>
            <a:ext cx="1408166" cy="588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ELISA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A3F9AD-A18D-40F2-8802-87978E870259}"/>
              </a:ext>
            </a:extLst>
          </p:cNvPr>
          <p:cNvSpPr/>
          <p:nvPr/>
        </p:nvSpPr>
        <p:spPr>
          <a:xfrm>
            <a:off x="0" y="1566381"/>
            <a:ext cx="2844800" cy="71642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6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EB4EB79-8D0A-4BE6-8032-8ABAB4A27030}"/>
              </a:ext>
            </a:extLst>
          </p:cNvPr>
          <p:cNvSpPr/>
          <p:nvPr/>
        </p:nvSpPr>
        <p:spPr>
          <a:xfrm rot="10800000">
            <a:off x="10591194" y="166007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1" name="รูปภาพ 3">
            <a:extLst>
              <a:ext uri="{FF2B5EF4-FFF2-40B4-BE49-F238E27FC236}">
                <a16:creationId xmlns:a16="http://schemas.microsoft.com/office/drawing/2014/main" id="{A8838D84-DB65-4184-95D0-B7561B2256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2381" y="256856"/>
            <a:ext cx="941014" cy="930661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08DE415-606D-467D-AC77-5A4E97C9777C}"/>
              </a:ext>
            </a:extLst>
          </p:cNvPr>
          <p:cNvSpPr/>
          <p:nvPr/>
        </p:nvSpPr>
        <p:spPr>
          <a:xfrm>
            <a:off x="140068" y="5553052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42B8697-924E-474C-865A-58C63404CBF2}"/>
              </a:ext>
            </a:extLst>
          </p:cNvPr>
          <p:cNvSpPr>
            <a:spLocks/>
          </p:cNvSpPr>
          <p:nvPr/>
        </p:nvSpPr>
        <p:spPr bwMode="auto">
          <a:xfrm rot="5400000">
            <a:off x="6768307" y="1418083"/>
            <a:ext cx="4303483" cy="6576351"/>
          </a:xfrm>
          <a:custGeom>
            <a:avLst/>
            <a:gdLst>
              <a:gd name="connsiteX0" fmla="*/ 0 w 3836464"/>
              <a:gd name="connsiteY0" fmla="*/ 0 h 6154396"/>
              <a:gd name="connsiteX1" fmla="*/ 3836464 w 3836464"/>
              <a:gd name="connsiteY1" fmla="*/ 0 h 6154396"/>
              <a:gd name="connsiteX2" fmla="*/ 3836464 w 3836464"/>
              <a:gd name="connsiteY2" fmla="*/ 6154396 h 6154396"/>
              <a:gd name="connsiteX3" fmla="*/ 3773546 w 3836464"/>
              <a:gd name="connsiteY3" fmla="*/ 6146886 h 6154396"/>
              <a:gd name="connsiteX4" fmla="*/ 3379407 w 3836464"/>
              <a:gd name="connsiteY4" fmla="*/ 6017598 h 6154396"/>
              <a:gd name="connsiteX5" fmla="*/ 2743922 w 3836464"/>
              <a:gd name="connsiteY5" fmla="*/ 4397268 h 6154396"/>
              <a:gd name="connsiteX6" fmla="*/ 237289 w 3836464"/>
              <a:gd name="connsiteY6" fmla="*/ 811604 h 6154396"/>
              <a:gd name="connsiteX7" fmla="*/ 7091 w 3836464"/>
              <a:gd name="connsiteY7" fmla="*/ 70111 h 615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6464" h="6154396">
                <a:moveTo>
                  <a:pt x="0" y="0"/>
                </a:moveTo>
                <a:lnTo>
                  <a:pt x="3836464" y="0"/>
                </a:lnTo>
                <a:lnTo>
                  <a:pt x="3836464" y="6154396"/>
                </a:lnTo>
                <a:lnTo>
                  <a:pt x="3773546" y="6146886"/>
                </a:lnTo>
                <a:cubicBezTo>
                  <a:pt x="3644150" y="6123107"/>
                  <a:pt x="3512139" y="6081543"/>
                  <a:pt x="3379407" y="6017598"/>
                </a:cubicBezTo>
                <a:cubicBezTo>
                  <a:pt x="2314834" y="5506040"/>
                  <a:pt x="2743922" y="4397268"/>
                  <a:pt x="2743922" y="4397268"/>
                </a:cubicBezTo>
                <a:cubicBezTo>
                  <a:pt x="3664560" y="1680062"/>
                  <a:pt x="897215" y="2289173"/>
                  <a:pt x="237289" y="811604"/>
                </a:cubicBezTo>
                <a:cubicBezTo>
                  <a:pt x="113553" y="535006"/>
                  <a:pt x="40800" y="288437"/>
                  <a:pt x="7091" y="70111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3FDC4A9-0FA7-424F-8665-C37FDB6F8D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4024" y="2336800"/>
            <a:ext cx="4518971" cy="452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24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44">
            <a:extLst>
              <a:ext uri="{FF2B5EF4-FFF2-40B4-BE49-F238E27FC236}">
                <a16:creationId xmlns:a16="http://schemas.microsoft.com/office/drawing/2014/main" id="{BF240F82-99DE-4693-9749-5AAD3D3CDE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54" b="19006"/>
          <a:stretch/>
        </p:blipFill>
        <p:spPr>
          <a:xfrm>
            <a:off x="-310" y="3277030"/>
            <a:ext cx="12202472" cy="355547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8EA274-164C-44AE-9C33-3CEC31DE177E}"/>
              </a:ext>
            </a:extLst>
          </p:cNvPr>
          <p:cNvSpPr/>
          <p:nvPr/>
        </p:nvSpPr>
        <p:spPr>
          <a:xfrm>
            <a:off x="4699678" y="4765260"/>
            <a:ext cx="6531428" cy="84182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D9307"/>
              </a:gs>
              <a:gs pos="100000">
                <a:srgbClr val="1C6434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ชื่อเรื่อง 5">
            <a:extLst>
              <a:ext uri="{FF2B5EF4-FFF2-40B4-BE49-F238E27FC236}">
                <a16:creationId xmlns:a16="http://schemas.microsoft.com/office/drawing/2014/main" id="{C90357B1-3E83-4988-8AF8-3846C77B5B07}"/>
              </a:ext>
            </a:extLst>
          </p:cNvPr>
          <p:cNvSpPr txBox="1">
            <a:spLocks/>
          </p:cNvSpPr>
          <p:nvPr/>
        </p:nvSpPr>
        <p:spPr>
          <a:xfrm>
            <a:off x="4936860" y="2085874"/>
            <a:ext cx="5456969" cy="16722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h-TH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ตัวชี้วัดการรับรองสถานที่จำหน่ายเนื้อสัตว์ </a:t>
            </a:r>
            <a:br>
              <a:rPr lang="th-TH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โครงการปศุสัตว์ 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OK</a:t>
            </a:r>
            <a:br>
              <a:rPr lang="th-TH" sz="5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</a:br>
            <a:endParaRPr lang="th-TH" sz="5400" b="1" dirty="0">
              <a:solidFill>
                <a:schemeClr val="tx1">
                  <a:lumMod val="95000"/>
                  <a:lumOff val="5000"/>
                </a:schemeClr>
              </a:solidFill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610350-2C39-4A08-A096-6A0D6BC20D06}"/>
              </a:ext>
            </a:extLst>
          </p:cNvPr>
          <p:cNvSpPr txBox="1"/>
          <p:nvPr/>
        </p:nvSpPr>
        <p:spPr>
          <a:xfrm>
            <a:off x="5494334" y="4899202"/>
            <a:ext cx="63209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ประจำปี</a:t>
            </a:r>
            <a:r>
              <a:rPr lang="th-TH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งบประมาณ </a:t>
            </a:r>
            <a:r>
              <a:rPr lang="th-TH" sz="4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2565</a:t>
            </a:r>
            <a:endParaRPr lang="th-TH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รูปภาพ 3">
            <a:extLst>
              <a:ext uri="{FF2B5EF4-FFF2-40B4-BE49-F238E27FC236}">
                <a16:creationId xmlns:a16="http://schemas.microsoft.com/office/drawing/2014/main" id="{71DF25C3-5EA4-4A75-A107-53656921D1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5126" y="1632591"/>
            <a:ext cx="1303731" cy="1289387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5A73FAF-E772-4E8B-A754-AA5EF751FA69}"/>
              </a:ext>
            </a:extLst>
          </p:cNvPr>
          <p:cNvSpPr/>
          <p:nvPr/>
        </p:nvSpPr>
        <p:spPr>
          <a:xfrm rot="10800000">
            <a:off x="10553700" y="18114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Picture 11" descr="Diagram, schematic&#10;&#10;Description automatically generated">
            <a:extLst>
              <a:ext uri="{FF2B5EF4-FFF2-40B4-BE49-F238E27FC236}">
                <a16:creationId xmlns:a16="http://schemas.microsoft.com/office/drawing/2014/main" id="{C063BC30-CBBF-45C1-B20A-0DD83F2F8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791" y="42837"/>
            <a:ext cx="4788975" cy="6815163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64951CC5-61D1-425A-AB9F-885A2D8D9FA3}"/>
              </a:ext>
            </a:extLst>
          </p:cNvPr>
          <p:cNvSpPr/>
          <p:nvPr/>
        </p:nvSpPr>
        <p:spPr>
          <a:xfrm>
            <a:off x="-851365" y="5694176"/>
            <a:ext cx="1702730" cy="1380592"/>
          </a:xfrm>
          <a:prstGeom prst="parallelogram">
            <a:avLst>
              <a:gd name="adj" fmla="val 18651"/>
            </a:avLst>
          </a:prstGeom>
          <a:noFill/>
          <a:ln w="66675">
            <a:solidFill>
              <a:srgbClr val="F2B8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411B58-94CF-4A7E-8229-5580EC54CD40}"/>
              </a:ext>
            </a:extLst>
          </p:cNvPr>
          <p:cNvGrpSpPr/>
          <p:nvPr/>
        </p:nvGrpSpPr>
        <p:grpSpPr>
          <a:xfrm>
            <a:off x="2379280" y="4302891"/>
            <a:ext cx="1970973" cy="1391285"/>
            <a:chOff x="9770224" y="990494"/>
            <a:chExt cx="2245114" cy="158479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99F82F3-27D1-4B03-AD08-D1BFC7C2A431}"/>
                </a:ext>
              </a:extLst>
            </p:cNvPr>
            <p:cNvSpPr/>
            <p:nvPr/>
          </p:nvSpPr>
          <p:spPr>
            <a:xfrm>
              <a:off x="10529742" y="990494"/>
              <a:ext cx="1485596" cy="1485596"/>
            </a:xfrm>
            <a:prstGeom prst="ellipse">
              <a:avLst/>
            </a:prstGeom>
            <a:noFill/>
            <a:ln w="825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sx="99000" sy="99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D806E4A-96EB-488D-A438-BD4E14803D16}"/>
                </a:ext>
              </a:extLst>
            </p:cNvPr>
            <p:cNvSpPr/>
            <p:nvPr/>
          </p:nvSpPr>
          <p:spPr>
            <a:xfrm>
              <a:off x="9770224" y="1992434"/>
              <a:ext cx="582857" cy="582857"/>
            </a:xfrm>
            <a:prstGeom prst="ellipse">
              <a:avLst/>
            </a:prstGeom>
            <a:noFill/>
            <a:ln w="82550">
              <a:solidFill>
                <a:srgbClr val="FFC000"/>
              </a:solidFill>
            </a:ln>
            <a:effectLst>
              <a:outerShdw blurRad="50800" dist="38100" dir="2700000" sx="99000" sy="99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7754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r="3491" b="43284"/>
          <a:stretch/>
        </p:blipFill>
        <p:spPr>
          <a:xfrm>
            <a:off x="6186366" y="1550962"/>
            <a:ext cx="5870332" cy="5039805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592DFF4-96F6-40D0-9748-11AE0A976CB6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507788" y="2242242"/>
            <a:ext cx="4107971" cy="5123545"/>
          </a:xfrm>
          <a:custGeom>
            <a:avLst/>
            <a:gdLst>
              <a:gd name="connsiteX0" fmla="*/ 0 w 3836464"/>
              <a:gd name="connsiteY0" fmla="*/ 0 h 6154396"/>
              <a:gd name="connsiteX1" fmla="*/ 3836464 w 3836464"/>
              <a:gd name="connsiteY1" fmla="*/ 0 h 6154396"/>
              <a:gd name="connsiteX2" fmla="*/ 3836464 w 3836464"/>
              <a:gd name="connsiteY2" fmla="*/ 6154396 h 6154396"/>
              <a:gd name="connsiteX3" fmla="*/ 3773546 w 3836464"/>
              <a:gd name="connsiteY3" fmla="*/ 6146886 h 6154396"/>
              <a:gd name="connsiteX4" fmla="*/ 3379407 w 3836464"/>
              <a:gd name="connsiteY4" fmla="*/ 6017598 h 6154396"/>
              <a:gd name="connsiteX5" fmla="*/ 2743922 w 3836464"/>
              <a:gd name="connsiteY5" fmla="*/ 4397268 h 6154396"/>
              <a:gd name="connsiteX6" fmla="*/ 237289 w 3836464"/>
              <a:gd name="connsiteY6" fmla="*/ 811604 h 6154396"/>
              <a:gd name="connsiteX7" fmla="*/ 7091 w 3836464"/>
              <a:gd name="connsiteY7" fmla="*/ 70111 h 615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6464" h="6154396">
                <a:moveTo>
                  <a:pt x="0" y="0"/>
                </a:moveTo>
                <a:lnTo>
                  <a:pt x="3836464" y="0"/>
                </a:lnTo>
                <a:lnTo>
                  <a:pt x="3836464" y="6154396"/>
                </a:lnTo>
                <a:lnTo>
                  <a:pt x="3773546" y="6146886"/>
                </a:lnTo>
                <a:cubicBezTo>
                  <a:pt x="3644150" y="6123107"/>
                  <a:pt x="3512139" y="6081543"/>
                  <a:pt x="3379407" y="6017598"/>
                </a:cubicBezTo>
                <a:cubicBezTo>
                  <a:pt x="2314834" y="5506040"/>
                  <a:pt x="2743922" y="4397268"/>
                  <a:pt x="2743922" y="4397268"/>
                </a:cubicBezTo>
                <a:cubicBezTo>
                  <a:pt x="3664560" y="1680062"/>
                  <a:pt x="897215" y="2289173"/>
                  <a:pt x="237289" y="811604"/>
                </a:cubicBezTo>
                <a:cubicBezTo>
                  <a:pt x="113553" y="535006"/>
                  <a:pt x="40800" y="288437"/>
                  <a:pt x="7091" y="70111"/>
                </a:cubicBezTo>
                <a:close/>
              </a:path>
            </a:pathLst>
          </a:custGeom>
          <a:gradFill>
            <a:gsLst>
              <a:gs pos="0">
                <a:srgbClr val="1C6435"/>
              </a:gs>
              <a:gs pos="100000">
                <a:srgbClr val="4D9307"/>
              </a:gs>
            </a:gsLst>
            <a:lin ang="5400000" scaled="1"/>
          </a:gra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5" name="AutoShape 2" descr="Thank you card - ETP"/>
          <p:cNvSpPr>
            <a:spLocks noChangeAspect="1" noChangeArrowheads="1"/>
          </p:cNvSpPr>
          <p:nvPr/>
        </p:nvSpPr>
        <p:spPr bwMode="auto">
          <a:xfrm>
            <a:off x="254000" y="-212725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36F4CD-3576-4DD2-B4E6-A1F6D7508182}"/>
              </a:ext>
            </a:extLst>
          </p:cNvPr>
          <p:cNvSpPr txBox="1">
            <a:spLocks/>
          </p:cNvSpPr>
          <p:nvPr/>
        </p:nvSpPr>
        <p:spPr>
          <a:xfrm>
            <a:off x="333132" y="14062"/>
            <a:ext cx="11300068" cy="1388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ตัวชี้วัดการรับรองสถานที่จำหน่ายเนื้อสัตว์โครงการปศุสัตว์ </a:t>
            </a:r>
            <a:r>
              <a:rPr lang="en-US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OK</a:t>
            </a:r>
            <a:endParaRPr lang="th-TH" sz="2000" b="1" dirty="0">
              <a:solidFill>
                <a:srgbClr val="3A6F0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8060BC-827E-43F4-AA61-AC08B7EC9854}"/>
              </a:ext>
            </a:extLst>
          </p:cNvPr>
          <p:cNvSpPr/>
          <p:nvPr/>
        </p:nvSpPr>
        <p:spPr>
          <a:xfrm>
            <a:off x="0" y="1083781"/>
            <a:ext cx="2844800" cy="71642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6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055C54-7FDC-4B6A-99C6-2B896CB6D012}"/>
              </a:ext>
            </a:extLst>
          </p:cNvPr>
          <p:cNvGrpSpPr/>
          <p:nvPr/>
        </p:nvGrpSpPr>
        <p:grpSpPr>
          <a:xfrm>
            <a:off x="-137886" y="2185175"/>
            <a:ext cx="7353301" cy="4107973"/>
            <a:chOff x="1" y="1938680"/>
            <a:chExt cx="6096000" cy="31585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0E8199F-3270-409D-85EC-50BBB202E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1938680"/>
              <a:ext cx="6096000" cy="3158579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8" t="13815" r="12269" b="23665"/>
            <a:stretch/>
          </p:blipFill>
          <p:spPr bwMode="auto">
            <a:xfrm>
              <a:off x="782752" y="2329707"/>
              <a:ext cx="4541723" cy="2413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รูปภาพ 3">
            <a:extLst>
              <a:ext uri="{FF2B5EF4-FFF2-40B4-BE49-F238E27FC236}">
                <a16:creationId xmlns:a16="http://schemas.microsoft.com/office/drawing/2014/main" id="{F22CE1B9-AA30-4BDE-8C32-0B7406E62D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1492" y="92075"/>
            <a:ext cx="765206" cy="7567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339F53-2127-40A6-AAB3-FFEBA31765AA}"/>
              </a:ext>
            </a:extLst>
          </p:cNvPr>
          <p:cNvSpPr txBox="1"/>
          <p:nvPr/>
        </p:nvSpPr>
        <p:spPr>
          <a:xfrm>
            <a:off x="477716" y="1298337"/>
            <a:ext cx="1141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3A6F05"/>
                </a:solidFill>
              </a:rPr>
              <a:t>เป้าหมายตัวชี้วัดอ้างอิงจากคู่มือปฏิบัติการโครงการเนื้อสัตว์ปลอดภัย ใส่ใจผู้บริโภค ประจำปี 256</a:t>
            </a:r>
            <a:r>
              <a:rPr lang="en-US" sz="2800" b="1" dirty="0">
                <a:solidFill>
                  <a:srgbClr val="3A6F05"/>
                </a:solidFill>
              </a:rPr>
              <a:t>5</a:t>
            </a:r>
            <a:endParaRPr lang="en-US" sz="2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217F2A6-DA35-4EA3-9833-C063BCA2355B}"/>
              </a:ext>
            </a:extLst>
          </p:cNvPr>
          <p:cNvSpPr/>
          <p:nvPr/>
        </p:nvSpPr>
        <p:spPr>
          <a:xfrm>
            <a:off x="4938805" y="3517900"/>
            <a:ext cx="806307" cy="3429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8EBE91A-A235-49DC-A50E-90B23828412C}"/>
              </a:ext>
            </a:extLst>
          </p:cNvPr>
          <p:cNvSpPr/>
          <p:nvPr/>
        </p:nvSpPr>
        <p:spPr>
          <a:xfrm>
            <a:off x="4976905" y="4425654"/>
            <a:ext cx="1398495" cy="43076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1482EC-8187-45ED-ABF3-BF42E0EDD170}"/>
              </a:ext>
            </a:extLst>
          </p:cNvPr>
          <p:cNvSpPr/>
          <p:nvPr/>
        </p:nvSpPr>
        <p:spPr>
          <a:xfrm>
            <a:off x="3839352" y="4425654"/>
            <a:ext cx="1031976" cy="36889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24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36E3F04-062E-448F-89DD-DA03028626BE}"/>
              </a:ext>
            </a:extLst>
          </p:cNvPr>
          <p:cNvSpPr/>
          <p:nvPr/>
        </p:nvSpPr>
        <p:spPr>
          <a:xfrm>
            <a:off x="5879491" y="521135"/>
            <a:ext cx="2287218" cy="2287218"/>
          </a:xfrm>
          <a:prstGeom prst="ellipse">
            <a:avLst/>
          </a:prstGeom>
          <a:solidFill>
            <a:srgbClr val="3A6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ชื่อเรื่อง 1">
            <a:extLst>
              <a:ext uri="{FF2B5EF4-FFF2-40B4-BE49-F238E27FC236}">
                <a16:creationId xmlns:a16="http://schemas.microsoft.com/office/drawing/2014/main" id="{24BBB117-238D-4D86-9CF2-7E6E93DA5821}"/>
              </a:ext>
            </a:extLst>
          </p:cNvPr>
          <p:cNvSpPr txBox="1">
            <a:spLocks/>
          </p:cNvSpPr>
          <p:nvPr/>
        </p:nvSpPr>
        <p:spPr>
          <a:xfrm>
            <a:off x="266700" y="394828"/>
            <a:ext cx="6108700" cy="715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>
                <a:latin typeface="Angsana New" panose="02020603050405020304" pitchFamily="18" charset="-34"/>
              </a:rPr>
              <a:t>เกณฑ์การให้คะแนนรอบที่</a:t>
            </a:r>
            <a:r>
              <a:rPr lang="th-TH" sz="3600" b="1">
                <a:solidFill>
                  <a:srgbClr val="3A6F05"/>
                </a:solidFill>
                <a:latin typeface="Angsana New" panose="02020603050405020304" pitchFamily="18" charset="-34"/>
              </a:rPr>
              <a:t>1/2565</a:t>
            </a:r>
            <a:endParaRPr lang="th-TH" sz="4000" b="1" dirty="0">
              <a:solidFill>
                <a:srgbClr val="3A6F05"/>
              </a:solidFill>
              <a:latin typeface="Angsana New" panose="02020603050405020304" pitchFamily="18" charset="-34"/>
            </a:endParaRPr>
          </a:p>
        </p:txBody>
      </p:sp>
      <p:graphicFrame>
        <p:nvGraphicFramePr>
          <p:cNvPr id="12" name="ตาราง 3">
            <a:extLst>
              <a:ext uri="{FF2B5EF4-FFF2-40B4-BE49-F238E27FC236}">
                <a16:creationId xmlns:a16="http://schemas.microsoft.com/office/drawing/2014/main" id="{975E4BD4-50D1-4587-9C8A-86096EB46F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936436"/>
              </p:ext>
            </p:extLst>
          </p:nvPr>
        </p:nvGraphicFramePr>
        <p:xfrm>
          <a:off x="330200" y="1485899"/>
          <a:ext cx="11515954" cy="493810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237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3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3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+mj-lt"/>
                          <a:cs typeface="+mj-cs"/>
                        </a:rPr>
                        <a:t>ระดับคะแนน</a:t>
                      </a:r>
                      <a:endParaRPr lang="th-TH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cs typeface="+mj-cs"/>
                      </a:endParaRPr>
                    </a:p>
                  </a:txBody>
                  <a:tcPr marL="50429" marR="50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+mj-lt"/>
                          <a:cs typeface="+mj-cs"/>
                        </a:rPr>
                        <a:t>ค่าเป้าหมายผลงาน/รายละเอียดการดำเนินงาน</a:t>
                      </a:r>
                      <a:endParaRPr 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0429" marR="5042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+mj-lt"/>
                          <a:cs typeface="+mj-cs"/>
                        </a:rPr>
                        <a:t> หลักฐาน</a:t>
                      </a:r>
                      <a:endParaRPr 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0429" marR="50429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7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ขยายผลโครงการฯ </a:t>
                      </a:r>
                      <a:r>
                        <a:rPr lang="th-TH" sz="2000" b="1" kern="1200" baseline="0" dirty="0">
                          <a:solidFill>
                            <a:srgbClr val="4D9307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ไปยังหน่วยงานของรัฐหรือเอกชนที่มีระบบการจัดหา</a:t>
                      </a:r>
                      <a:b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</a:b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วัตถุดิบเนื้อสัตว์ เพื่อผลิตอาหารในองค์กรใช้เนื้อสัตว์จากสถานประกอบการ</a:t>
                      </a:r>
                      <a:b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</a:b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ที่เข้าร่วมโครงการอย่างน้อย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 1</a:t>
                      </a: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 แห่ง โดย</a:t>
                      </a:r>
                      <a:r>
                        <a:rPr lang="th-TH" sz="2000" b="1" kern="1200" baseline="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ไม่ซ้ำแห่งเดิม</a:t>
                      </a:r>
                      <a:endParaRPr lang="en-US" sz="2000" b="1" kern="1200" baseline="0" dirty="0">
                        <a:solidFill>
                          <a:srgbClr val="C00000"/>
                        </a:solidFill>
                        <a:effectLst/>
                        <a:latin typeface="+mj-lt"/>
                        <a:ea typeface="+mn-ea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แบบรายงานการขยายผล</a:t>
                      </a:r>
                      <a:b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</a:b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โครงการปศุสัตว์ 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OK</a:t>
                      </a:r>
                    </a:p>
                  </a:txBody>
                  <a:tcPr marL="50429" marR="50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5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สุ่มเก็บตัวอย่างเพื่อเฝ้าระวังสารตกค้างและ</a:t>
                      </a:r>
                      <a:r>
                        <a:rPr lang="th-TH" sz="2400" b="1" kern="1200" baseline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สุขอนามัยเนื้อสัตว์</a:t>
                      </a:r>
                      <a:br>
                        <a:rPr lang="th-TH" sz="2000" kern="1200" baseline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</a:br>
                      <a:r>
                        <a:rPr lang="th-TH" sz="2000" b="1" kern="1200" baseline="0">
                          <a:solidFill>
                            <a:srgbClr val="4D9307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จาก</a:t>
                      </a:r>
                      <a:r>
                        <a:rPr lang="th-TH" sz="2000" b="1" kern="1200" baseline="0" dirty="0">
                          <a:solidFill>
                            <a:srgbClr val="4D9307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สถานที่จำหน่ายเนื้อสัตว์ปศุสัตว์ </a:t>
                      </a:r>
                      <a:r>
                        <a:rPr lang="en-US" sz="2000" b="1" kern="1200" baseline="0" dirty="0">
                          <a:solidFill>
                            <a:srgbClr val="4D9307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OK</a:t>
                      </a:r>
                      <a:r>
                        <a:rPr lang="th-TH" sz="2000" b="1" kern="1200" baseline="0" dirty="0">
                          <a:solidFill>
                            <a:srgbClr val="4D9307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 </a:t>
                      </a: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ได้ครบ</a:t>
                      </a:r>
                      <a:r>
                        <a:rPr lang="th-TH" sz="2000" kern="1200" baseline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ตามเป้าหมาย</a:t>
                      </a:r>
                      <a:br>
                        <a:rPr lang="th-TH" sz="2000" kern="1200" baseline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</a:br>
                      <a:r>
                        <a:rPr lang="th-TH" sz="2000" kern="1200" baseline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ใน</a:t>
                      </a: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ระหว่างเดือน ต.ค. 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2564</a:t>
                      </a: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 - มี.ค.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 2565</a:t>
                      </a: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 </a:t>
                      </a:r>
                      <a:endParaRPr lang="en-US" sz="2000" kern="1200" baseline="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ผลการตรวจตัวอย่างเนื้อสัตว์กิจกรรม 7.1 โครงการปศุสัตว์ 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OK </a:t>
                      </a: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จาก </a:t>
                      </a:r>
                      <a:r>
                        <a:rPr lang="th-TH" sz="2000" kern="1200" baseline="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สตส</a:t>
                      </a: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./</a:t>
                      </a:r>
                      <a:r>
                        <a:rPr lang="th-TH" sz="2000" kern="1200" baseline="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ศวพ</a:t>
                      </a: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.</a:t>
                      </a:r>
                      <a:endParaRPr lang="en-US" sz="2000" kern="1200" baseline="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j-cs"/>
                      </a:endParaRPr>
                    </a:p>
                  </a:txBody>
                  <a:tcPr marL="50429" marR="50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75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สถานที่จำหน่ายเนื้อสัตว์ประเภท</a:t>
                      </a:r>
                      <a:r>
                        <a:rPr lang="th-TH" sz="2400" b="1" kern="1200" baseline="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รายเดี่ยว </a:t>
                      </a:r>
                      <a:r>
                        <a:rPr lang="th-TH" sz="2000" b="1" kern="1200" baseline="0" dirty="0">
                          <a:solidFill>
                            <a:srgbClr val="4D9307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ได้รับการรับรองสถานที่</a:t>
                      </a:r>
                      <a:b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</a:b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จำหน่ายเนื้อสัตว์ปศุสัตว์ 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OK </a:t>
                      </a: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รายใหม่ อย่างน้อย 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1</a:t>
                      </a: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 แห่ง</a:t>
                      </a:r>
                      <a:endParaRPr lang="en-US" sz="2000" kern="1200" baseline="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thaiDist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แบบรายงาน 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OK-05</a:t>
                      </a: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 ของ </a:t>
                      </a:r>
                      <a:r>
                        <a:rPr lang="th-TH" sz="2000" kern="1200" baseline="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ปศข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.</a:t>
                      </a:r>
                    </a:p>
                    <a:p>
                      <a:pPr marL="0" algn="thaiDist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รูปแบบไฟล์ 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Excel</a:t>
                      </a:r>
                    </a:p>
                  </a:txBody>
                  <a:tcPr marL="50429" marR="50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ตรวจติดตามและตรวจต่ออายุสถานที่จำหน่ายเนื้อสัตว์ปศุสัตว์ </a:t>
                      </a:r>
                      <a:r>
                        <a:rPr lang="en-US" sz="2400" b="1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OK </a:t>
                      </a:r>
                      <a:b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</a:br>
                      <a:r>
                        <a:rPr lang="th-TH" sz="2000" b="1" kern="1200" baseline="0" dirty="0">
                          <a:solidFill>
                            <a:srgbClr val="4D9307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ได้ครบตามเป้าหมายของรอบที่ </a:t>
                      </a:r>
                      <a:r>
                        <a:rPr lang="en-US" sz="2000" b="1" kern="1200" baseline="0" dirty="0">
                          <a:solidFill>
                            <a:srgbClr val="4D9307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1/2565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thaiDist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en-US" sz="2400" kern="1200" dirty="0">
                        <a:solidFill>
                          <a:schemeClr val="dk1"/>
                        </a:solidFill>
                        <a:effectLst/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</a:txBody>
                  <a:tcPr marL="50429" marR="5042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รูปภาพ 7">
            <a:extLst>
              <a:ext uri="{FF2B5EF4-FFF2-40B4-BE49-F238E27FC236}">
                <a16:creationId xmlns:a16="http://schemas.microsoft.com/office/drawing/2014/main" id="{9E9D5393-2066-41A0-B555-911EA8C0FC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8550" y="3845902"/>
            <a:ext cx="291977" cy="368539"/>
          </a:xfrm>
          <a:prstGeom prst="rect">
            <a:avLst/>
          </a:prstGeom>
        </p:spPr>
      </p:pic>
      <p:pic>
        <p:nvPicPr>
          <p:cNvPr id="14" name="รูปภาพ 9">
            <a:extLst>
              <a:ext uri="{FF2B5EF4-FFF2-40B4-BE49-F238E27FC236}">
                <a16:creationId xmlns:a16="http://schemas.microsoft.com/office/drawing/2014/main" id="{23940D53-771C-4B70-9837-37797EEE52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320" y="2746506"/>
            <a:ext cx="291977" cy="368539"/>
          </a:xfrm>
          <a:prstGeom prst="rect">
            <a:avLst/>
          </a:prstGeom>
        </p:spPr>
      </p:pic>
      <p:pic>
        <p:nvPicPr>
          <p:cNvPr id="17" name="รูปภาพ 7">
            <a:extLst>
              <a:ext uri="{FF2B5EF4-FFF2-40B4-BE49-F238E27FC236}">
                <a16:creationId xmlns:a16="http://schemas.microsoft.com/office/drawing/2014/main" id="{4B93551E-37CA-41A2-8295-70EA5A56D7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843" y="5397380"/>
            <a:ext cx="291977" cy="36853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217E15D-CDF5-4150-8729-C1F3F3FC68F1}"/>
              </a:ext>
            </a:extLst>
          </p:cNvPr>
          <p:cNvSpPr/>
          <p:nvPr/>
        </p:nvSpPr>
        <p:spPr>
          <a:xfrm rot="10800000">
            <a:off x="10553700" y="18114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0F36630-3638-4028-9413-9C9408C656DC}"/>
              </a:ext>
            </a:extLst>
          </p:cNvPr>
          <p:cNvSpPr/>
          <p:nvPr/>
        </p:nvSpPr>
        <p:spPr>
          <a:xfrm>
            <a:off x="152400" y="554355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71C692-948C-4789-AB98-C55A9EBCD1A3}"/>
              </a:ext>
            </a:extLst>
          </p:cNvPr>
          <p:cNvSpPr/>
          <p:nvPr/>
        </p:nvSpPr>
        <p:spPr>
          <a:xfrm>
            <a:off x="0" y="1147281"/>
            <a:ext cx="2844800" cy="71642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6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908045F-827F-4408-A146-06167F8D33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616"/>
          <a:stretch/>
        </p:blipFill>
        <p:spPr>
          <a:xfrm>
            <a:off x="6003604" y="181141"/>
            <a:ext cx="1759807" cy="13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2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BC9990E6-5015-4898-A732-CA9A7BF554F3}"/>
              </a:ext>
            </a:extLst>
          </p:cNvPr>
          <p:cNvSpPr/>
          <p:nvPr/>
        </p:nvSpPr>
        <p:spPr>
          <a:xfrm>
            <a:off x="5879491" y="521135"/>
            <a:ext cx="2287218" cy="2287218"/>
          </a:xfrm>
          <a:prstGeom prst="ellipse">
            <a:avLst/>
          </a:prstGeom>
          <a:solidFill>
            <a:srgbClr val="3A6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8C88AD5E-B6FC-45F5-A885-BF02350F70F2}"/>
              </a:ext>
            </a:extLst>
          </p:cNvPr>
          <p:cNvSpPr txBox="1">
            <a:spLocks/>
          </p:cNvSpPr>
          <p:nvPr/>
        </p:nvSpPr>
        <p:spPr>
          <a:xfrm>
            <a:off x="266700" y="394828"/>
            <a:ext cx="6108700" cy="715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Angsana New" panose="02020603050405020304" pitchFamily="18" charset="-34"/>
              </a:rPr>
              <a:t>เกณฑ์การให้คะแนนรอบ</a:t>
            </a:r>
            <a:r>
              <a:rPr lang="th-TH" sz="4000" b="1">
                <a:latin typeface="Angsana New" panose="02020603050405020304" pitchFamily="18" charset="-34"/>
              </a:rPr>
              <a:t>ที่</a:t>
            </a:r>
            <a:r>
              <a:rPr lang="th-TH" sz="3600" b="1">
                <a:solidFill>
                  <a:srgbClr val="3A6F05"/>
                </a:solidFill>
                <a:latin typeface="Angsana New" panose="02020603050405020304" pitchFamily="18" charset="-34"/>
              </a:rPr>
              <a:t> 2/2565</a:t>
            </a:r>
            <a:endParaRPr lang="th-TH" sz="4000" b="1" dirty="0">
              <a:solidFill>
                <a:srgbClr val="3A6F05"/>
              </a:solidFill>
              <a:latin typeface="Angsana New" panose="02020603050405020304" pitchFamily="18" charset="-34"/>
            </a:endParaRPr>
          </a:p>
        </p:txBody>
      </p:sp>
      <p:graphicFrame>
        <p:nvGraphicFramePr>
          <p:cNvPr id="13" name="ตาราง 3">
            <a:extLst>
              <a:ext uri="{FF2B5EF4-FFF2-40B4-BE49-F238E27FC236}">
                <a16:creationId xmlns:a16="http://schemas.microsoft.com/office/drawing/2014/main" id="{C7659E95-E366-41EF-867F-700EF0338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269412"/>
              </p:ext>
            </p:extLst>
          </p:nvPr>
        </p:nvGraphicFramePr>
        <p:xfrm>
          <a:off x="330200" y="1485900"/>
          <a:ext cx="11515954" cy="502353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268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2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7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+mn-lt"/>
                          <a:cs typeface="+mj-cs"/>
                        </a:rPr>
                        <a:t>ระดับคะแนน</a:t>
                      </a:r>
                      <a:endParaRPr lang="th-TH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cs typeface="+mj-cs"/>
                      </a:endParaRPr>
                    </a:p>
                  </a:txBody>
                  <a:tcPr marL="50429" marR="50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+mn-lt"/>
                          <a:cs typeface="+mj-cs"/>
                        </a:rPr>
                        <a:t>ค่าเป้าหมายผลงาน/รายละเอียดการดำเนินงาน</a:t>
                      </a:r>
                      <a:endParaRPr 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0429" marR="5042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+mn-lt"/>
                          <a:cs typeface="+mj-cs"/>
                        </a:rPr>
                        <a:t> หลักฐาน</a:t>
                      </a:r>
                      <a:endParaRPr 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0429" marR="50429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6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j-cs"/>
                        </a:rPr>
                        <a:t>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h-TH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0429" marR="50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สถานที่จำหน่ายเนื้อสัตว์ได้รับการรับรองสถานที่จำหน่ายเนื้อสัตว์ปศุสัตว์ </a:t>
                      </a:r>
                      <a:r>
                        <a:rPr lang="en-US" sz="20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OK </a:t>
                      </a:r>
                      <a:endParaRPr lang="th-TH" sz="2000" b="1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kern="1200" baseline="0" dirty="0">
                          <a:solidFill>
                            <a:srgbClr val="4D9307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รายใหม่ได้ครบตามเป้าหมายที่กำหนด</a:t>
                      </a:r>
                      <a:endParaRPr lang="en-US" sz="2000" b="1" kern="1200" baseline="0" dirty="0">
                        <a:solidFill>
                          <a:srgbClr val="4D9307"/>
                        </a:solidFill>
                        <a:effectLst/>
                        <a:latin typeface="+mj-lt"/>
                        <a:ea typeface="+mn-ea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แบบรายงาน </a:t>
                      </a:r>
                      <a:r>
                        <a:rPr lang="en-US" sz="20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OK-05</a:t>
                      </a:r>
                      <a:r>
                        <a:rPr lang="th-TH" sz="20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 ของ </a:t>
                      </a:r>
                      <a:r>
                        <a:rPr lang="th-TH" sz="2000" b="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ปศข</a:t>
                      </a:r>
                      <a:r>
                        <a:rPr lang="en-US" sz="20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.</a:t>
                      </a:r>
                    </a:p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รูปแบบไฟล์ </a:t>
                      </a:r>
                      <a:r>
                        <a:rPr lang="en-US" sz="20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Excel</a:t>
                      </a:r>
                    </a:p>
                  </a:txBody>
                  <a:tcPr marL="50429" marR="50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2145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j-cs"/>
                        </a:rPr>
                        <a:t>1</a:t>
                      </a:r>
                      <a:endParaRPr kumimoji="0" lang="th-TH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0429" marR="50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สุ่มเก็บตัวอย่างเพื่อเฝ้าระวังสารตกค้างและสุขอนามัยเนื้อสัตว์จากสถานที่จำหน่าย</a:t>
                      </a:r>
                      <a:br>
                        <a:rPr lang="th-TH" sz="20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</a:br>
                      <a:r>
                        <a:rPr lang="th-TH" sz="20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เนื้อสัตว์ปศุสัตว์ </a:t>
                      </a:r>
                      <a:r>
                        <a:rPr lang="en-US" sz="20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OK</a:t>
                      </a: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 ได้ครบตามเป้าหมายที่กำหนดในระหว่างเดือน เม.ย. - ก.ย. 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2565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ผลการตรวจตัวอย่างเนื้อสัตว์กิจกรรม 7.1 โครงการปศุสัตว์ </a:t>
                      </a:r>
                      <a:r>
                        <a:rPr lang="en-US" sz="20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OK </a:t>
                      </a:r>
                      <a:r>
                        <a:rPr lang="th-TH" sz="20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จาก </a:t>
                      </a:r>
                      <a:r>
                        <a:rPr lang="th-TH" sz="2000" b="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สตส</a:t>
                      </a:r>
                      <a:r>
                        <a:rPr lang="th-TH" sz="20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./</a:t>
                      </a:r>
                      <a:r>
                        <a:rPr lang="th-TH" sz="2000" b="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ศวพ</a:t>
                      </a:r>
                      <a:r>
                        <a:rPr lang="th-TH" sz="20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.</a:t>
                      </a:r>
                      <a:endParaRPr lang="en-US" sz="2000" b="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j-cs"/>
                      </a:endParaRPr>
                    </a:p>
                  </a:txBody>
                  <a:tcPr marL="50429" marR="50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2145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j-cs"/>
                        </a:rPr>
                        <a:t>1</a:t>
                      </a:r>
                      <a:endParaRPr kumimoji="0" lang="th-TH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0429" marR="50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ตรวจติดตามและตรวจต่ออายุสถานที่จำหน่ายเนื้อสัตว์ปศุสัตว์ </a:t>
                      </a:r>
                      <a:r>
                        <a:rPr lang="en-US" sz="20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OK </a:t>
                      </a:r>
                      <a:r>
                        <a:rPr lang="th-TH" sz="20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ได้ครบ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kern="1200" baseline="0" dirty="0">
                          <a:solidFill>
                            <a:srgbClr val="4D9307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ตามเป้าหมายของรอบที่ </a:t>
                      </a:r>
                      <a:r>
                        <a:rPr lang="en-US" sz="2000" b="1" kern="1200" baseline="0" dirty="0">
                          <a:solidFill>
                            <a:srgbClr val="4D9307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2/2565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แบบรายงาน </a:t>
                      </a:r>
                      <a:r>
                        <a:rPr lang="en-US" sz="20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OK-05</a:t>
                      </a:r>
                      <a:r>
                        <a:rPr lang="th-TH" sz="20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 ของ </a:t>
                      </a:r>
                      <a:r>
                        <a:rPr lang="th-TH" sz="2000" b="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ปศข</a:t>
                      </a:r>
                      <a:r>
                        <a:rPr lang="en-US" sz="20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.</a:t>
                      </a:r>
                    </a:p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รูปแบบไฟล์ </a:t>
                      </a:r>
                      <a:r>
                        <a:rPr lang="en-US" sz="20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Excel</a:t>
                      </a:r>
                    </a:p>
                  </a:txBody>
                  <a:tcPr marL="50429" marR="50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156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j-cs"/>
                        </a:rPr>
                        <a:t>1</a:t>
                      </a:r>
                      <a:endParaRPr kumimoji="0" lang="th-TH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0429" marR="50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สถานที่จำหน่ายเนื้อสัตว์ได้รับการรับรองสถานที่จำหน่ายเนื้อสัตว์ปศุสัตว์ </a:t>
                      </a:r>
                      <a:r>
                        <a:rPr lang="en-US" sz="20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OK </a:t>
                      </a:r>
                      <a:endParaRPr lang="th-TH" sz="2000" b="1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j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kern="1200" baseline="0" dirty="0">
                          <a:solidFill>
                            <a:srgbClr val="4D9307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รายใหม่ </a:t>
                      </a:r>
                      <a:r>
                        <a:rPr lang="th-TH" sz="2000" b="1" kern="1200" baseline="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ได้มากกว่าเป้าหมาย</a:t>
                      </a:r>
                      <a:r>
                        <a:rPr lang="th-TH" sz="2000" b="1" kern="1200" baseline="0" dirty="0">
                          <a:solidFill>
                            <a:srgbClr val="4D9307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ที่กำหนด อย่างน้อย </a:t>
                      </a:r>
                      <a:r>
                        <a:rPr lang="en-US" sz="2000" b="1" kern="1200" baseline="0" dirty="0">
                          <a:solidFill>
                            <a:srgbClr val="4D9307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1</a:t>
                      </a:r>
                      <a:r>
                        <a:rPr lang="th-TH" sz="2000" b="1" kern="1200" baseline="0" dirty="0">
                          <a:solidFill>
                            <a:srgbClr val="4D9307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 แห่ง</a:t>
                      </a:r>
                      <a:endParaRPr lang="en-US" sz="2000" b="1" kern="1200" baseline="0" dirty="0">
                        <a:solidFill>
                          <a:srgbClr val="4D9307"/>
                        </a:solidFill>
                        <a:effectLst/>
                        <a:latin typeface="+mj-lt"/>
                        <a:ea typeface="+mn-ea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thaiDist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en-US" sz="2400" kern="1200" dirty="0">
                        <a:solidFill>
                          <a:schemeClr val="dk1"/>
                        </a:solidFill>
                        <a:effectLst/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</a:txBody>
                  <a:tcPr marL="50429" marR="5042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2440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j-cs"/>
                        </a:rPr>
                        <a:t>1</a:t>
                      </a:r>
                      <a:endParaRPr kumimoji="0" lang="th-TH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0429" marR="50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สถานที่จำหน่ายเนื้อสัตว์ได้รับการรับรองสถานที่จำหน่ายเนื้อสัตว์ปศุสัตว์ </a:t>
                      </a:r>
                      <a:r>
                        <a:rPr lang="en-US" sz="20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OK </a:t>
                      </a:r>
                      <a:endParaRPr lang="th-TH" sz="2000" b="1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kern="1200" baseline="0" dirty="0">
                          <a:solidFill>
                            <a:srgbClr val="4D9307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รายใหม่ (รายเดี่ยว) อย่างน้อย </a:t>
                      </a:r>
                      <a:r>
                        <a:rPr lang="en-US" sz="2000" b="1" kern="1200" baseline="0" dirty="0">
                          <a:solidFill>
                            <a:srgbClr val="4D9307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1</a:t>
                      </a:r>
                      <a:r>
                        <a:rPr lang="th-TH" sz="2000" b="1" kern="1200" baseline="0" dirty="0">
                          <a:solidFill>
                            <a:srgbClr val="4D9307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 แห่ง </a:t>
                      </a:r>
                      <a:r>
                        <a:rPr lang="th-TH" sz="200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ในพื้นที่อำเภอที่ยัง</a:t>
                      </a:r>
                      <a:r>
                        <a:rPr lang="th-TH" sz="2000" b="1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ไม่มี</a:t>
                      </a: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สถานที่จำหน่ายเนื้อสัตว์ปศุสัตว์ 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OK </a:t>
                      </a:r>
                      <a:r>
                        <a:rPr lang="th-TH" sz="2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ประเภท</a:t>
                      </a:r>
                      <a:r>
                        <a:rPr lang="th-TH" sz="2000" b="1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รายเดี่ยว</a:t>
                      </a:r>
                      <a:r>
                        <a:rPr lang="th-TH" sz="200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มาก่อน</a:t>
                      </a:r>
                      <a:endParaRPr lang="en-US" sz="2000" kern="1200" baseline="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thaiDist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en-US" sz="2000" kern="1200" dirty="0">
                        <a:solidFill>
                          <a:schemeClr val="dk1"/>
                        </a:solidFill>
                        <a:effectLst/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</a:txBody>
                  <a:tcPr marL="50429" marR="5042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" name="รูปภาพ 7">
            <a:extLst>
              <a:ext uri="{FF2B5EF4-FFF2-40B4-BE49-F238E27FC236}">
                <a16:creationId xmlns:a16="http://schemas.microsoft.com/office/drawing/2014/main" id="{F6280E82-61FE-44E1-A6CA-BEABD362F6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192" y="5175011"/>
            <a:ext cx="291977" cy="368539"/>
          </a:xfrm>
          <a:prstGeom prst="rect">
            <a:avLst/>
          </a:prstGeom>
        </p:spPr>
      </p:pic>
      <p:pic>
        <p:nvPicPr>
          <p:cNvPr id="15" name="รูปภาพ 9">
            <a:extLst>
              <a:ext uri="{FF2B5EF4-FFF2-40B4-BE49-F238E27FC236}">
                <a16:creationId xmlns:a16="http://schemas.microsoft.com/office/drawing/2014/main" id="{81E120AA-4076-4D63-9666-C3E565AC7B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873" y="2493759"/>
            <a:ext cx="249239" cy="314594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7101C41-C9E9-470F-B108-F13189742005}"/>
              </a:ext>
            </a:extLst>
          </p:cNvPr>
          <p:cNvSpPr/>
          <p:nvPr/>
        </p:nvSpPr>
        <p:spPr>
          <a:xfrm rot="10800000">
            <a:off x="10553700" y="18114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6215FB-8701-48EC-8E73-6F7BBE70B639}"/>
              </a:ext>
            </a:extLst>
          </p:cNvPr>
          <p:cNvSpPr/>
          <p:nvPr/>
        </p:nvSpPr>
        <p:spPr>
          <a:xfrm>
            <a:off x="152400" y="554355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7D4F4B-C8D7-42A2-9358-42CAE8CE8C26}"/>
              </a:ext>
            </a:extLst>
          </p:cNvPr>
          <p:cNvSpPr/>
          <p:nvPr/>
        </p:nvSpPr>
        <p:spPr>
          <a:xfrm>
            <a:off x="0" y="1147281"/>
            <a:ext cx="2844800" cy="71642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6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1033BE4-44B4-41C4-9293-0C55F1D51B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730"/>
          <a:stretch/>
        </p:blipFill>
        <p:spPr>
          <a:xfrm flipH="1">
            <a:off x="6182075" y="250344"/>
            <a:ext cx="1409700" cy="1214719"/>
          </a:xfrm>
          <a:prstGeom prst="rect">
            <a:avLst/>
          </a:prstGeom>
        </p:spPr>
      </p:pic>
      <p:pic>
        <p:nvPicPr>
          <p:cNvPr id="11" name="รูปภาพ 9">
            <a:extLst>
              <a:ext uri="{FF2B5EF4-FFF2-40B4-BE49-F238E27FC236}">
                <a16:creationId xmlns:a16="http://schemas.microsoft.com/office/drawing/2014/main" id="{6DCD31D3-193A-40F9-A6DC-B8DB56FDF0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362" y="3352800"/>
            <a:ext cx="249239" cy="31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02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wearing, water, standing&#10;&#10;Description automatically generated">
            <a:extLst>
              <a:ext uri="{FF2B5EF4-FFF2-40B4-BE49-F238E27FC236}">
                <a16:creationId xmlns:a16="http://schemas.microsoft.com/office/drawing/2014/main" id="{4A2028C6-DFBF-4CB2-934B-7507D7538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5FAFD"/>
              </a:clrFrom>
              <a:clrTo>
                <a:srgbClr val="F5FAFD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00"/>
                    </a14:imgEffect>
                    <a14:imgEffect>
                      <a14:saturation sat="95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070" t="3271" r="1"/>
          <a:stretch/>
        </p:blipFill>
        <p:spPr>
          <a:xfrm>
            <a:off x="0" y="0"/>
            <a:ext cx="6557759" cy="62915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89EE47-0049-4698-8A02-CFBC8113BEB4}"/>
              </a:ext>
            </a:extLst>
          </p:cNvPr>
          <p:cNvSpPr/>
          <p:nvPr/>
        </p:nvSpPr>
        <p:spPr>
          <a:xfrm>
            <a:off x="4078514" y="4763181"/>
            <a:ext cx="7329714" cy="1190171"/>
          </a:xfrm>
          <a:prstGeom prst="roundRect">
            <a:avLst>
              <a:gd name="adj" fmla="val 50000"/>
            </a:avLst>
          </a:prstGeom>
          <a:noFill/>
          <a:ln w="66675">
            <a:gradFill flip="none" rotWithShape="1">
              <a:gsLst>
                <a:gs pos="0">
                  <a:srgbClr val="4D9307"/>
                </a:gs>
                <a:gs pos="100000">
                  <a:srgbClr val="1C6435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92170" y="2881766"/>
            <a:ext cx="6364514" cy="4351338"/>
          </a:xfrm>
        </p:spPr>
        <p:txBody>
          <a:bodyPr/>
          <a:lstStyle/>
          <a:p>
            <a:pPr marL="0" indent="0">
              <a:buNone/>
            </a:pPr>
            <a:r>
              <a:rPr lang="th-TH" sz="2800" dirty="0"/>
              <a:t>การรับรองสถานที่จำหน่ายเนื้อสัตว์โครงปศุสัตว์ </a:t>
            </a:r>
            <a:r>
              <a:rPr lang="en-US" sz="2800" dirty="0"/>
              <a:t>OK </a:t>
            </a:r>
            <a:br>
              <a:rPr lang="th-TH" sz="2800" dirty="0"/>
            </a:br>
            <a:r>
              <a:rPr lang="th-TH" sz="2800" b="1" dirty="0"/>
              <a:t>รายใหม่ </a:t>
            </a:r>
            <a:r>
              <a:rPr lang="th-TH" sz="2800" b="1" dirty="0">
                <a:solidFill>
                  <a:srgbClr val="C00000"/>
                </a:solidFill>
              </a:rPr>
              <a:t>ไม่รวมถึง</a:t>
            </a:r>
            <a:r>
              <a:rPr lang="th-TH" sz="2800" dirty="0"/>
              <a:t>สถานที่จำหน่ายเนื้อสัตว์ที่</a:t>
            </a:r>
            <a:r>
              <a:rPr lang="th-TH" sz="2800" u="sng" dirty="0">
                <a:solidFill>
                  <a:srgbClr val="C00000"/>
                </a:solidFill>
              </a:rPr>
              <a:t>ยกเลิกหรือขาดการต่ออายุ</a:t>
            </a:r>
            <a:r>
              <a:rPr lang="th-TH" sz="2800" dirty="0"/>
              <a:t>การรับรองในปีงบประมาณก่อนหน้านี้</a:t>
            </a:r>
            <a:br>
              <a:rPr lang="th-TH" sz="2800" dirty="0"/>
            </a:br>
            <a:br>
              <a:rPr lang="th-TH" sz="2800" dirty="0"/>
            </a:br>
            <a:endParaRPr lang="en-US" sz="2800" dirty="0"/>
          </a:p>
          <a:p>
            <a:pPr marL="0" indent="0">
              <a:buNone/>
            </a:pPr>
            <a:r>
              <a:rPr lang="th-TH" sz="2800" b="1" dirty="0"/>
              <a:t>แบบรายงาน </a:t>
            </a:r>
            <a:r>
              <a:rPr lang="en-US" sz="2800" b="1" dirty="0"/>
              <a:t>OK-05 </a:t>
            </a:r>
            <a:r>
              <a:rPr lang="th-TH" sz="2800" b="1" dirty="0"/>
              <a:t>อ้างอิงจากข้อมูล</a:t>
            </a:r>
            <a:br>
              <a:rPr lang="th-TH" sz="2800" dirty="0"/>
            </a:br>
            <a:r>
              <a:rPr lang="th-TH" sz="2800" dirty="0"/>
              <a:t>ที่สำนักงานปศุสัตว์เขตเป็นผู้รวบรวมส่งให้ </a:t>
            </a:r>
            <a:r>
              <a:rPr lang="th-TH" sz="2800" dirty="0" err="1"/>
              <a:t>สพ</a:t>
            </a:r>
            <a:r>
              <a:rPr lang="th-TH" sz="2800" dirty="0"/>
              <a:t>ส. เท่านั้น</a:t>
            </a:r>
          </a:p>
          <a:p>
            <a:endParaRPr lang="th-TH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492170" y="1061811"/>
            <a:ext cx="10515600" cy="1325563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b="1" dirty="0">
                <a:solidFill>
                  <a:schemeClr val="tx1"/>
                </a:solidFill>
              </a:rPr>
              <a:t>เงื่อนไขตัวชี้วัดการรับรอง</a:t>
            </a:r>
            <a:br>
              <a:rPr lang="th-TH" sz="3200" b="1" dirty="0">
                <a:solidFill>
                  <a:schemeClr val="tx1"/>
                </a:solidFill>
              </a:rPr>
            </a:br>
            <a:r>
              <a:rPr lang="th-TH" sz="3200" b="1" dirty="0">
                <a:solidFill>
                  <a:srgbClr val="1C6435"/>
                </a:solidFill>
              </a:rPr>
              <a:t>สถานที่จำหน่ายเนื้อสัตว์โครงการปศุสัตว์ </a:t>
            </a:r>
            <a:r>
              <a:rPr lang="en-US" sz="3200" b="1" dirty="0">
                <a:solidFill>
                  <a:srgbClr val="1C6435"/>
                </a:solidFill>
              </a:rPr>
              <a:t>OK</a:t>
            </a:r>
            <a:endParaRPr lang="th-TH" sz="3200" b="1" dirty="0">
              <a:solidFill>
                <a:srgbClr val="1C6435"/>
              </a:solidFill>
            </a:endParaRPr>
          </a:p>
        </p:txBody>
      </p:sp>
      <p:sp>
        <p:nvSpPr>
          <p:cNvPr id="5" name="AutoShape 2" descr="Thank you card - ETP"/>
          <p:cNvSpPr>
            <a:spLocks noChangeAspect="1" noChangeArrowheads="1"/>
          </p:cNvSpPr>
          <p:nvPr/>
        </p:nvSpPr>
        <p:spPr bwMode="auto">
          <a:xfrm>
            <a:off x="254000" y="-212725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0DCFE7E-BFFC-41D4-9652-CD1BA149496F}"/>
              </a:ext>
            </a:extLst>
          </p:cNvPr>
          <p:cNvSpPr/>
          <p:nvPr/>
        </p:nvSpPr>
        <p:spPr>
          <a:xfrm>
            <a:off x="4557485" y="2540000"/>
            <a:ext cx="3410857" cy="0"/>
          </a:xfrm>
          <a:custGeom>
            <a:avLst/>
            <a:gdLst>
              <a:gd name="connsiteX0" fmla="*/ 0 w 3410857"/>
              <a:gd name="connsiteY0" fmla="*/ 0 h 0"/>
              <a:gd name="connsiteX1" fmla="*/ 3410857 w 341085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10857">
                <a:moveTo>
                  <a:pt x="0" y="0"/>
                </a:moveTo>
                <a:lnTo>
                  <a:pt x="3410857" y="0"/>
                </a:lnTo>
              </a:path>
            </a:pathLst>
          </a:custGeom>
          <a:noFill/>
          <a:ln w="88900">
            <a:solidFill>
              <a:srgbClr val="F2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091D9D3-4063-4694-81F1-DE2BC5EF9386}"/>
              </a:ext>
            </a:extLst>
          </p:cNvPr>
          <p:cNvSpPr/>
          <p:nvPr/>
        </p:nvSpPr>
        <p:spPr>
          <a:xfrm rot="10800000">
            <a:off x="10553700" y="18114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5BF8134-1CD1-4E15-A2BE-3069B184F2A4}"/>
              </a:ext>
            </a:extLst>
          </p:cNvPr>
          <p:cNvSpPr/>
          <p:nvPr/>
        </p:nvSpPr>
        <p:spPr>
          <a:xfrm>
            <a:off x="-851365" y="5694176"/>
            <a:ext cx="1702730" cy="1380592"/>
          </a:xfrm>
          <a:prstGeom prst="parallelogram">
            <a:avLst>
              <a:gd name="adj" fmla="val 18651"/>
            </a:avLst>
          </a:prstGeom>
          <a:noFill/>
          <a:ln w="66675">
            <a:solidFill>
              <a:srgbClr val="F2B8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6944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2C318B8-E93E-4285-9168-84325E63E4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525" r="-52233" b="-25525"/>
          <a:stretch/>
        </p:blipFill>
        <p:spPr>
          <a:xfrm flipH="1">
            <a:off x="-4020166" y="-1750510"/>
            <a:ext cx="10402914" cy="10359020"/>
          </a:xfrm>
          <a:custGeom>
            <a:avLst/>
            <a:gdLst>
              <a:gd name="connsiteX0" fmla="*/ 7297148 w 10402914"/>
              <a:gd name="connsiteY0" fmla="*/ 1750510 h 10359020"/>
              <a:gd name="connsiteX1" fmla="*/ 7297148 w 10402914"/>
              <a:gd name="connsiteY1" fmla="*/ 8608510 h 10359020"/>
              <a:gd name="connsiteX2" fmla="*/ 6382748 w 10402914"/>
              <a:gd name="connsiteY2" fmla="*/ 8608510 h 10359020"/>
              <a:gd name="connsiteX3" fmla="*/ 6382748 w 10402914"/>
              <a:gd name="connsiteY3" fmla="*/ 1750510 h 10359020"/>
              <a:gd name="connsiteX4" fmla="*/ 5201457 w 10402914"/>
              <a:gd name="connsiteY4" fmla="*/ 0 h 10359020"/>
              <a:gd name="connsiteX5" fmla="*/ 0 w 10402914"/>
              <a:gd name="connsiteY5" fmla="*/ 5179510 h 10359020"/>
              <a:gd name="connsiteX6" fmla="*/ 5201457 w 10402914"/>
              <a:gd name="connsiteY6" fmla="*/ 10359020 h 10359020"/>
              <a:gd name="connsiteX7" fmla="*/ 10402914 w 10402914"/>
              <a:gd name="connsiteY7" fmla="*/ 5179510 h 10359020"/>
              <a:gd name="connsiteX8" fmla="*/ 5201457 w 10402914"/>
              <a:gd name="connsiteY8" fmla="*/ 0 h 1035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02914" h="10359020">
                <a:moveTo>
                  <a:pt x="7297148" y="1750510"/>
                </a:moveTo>
                <a:lnTo>
                  <a:pt x="7297148" y="8608510"/>
                </a:lnTo>
                <a:lnTo>
                  <a:pt x="6382748" y="8608510"/>
                </a:lnTo>
                <a:lnTo>
                  <a:pt x="6382748" y="1750510"/>
                </a:lnTo>
                <a:close/>
                <a:moveTo>
                  <a:pt x="5201457" y="0"/>
                </a:moveTo>
                <a:cubicBezTo>
                  <a:pt x="2328772" y="0"/>
                  <a:pt x="0" y="2318946"/>
                  <a:pt x="0" y="5179510"/>
                </a:cubicBezTo>
                <a:cubicBezTo>
                  <a:pt x="0" y="8040074"/>
                  <a:pt x="2328772" y="10359020"/>
                  <a:pt x="5201457" y="10359020"/>
                </a:cubicBezTo>
                <a:cubicBezTo>
                  <a:pt x="8074142" y="10359020"/>
                  <a:pt x="10402914" y="8040074"/>
                  <a:pt x="10402914" y="5179510"/>
                </a:cubicBezTo>
                <a:cubicBezTo>
                  <a:pt x="10402914" y="2318946"/>
                  <a:pt x="8074142" y="0"/>
                  <a:pt x="5201457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131CFFBC-8DD1-4DE7-A05B-938AC1681E04}"/>
              </a:ext>
            </a:extLst>
          </p:cNvPr>
          <p:cNvSpPr txBox="1">
            <a:spLocks/>
          </p:cNvSpPr>
          <p:nvPr/>
        </p:nvSpPr>
        <p:spPr>
          <a:xfrm>
            <a:off x="4318239" y="3705987"/>
            <a:ext cx="9587722" cy="26285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THANK YOU</a:t>
            </a:r>
            <a:endParaRPr lang="th-TH" sz="80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" name="รูปภาพ 3">
            <a:extLst>
              <a:ext uri="{FF2B5EF4-FFF2-40B4-BE49-F238E27FC236}">
                <a16:creationId xmlns:a16="http://schemas.microsoft.com/office/drawing/2014/main" id="{E9EACEB1-377F-4196-B5E7-E196FCAA16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3700" y="1086196"/>
            <a:ext cx="2336800" cy="2376259"/>
          </a:xfrm>
          <a:prstGeom prst="rect">
            <a:avLst/>
          </a:prstGeom>
        </p:spPr>
      </p:pic>
      <p:sp>
        <p:nvSpPr>
          <p:cNvPr id="9" name="ชื่อเรื่องรอง 2">
            <a:extLst>
              <a:ext uri="{FF2B5EF4-FFF2-40B4-BE49-F238E27FC236}">
                <a16:creationId xmlns:a16="http://schemas.microsoft.com/office/drawing/2014/main" id="{2D361C44-DABB-4EEB-9018-31CB79F18477}"/>
              </a:ext>
            </a:extLst>
          </p:cNvPr>
          <p:cNvSpPr txBox="1">
            <a:spLocks/>
          </p:cNvSpPr>
          <p:nvPr/>
        </p:nvSpPr>
        <p:spPr>
          <a:xfrm>
            <a:off x="6345600" y="5050718"/>
            <a:ext cx="5221749" cy="9856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th-TH" sz="3200" b="1" dirty="0"/>
              <a:t>กลุ่มควบคุมโรงฆ่าสัตว์ภายในประเทศ</a:t>
            </a:r>
            <a:br>
              <a:rPr lang="th-TH" sz="2400" dirty="0"/>
            </a:br>
            <a:endParaRPr lang="th-TH" sz="24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th-TH" sz="2400" dirty="0"/>
              <a:t>                        </a:t>
            </a:r>
            <a:r>
              <a:rPr lang="th-TH" sz="3600" dirty="0"/>
              <a:t>            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E10BD82-75E5-4A7B-854C-56B4957E3570}"/>
              </a:ext>
            </a:extLst>
          </p:cNvPr>
          <p:cNvSpPr/>
          <p:nvPr/>
        </p:nvSpPr>
        <p:spPr>
          <a:xfrm>
            <a:off x="6731757" y="4786086"/>
            <a:ext cx="4760686" cy="0"/>
          </a:xfrm>
          <a:custGeom>
            <a:avLst/>
            <a:gdLst>
              <a:gd name="connsiteX0" fmla="*/ 0 w 4760686"/>
              <a:gd name="connsiteY0" fmla="*/ 0 h 0"/>
              <a:gd name="connsiteX1" fmla="*/ 4760686 w 476068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0686">
                <a:moveTo>
                  <a:pt x="0" y="0"/>
                </a:moveTo>
                <a:lnTo>
                  <a:pt x="4760686" y="0"/>
                </a:lnTo>
              </a:path>
            </a:pathLst>
          </a:custGeom>
          <a:noFill/>
          <a:ln w="60325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42EA994-A1FE-48F8-9212-AE80AAF183E4}"/>
              </a:ext>
            </a:extLst>
          </p:cNvPr>
          <p:cNvSpPr/>
          <p:nvPr/>
        </p:nvSpPr>
        <p:spPr>
          <a:xfrm>
            <a:off x="152400" y="554355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2A7C9EB-50ED-400B-AF37-A495B845E30D}"/>
              </a:ext>
            </a:extLst>
          </p:cNvPr>
          <p:cNvSpPr/>
          <p:nvPr/>
        </p:nvSpPr>
        <p:spPr>
          <a:xfrm rot="10800000">
            <a:off x="10553700" y="18114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26EB43A-C990-4E90-AAAF-CAE527EE8283}"/>
              </a:ext>
            </a:extLst>
          </p:cNvPr>
          <p:cNvSpPr/>
          <p:nvPr/>
        </p:nvSpPr>
        <p:spPr>
          <a:xfrm>
            <a:off x="6382748" y="5696450"/>
            <a:ext cx="5237752" cy="490002"/>
          </a:xfrm>
          <a:prstGeom prst="roundRect">
            <a:avLst>
              <a:gd name="adj" fmla="val 50000"/>
            </a:avLst>
          </a:prstGeom>
          <a:solidFill>
            <a:srgbClr val="3A6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580AAC-7258-4E2D-9332-4E483DD39410}"/>
              </a:ext>
            </a:extLst>
          </p:cNvPr>
          <p:cNvSpPr txBox="1"/>
          <p:nvPr/>
        </p:nvSpPr>
        <p:spPr>
          <a:xfrm>
            <a:off x="6566069" y="5724787"/>
            <a:ext cx="8715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สำนักพัฒนาระบบและรับรองมาตรฐานสินค้าปศุสัตว์</a:t>
            </a:r>
          </a:p>
        </p:txBody>
      </p:sp>
    </p:spTree>
    <p:extLst>
      <p:ext uri="{BB962C8B-B14F-4D97-AF65-F5344CB8AC3E}">
        <p14:creationId xmlns:p14="http://schemas.microsoft.com/office/powerpoint/2010/main" val="3909666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C153423-CFC3-4623-86FC-CAE5661CDE63}"/>
              </a:ext>
            </a:extLst>
          </p:cNvPr>
          <p:cNvSpPr txBox="1">
            <a:spLocks/>
          </p:cNvSpPr>
          <p:nvPr/>
        </p:nvSpPr>
        <p:spPr>
          <a:xfrm>
            <a:off x="602745" y="424109"/>
            <a:ext cx="10986509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4805_KwangMD_Melt" panose="02000000000000000000" pitchFamily="2" charset="0"/>
              </a:rPr>
              <a:t>จำนวนสถานที่จำหน่ายเนื้อสัตว์ที่ได้รับการรับรอง </a:t>
            </a:r>
            <a:br>
              <a:rPr lang="th-TH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4805_KwangMD_Melt" panose="02000000000000000000" pitchFamily="2" charset="0"/>
              </a:rPr>
            </a:br>
            <a:r>
              <a:rPr lang="th-TH" sz="3600" b="1" dirty="0">
                <a:solidFill>
                  <a:srgbClr val="F2B800"/>
                </a:solidFill>
                <a:latin typeface="4805_KwangMD_Melt" panose="02000000000000000000" pitchFamily="2" charset="0"/>
              </a:rPr>
              <a:t>โครงการเนื้อสัตว์ปลอดภัย ใส่ใจผู้บริโภค (ปศุสัตว์ </a:t>
            </a:r>
            <a:r>
              <a:rPr lang="en-US" sz="3200" b="1" dirty="0">
                <a:solidFill>
                  <a:srgbClr val="F2B800"/>
                </a:solidFill>
              </a:rPr>
              <a:t>OK</a:t>
            </a:r>
            <a:r>
              <a:rPr lang="th-TH" sz="3600" b="1" dirty="0">
                <a:solidFill>
                  <a:srgbClr val="F2B800"/>
                </a:solidFill>
              </a:rPr>
              <a:t>)</a:t>
            </a:r>
            <a:endParaRPr lang="en-US" sz="4000" dirty="0">
              <a:solidFill>
                <a:srgbClr val="F2B800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A7FC13B-1A2B-49C8-AA00-A0A188B3A300}"/>
              </a:ext>
            </a:extLst>
          </p:cNvPr>
          <p:cNvSpPr/>
          <p:nvPr/>
        </p:nvSpPr>
        <p:spPr>
          <a:xfrm>
            <a:off x="3619500" y="400050"/>
            <a:ext cx="5238750" cy="0"/>
          </a:xfrm>
          <a:custGeom>
            <a:avLst/>
            <a:gdLst>
              <a:gd name="connsiteX0" fmla="*/ 0 w 5238750"/>
              <a:gd name="connsiteY0" fmla="*/ 0 h 0"/>
              <a:gd name="connsiteX1" fmla="*/ 5238750 w 52387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50">
                <a:moveTo>
                  <a:pt x="0" y="0"/>
                </a:moveTo>
                <a:lnTo>
                  <a:pt x="5238750" y="0"/>
                </a:lnTo>
              </a:path>
            </a:pathLst>
          </a:custGeom>
          <a:noFill/>
          <a:ln w="76200">
            <a:solidFill>
              <a:srgbClr val="3A6F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3B3F455-5E69-4826-AEFE-C9C5095AD936}"/>
              </a:ext>
            </a:extLst>
          </p:cNvPr>
          <p:cNvSpPr/>
          <p:nvPr/>
        </p:nvSpPr>
        <p:spPr>
          <a:xfrm>
            <a:off x="1845180" y="2081218"/>
            <a:ext cx="7600950" cy="4953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88CD9E-545A-40B2-B5AA-72EBADF84ACC}"/>
              </a:ext>
            </a:extLst>
          </p:cNvPr>
          <p:cNvSpPr/>
          <p:nvPr/>
        </p:nvSpPr>
        <p:spPr>
          <a:xfrm>
            <a:off x="1839405" y="4271383"/>
            <a:ext cx="7600949" cy="4953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81D942-4DA1-454B-8435-C1368F7DFEBB}"/>
              </a:ext>
            </a:extLst>
          </p:cNvPr>
          <p:cNvSpPr txBox="1"/>
          <p:nvPr/>
        </p:nvSpPr>
        <p:spPr>
          <a:xfrm>
            <a:off x="4255003" y="2081218"/>
            <a:ext cx="2781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ปีงบประมาณ </a:t>
            </a:r>
            <a:r>
              <a:rPr lang="th-TH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2563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BEA9AF-EA0B-4519-9DBB-13BF61E4506D}"/>
              </a:ext>
            </a:extLst>
          </p:cNvPr>
          <p:cNvSpPr txBox="1"/>
          <p:nvPr/>
        </p:nvSpPr>
        <p:spPr>
          <a:xfrm>
            <a:off x="4323803" y="4289213"/>
            <a:ext cx="2781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ปีงบประมาณ </a:t>
            </a:r>
            <a:r>
              <a:rPr lang="th-TH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2564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24B485-CD22-45BD-8788-EA4EEDF5B6FF}"/>
              </a:ext>
            </a:extLst>
          </p:cNvPr>
          <p:cNvSpPr txBox="1"/>
          <p:nvPr/>
        </p:nvSpPr>
        <p:spPr>
          <a:xfrm>
            <a:off x="2536031" y="2893809"/>
            <a:ext cx="20097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latin typeface="Angsana New" panose="02020603050405020304" pitchFamily="18" charset="-34"/>
                <a:cs typeface="+mj-cs"/>
              </a:rPr>
              <a:t>รายเดี่ยว </a:t>
            </a:r>
            <a:r>
              <a:rPr lang="th-TH" sz="2800" b="1" dirty="0">
                <a:solidFill>
                  <a:srgbClr val="4D9307"/>
                </a:solidFill>
                <a:latin typeface="Angsana New" panose="02020603050405020304" pitchFamily="18" charset="-34"/>
                <a:cs typeface="+mj-cs"/>
              </a:rPr>
              <a:t>1</a:t>
            </a:r>
            <a:r>
              <a:rPr lang="en-US" sz="2800" b="1" dirty="0">
                <a:solidFill>
                  <a:srgbClr val="4D9307"/>
                </a:solidFill>
                <a:latin typeface="Angsana New" panose="02020603050405020304" pitchFamily="18" charset="-34"/>
                <a:cs typeface="+mj-cs"/>
              </a:rPr>
              <a:t>,</a:t>
            </a:r>
            <a:r>
              <a:rPr lang="th-TH" sz="2800" b="1" dirty="0">
                <a:solidFill>
                  <a:srgbClr val="4D9307"/>
                </a:solidFill>
                <a:latin typeface="Angsana New" panose="02020603050405020304" pitchFamily="18" charset="-34"/>
                <a:cs typeface="+mj-cs"/>
              </a:rPr>
              <a:t>548</a:t>
            </a:r>
            <a:r>
              <a:rPr lang="en-US" sz="2800" b="1" dirty="0">
                <a:solidFill>
                  <a:srgbClr val="4D9307"/>
                </a:solidFill>
                <a:latin typeface="Angsana New" panose="02020603050405020304" pitchFamily="18" charset="-34"/>
                <a:cs typeface="+mj-cs"/>
              </a:rPr>
              <a:t> </a:t>
            </a:r>
            <a:r>
              <a:rPr lang="th-TH" sz="2800" b="1" dirty="0">
                <a:solidFill>
                  <a:srgbClr val="4D9307"/>
                </a:solidFill>
                <a:latin typeface="Angsana New" panose="02020603050405020304" pitchFamily="18" charset="-34"/>
                <a:cs typeface="+mj-cs"/>
              </a:rPr>
              <a:t>แห่ง</a:t>
            </a:r>
            <a:endParaRPr lang="en-US" sz="2800" b="1" dirty="0">
              <a:solidFill>
                <a:srgbClr val="4D9307"/>
              </a:solidFill>
              <a:latin typeface="Angsana New" panose="02020603050405020304" pitchFamily="18" charset="-34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6C663E-66FA-4201-926C-E4D8CEE96D74}"/>
              </a:ext>
            </a:extLst>
          </p:cNvPr>
          <p:cNvSpPr txBox="1"/>
          <p:nvPr/>
        </p:nvSpPr>
        <p:spPr>
          <a:xfrm>
            <a:off x="6239842" y="2893809"/>
            <a:ext cx="20097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latin typeface="Angsana New" panose="02020603050405020304" pitchFamily="18" charset="-34"/>
                <a:cs typeface="+mj-cs"/>
              </a:rPr>
              <a:t>รายกลุ่ม </a:t>
            </a:r>
            <a:r>
              <a:rPr lang="en-US" sz="2800" b="1" dirty="0">
                <a:solidFill>
                  <a:srgbClr val="4D9307"/>
                </a:solidFill>
                <a:cs typeface="+mj-cs"/>
              </a:rPr>
              <a:t>2,938</a:t>
            </a:r>
            <a:r>
              <a:rPr lang="en-US" sz="2800" b="1" dirty="0">
                <a:solidFill>
                  <a:srgbClr val="4D9307"/>
                </a:solidFill>
                <a:latin typeface="Angsana New" panose="02020603050405020304" pitchFamily="18" charset="-34"/>
                <a:cs typeface="+mj-cs"/>
              </a:rPr>
              <a:t> </a:t>
            </a:r>
            <a:r>
              <a:rPr lang="th-TH" sz="2800" b="1" dirty="0">
                <a:solidFill>
                  <a:srgbClr val="4D9307"/>
                </a:solidFill>
                <a:latin typeface="Angsana New" panose="02020603050405020304" pitchFamily="18" charset="-34"/>
                <a:cs typeface="+mj-cs"/>
              </a:rPr>
              <a:t>แห่ง</a:t>
            </a:r>
            <a:endParaRPr lang="en-US" sz="2800" b="1" dirty="0">
              <a:solidFill>
                <a:srgbClr val="4D9307"/>
              </a:solidFill>
              <a:latin typeface="Angsana New" panose="02020603050405020304" pitchFamily="18" charset="-34"/>
              <a:cs typeface="+mj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EC98B0-ED68-432D-AD52-59F98E2A7A16}"/>
              </a:ext>
            </a:extLst>
          </p:cNvPr>
          <p:cNvSpPr txBox="1"/>
          <p:nvPr/>
        </p:nvSpPr>
        <p:spPr>
          <a:xfrm>
            <a:off x="2544691" y="5066496"/>
            <a:ext cx="21669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latin typeface="Angsana New" panose="02020603050405020304" pitchFamily="18" charset="-34"/>
                <a:cs typeface="+mj-cs"/>
              </a:rPr>
              <a:t>รายเดี่ยว </a:t>
            </a:r>
            <a:br>
              <a:rPr lang="th-TH" sz="2800" dirty="0">
                <a:latin typeface="Angsana New" panose="02020603050405020304" pitchFamily="18" charset="-34"/>
                <a:cs typeface="+mj-cs"/>
              </a:rPr>
            </a:br>
            <a:r>
              <a:rPr lang="th-TH" sz="2800" b="1" dirty="0">
                <a:solidFill>
                  <a:srgbClr val="4D9307"/>
                </a:solidFill>
                <a:cs typeface="+mj-cs"/>
              </a:rPr>
              <a:t>1</a:t>
            </a:r>
            <a:r>
              <a:rPr lang="en-US" sz="2800" b="1" dirty="0">
                <a:solidFill>
                  <a:srgbClr val="4D9307"/>
                </a:solidFill>
                <a:cs typeface="+mj-cs"/>
              </a:rPr>
              <a:t>,701 </a:t>
            </a:r>
            <a:r>
              <a:rPr lang="th-TH" sz="2800" b="1" dirty="0">
                <a:solidFill>
                  <a:srgbClr val="4D9307"/>
                </a:solidFill>
                <a:latin typeface="Angsana New" panose="02020603050405020304" pitchFamily="18" charset="-34"/>
                <a:cs typeface="+mj-cs"/>
              </a:rPr>
              <a:t>แห่ง</a:t>
            </a:r>
            <a:endParaRPr lang="en-US" sz="2800" b="1" dirty="0">
              <a:solidFill>
                <a:srgbClr val="4D9307"/>
              </a:solidFill>
              <a:latin typeface="Angsana New" panose="02020603050405020304" pitchFamily="18" charset="-34"/>
              <a:cs typeface="+mj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B4BB95-81A3-4702-AF9F-00D939A47A15}"/>
              </a:ext>
            </a:extLst>
          </p:cNvPr>
          <p:cNvSpPr txBox="1"/>
          <p:nvPr/>
        </p:nvSpPr>
        <p:spPr>
          <a:xfrm>
            <a:off x="6238875" y="4990782"/>
            <a:ext cx="20097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latin typeface="Angsana New" panose="02020603050405020304" pitchFamily="18" charset="-34"/>
                <a:cs typeface="+mj-cs"/>
              </a:rPr>
              <a:t>รายกลุ่ม </a:t>
            </a:r>
            <a:r>
              <a:rPr lang="en-US" sz="2800" b="1" dirty="0">
                <a:solidFill>
                  <a:srgbClr val="4D9307"/>
                </a:solidFill>
                <a:cs typeface="+mj-cs"/>
              </a:rPr>
              <a:t>2,908</a:t>
            </a:r>
            <a:r>
              <a:rPr lang="en-US" sz="2800" b="1" dirty="0">
                <a:solidFill>
                  <a:srgbClr val="4D9307"/>
                </a:solidFill>
                <a:latin typeface="Angsana New" panose="02020603050405020304" pitchFamily="18" charset="-34"/>
                <a:cs typeface="+mj-cs"/>
              </a:rPr>
              <a:t> </a:t>
            </a:r>
            <a:r>
              <a:rPr lang="th-TH" sz="2800" b="1" dirty="0">
                <a:solidFill>
                  <a:srgbClr val="4D9307"/>
                </a:solidFill>
                <a:latin typeface="Angsana New" panose="02020603050405020304" pitchFamily="18" charset="-34"/>
                <a:cs typeface="+mj-cs"/>
              </a:rPr>
              <a:t>แห่ง</a:t>
            </a:r>
            <a:endParaRPr lang="en-US" sz="2800" b="1" dirty="0">
              <a:solidFill>
                <a:srgbClr val="4D9307"/>
              </a:solidFill>
              <a:latin typeface="Angsana New" panose="02020603050405020304" pitchFamily="18" charset="-34"/>
              <a:cs typeface="+mj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1FF30EC6-09A8-4862-A347-D5694E794B6F}"/>
              </a:ext>
            </a:extLst>
          </p:cNvPr>
          <p:cNvSpPr/>
          <p:nvPr/>
        </p:nvSpPr>
        <p:spPr>
          <a:xfrm rot="5400000">
            <a:off x="8205151" y="3196443"/>
            <a:ext cx="906000" cy="29094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462DA2-1375-4CF9-81D4-9EFEEEC6D8FD}"/>
              </a:ext>
            </a:extLst>
          </p:cNvPr>
          <p:cNvSpPr txBox="1"/>
          <p:nvPr/>
        </p:nvSpPr>
        <p:spPr>
          <a:xfrm>
            <a:off x="9165015" y="2947250"/>
            <a:ext cx="20097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+mj-cs"/>
              </a:rPr>
              <a:t>รวมทั้งโครงการ</a:t>
            </a:r>
            <a:r>
              <a:rPr lang="en-US" sz="2800" b="1" dirty="0">
                <a:solidFill>
                  <a:srgbClr val="4D9307"/>
                </a:solidFill>
                <a:cs typeface="+mj-cs"/>
              </a:rPr>
              <a:t>4,486</a:t>
            </a:r>
            <a:r>
              <a:rPr lang="en-US" sz="2800" b="1" dirty="0">
                <a:solidFill>
                  <a:srgbClr val="4D9307"/>
                </a:solidFill>
                <a:latin typeface="Angsana New" panose="02020603050405020304" pitchFamily="18" charset="-34"/>
                <a:cs typeface="+mj-cs"/>
              </a:rPr>
              <a:t> </a:t>
            </a:r>
            <a:r>
              <a:rPr lang="th-TH" sz="2800" b="1" dirty="0">
                <a:solidFill>
                  <a:srgbClr val="4D9307"/>
                </a:solidFill>
                <a:latin typeface="Angsana New" panose="02020603050405020304" pitchFamily="18" charset="-34"/>
                <a:cs typeface="+mj-cs"/>
              </a:rPr>
              <a:t>แห่ง</a:t>
            </a:r>
            <a:endParaRPr lang="en-US" sz="2800" b="1" dirty="0">
              <a:solidFill>
                <a:srgbClr val="4D9307"/>
              </a:solidFill>
              <a:latin typeface="Angsana New" panose="02020603050405020304" pitchFamily="18" charset="-34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94DA53-1D76-4453-A98F-324BF85C1363}"/>
              </a:ext>
            </a:extLst>
          </p:cNvPr>
          <p:cNvSpPr txBox="1"/>
          <p:nvPr/>
        </p:nvSpPr>
        <p:spPr>
          <a:xfrm>
            <a:off x="8955303" y="4921810"/>
            <a:ext cx="27384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+mj-cs"/>
              </a:rPr>
              <a:t>รวมทั้งโครงการ</a:t>
            </a:r>
            <a:r>
              <a:rPr lang="en-US" sz="2800" b="1" dirty="0">
                <a:solidFill>
                  <a:srgbClr val="4D9307"/>
                </a:solidFill>
                <a:cs typeface="+mj-cs"/>
              </a:rPr>
              <a:t>4,609</a:t>
            </a:r>
            <a:r>
              <a:rPr lang="en-US" sz="2800" b="1" dirty="0">
                <a:solidFill>
                  <a:srgbClr val="4D9307"/>
                </a:solidFill>
                <a:latin typeface="Angsana New" panose="02020603050405020304" pitchFamily="18" charset="-34"/>
                <a:cs typeface="+mj-cs"/>
              </a:rPr>
              <a:t> </a:t>
            </a:r>
            <a:r>
              <a:rPr lang="th-TH" sz="2800" b="1" dirty="0">
                <a:solidFill>
                  <a:srgbClr val="4D9307"/>
                </a:solidFill>
                <a:latin typeface="Angsana New" panose="02020603050405020304" pitchFamily="18" charset="-34"/>
                <a:cs typeface="+mj-cs"/>
              </a:rPr>
              <a:t>แห่ง</a:t>
            </a:r>
            <a:endParaRPr lang="en-US" sz="2800" b="1" dirty="0">
              <a:solidFill>
                <a:srgbClr val="4D9307"/>
              </a:solidFill>
              <a:latin typeface="Angsana New" panose="02020603050405020304" pitchFamily="18" charset="-34"/>
              <a:cs typeface="+mj-cs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BABD0FC3-9AB6-484B-9CC5-BC618D1EB136}"/>
              </a:ext>
            </a:extLst>
          </p:cNvPr>
          <p:cNvSpPr/>
          <p:nvPr/>
        </p:nvSpPr>
        <p:spPr>
          <a:xfrm rot="5400000">
            <a:off x="8259777" y="5298310"/>
            <a:ext cx="906000" cy="29094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6FD728C-51C0-418D-8C2D-E2A5E8D04FC8}"/>
              </a:ext>
            </a:extLst>
          </p:cNvPr>
          <p:cNvSpPr/>
          <p:nvPr/>
        </p:nvSpPr>
        <p:spPr>
          <a:xfrm>
            <a:off x="3022697" y="1839180"/>
            <a:ext cx="6210300" cy="0"/>
          </a:xfrm>
          <a:custGeom>
            <a:avLst/>
            <a:gdLst>
              <a:gd name="connsiteX0" fmla="*/ 0 w 6210300"/>
              <a:gd name="connsiteY0" fmla="*/ 0 h 0"/>
              <a:gd name="connsiteX1" fmla="*/ 6210300 w 6210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10300">
                <a:moveTo>
                  <a:pt x="0" y="0"/>
                </a:moveTo>
                <a:lnTo>
                  <a:pt x="6210300" y="0"/>
                </a:lnTo>
              </a:path>
            </a:pathLst>
          </a:cu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Cross 28">
            <a:extLst>
              <a:ext uri="{FF2B5EF4-FFF2-40B4-BE49-F238E27FC236}">
                <a16:creationId xmlns:a16="http://schemas.microsoft.com/office/drawing/2014/main" id="{CCEC78B9-FA31-4E5C-B0E6-90D1451496E0}"/>
              </a:ext>
            </a:extLst>
          </p:cNvPr>
          <p:cNvSpPr/>
          <p:nvPr/>
        </p:nvSpPr>
        <p:spPr>
          <a:xfrm>
            <a:off x="4711629" y="3129863"/>
            <a:ext cx="377622" cy="377622"/>
          </a:xfrm>
          <a:prstGeom prst="plus">
            <a:avLst>
              <a:gd name="adj" fmla="val 4037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Cross 29">
            <a:extLst>
              <a:ext uri="{FF2B5EF4-FFF2-40B4-BE49-F238E27FC236}">
                <a16:creationId xmlns:a16="http://schemas.microsoft.com/office/drawing/2014/main" id="{4C84B500-E4F5-4C20-ADEF-CF66122245A2}"/>
              </a:ext>
            </a:extLst>
          </p:cNvPr>
          <p:cNvSpPr/>
          <p:nvPr/>
        </p:nvSpPr>
        <p:spPr>
          <a:xfrm>
            <a:off x="4692609" y="5398864"/>
            <a:ext cx="377622" cy="377622"/>
          </a:xfrm>
          <a:prstGeom prst="plus">
            <a:avLst>
              <a:gd name="adj" fmla="val 4037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0343B424-4EEB-461A-9BBD-21D892FAA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9405" y="3045890"/>
            <a:ext cx="647700" cy="6477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15438CE3-798C-434D-BACB-3D2848B799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7479" y="5147870"/>
            <a:ext cx="647700" cy="6477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8F1D2C15-D013-416F-BF14-A2F21B9B57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2893" y="5418875"/>
            <a:ext cx="367725" cy="367725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F88EDD2-5FD9-425B-B709-190ED9B63B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3008" y="5056884"/>
            <a:ext cx="367725" cy="367725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845E0E95-60F1-47A2-83A1-8E3641C64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5189" y="3325865"/>
            <a:ext cx="367725" cy="367725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872B732-EA87-4F58-9350-5BEA85D930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304" y="2963874"/>
            <a:ext cx="367725" cy="367725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8B996F4-0BA6-44C7-80B1-4DD6A5B95B01}"/>
              </a:ext>
            </a:extLst>
          </p:cNvPr>
          <p:cNvSpPr/>
          <p:nvPr/>
        </p:nvSpPr>
        <p:spPr>
          <a:xfrm>
            <a:off x="152400" y="554355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2841DC0-2243-44D9-8DA9-D332FE52E9ED}"/>
              </a:ext>
            </a:extLst>
          </p:cNvPr>
          <p:cNvSpPr/>
          <p:nvPr/>
        </p:nvSpPr>
        <p:spPr>
          <a:xfrm rot="10800000">
            <a:off x="10553700" y="18114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4423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3C7D3B1-D982-45B4-B3ED-CB405216CB3F}"/>
              </a:ext>
            </a:extLst>
          </p:cNvPr>
          <p:cNvSpPr txBox="1">
            <a:spLocks/>
          </p:cNvSpPr>
          <p:nvPr/>
        </p:nvSpPr>
        <p:spPr>
          <a:xfrm>
            <a:off x="602745" y="-73994"/>
            <a:ext cx="10986509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จำนวนสถานที่จำหน่ายเนื้อสัตว์ที่ได้รับการรับรองโครงการปศุสัตว์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OK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9EEDC2C-F28F-48B8-B6A1-9642976E85A5}"/>
              </a:ext>
            </a:extLst>
          </p:cNvPr>
          <p:cNvSpPr/>
          <p:nvPr/>
        </p:nvSpPr>
        <p:spPr>
          <a:xfrm>
            <a:off x="3619500" y="400050"/>
            <a:ext cx="5238750" cy="0"/>
          </a:xfrm>
          <a:custGeom>
            <a:avLst/>
            <a:gdLst>
              <a:gd name="connsiteX0" fmla="*/ 0 w 5238750"/>
              <a:gd name="connsiteY0" fmla="*/ 0 h 0"/>
              <a:gd name="connsiteX1" fmla="*/ 5238750 w 52387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50">
                <a:moveTo>
                  <a:pt x="0" y="0"/>
                </a:moveTo>
                <a:lnTo>
                  <a:pt x="5238750" y="0"/>
                </a:lnTo>
              </a:path>
            </a:pathLst>
          </a:custGeom>
          <a:noFill/>
          <a:ln w="76200">
            <a:solidFill>
              <a:srgbClr val="F2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13935FB-1A7D-460D-AF6D-4A6844EC79CE}"/>
              </a:ext>
            </a:extLst>
          </p:cNvPr>
          <p:cNvSpPr/>
          <p:nvPr/>
        </p:nvSpPr>
        <p:spPr>
          <a:xfrm>
            <a:off x="152400" y="554355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BC6ECEB-79DE-4113-9F5E-017A21A2E6E6}"/>
              </a:ext>
            </a:extLst>
          </p:cNvPr>
          <p:cNvSpPr/>
          <p:nvPr/>
        </p:nvSpPr>
        <p:spPr>
          <a:xfrm rot="10800000">
            <a:off x="10553700" y="18114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2AE81D-1080-4D3E-BF9E-F3E72FAED767}"/>
              </a:ext>
            </a:extLst>
          </p:cNvPr>
          <p:cNvSpPr txBox="1"/>
          <p:nvPr/>
        </p:nvSpPr>
        <p:spPr>
          <a:xfrm>
            <a:off x="3047999" y="108238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4D9307"/>
                </a:solidFill>
              </a:rPr>
              <a:t>ปีงบประมาณ </a:t>
            </a:r>
            <a:r>
              <a:rPr lang="en-US" sz="3600" b="1" dirty="0">
                <a:solidFill>
                  <a:srgbClr val="4D9307"/>
                </a:solidFill>
              </a:rPr>
              <a:t>2564</a:t>
            </a:r>
            <a:endParaRPr lang="th-TH" sz="3600" b="1" dirty="0">
              <a:solidFill>
                <a:srgbClr val="4D9307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EDD256A-E1CE-4702-B832-2ECC90D3DC81}"/>
              </a:ext>
            </a:extLst>
          </p:cNvPr>
          <p:cNvSpPr/>
          <p:nvPr/>
        </p:nvSpPr>
        <p:spPr>
          <a:xfrm>
            <a:off x="1185504" y="1986208"/>
            <a:ext cx="4289348" cy="563488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A3473B-C6CC-4562-9FB9-2CD0CA477045}"/>
              </a:ext>
            </a:extLst>
          </p:cNvPr>
          <p:cNvSpPr txBox="1"/>
          <p:nvPr/>
        </p:nvSpPr>
        <p:spPr>
          <a:xfrm>
            <a:off x="1719444" y="2009339"/>
            <a:ext cx="375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</a:rPr>
              <a:t>รายเดี่ยว </a:t>
            </a:r>
            <a:r>
              <a:rPr lang="th-TH" sz="3200" b="1" dirty="0">
                <a:solidFill>
                  <a:srgbClr val="F2B800"/>
                </a:solidFill>
              </a:rPr>
              <a:t>1,701</a:t>
            </a:r>
            <a:r>
              <a:rPr lang="th-TH" sz="3200" b="1" dirty="0">
                <a:solidFill>
                  <a:schemeClr val="bg1"/>
                </a:solidFill>
              </a:rPr>
              <a:t> แห่ง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C4DDD0-E56C-4508-A52C-876C239813BC}"/>
              </a:ext>
            </a:extLst>
          </p:cNvPr>
          <p:cNvSpPr/>
          <p:nvPr/>
        </p:nvSpPr>
        <p:spPr>
          <a:xfrm>
            <a:off x="6905866" y="1983271"/>
            <a:ext cx="4100630" cy="540078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50F52F-573B-4A36-80D4-4D7E9ADE946C}"/>
              </a:ext>
            </a:extLst>
          </p:cNvPr>
          <p:cNvSpPr txBox="1"/>
          <p:nvPr/>
        </p:nvSpPr>
        <p:spPr>
          <a:xfrm>
            <a:off x="7384834" y="1975564"/>
            <a:ext cx="375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</a:rPr>
              <a:t>รายกลุ่ม </a:t>
            </a:r>
            <a:r>
              <a:rPr lang="th-TH" sz="3200" b="1" dirty="0">
                <a:solidFill>
                  <a:srgbClr val="F2B800"/>
                </a:solidFill>
              </a:rPr>
              <a:t>2,908</a:t>
            </a:r>
            <a:r>
              <a:rPr lang="th-TH" sz="3200" b="1" dirty="0">
                <a:solidFill>
                  <a:schemeClr val="bg1"/>
                </a:solidFill>
              </a:rPr>
              <a:t> แห่ง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38E895B-C3AF-4AB2-A0F1-7C86CBD250DE}"/>
              </a:ext>
            </a:extLst>
          </p:cNvPr>
          <p:cNvGrpSpPr/>
          <p:nvPr/>
        </p:nvGrpSpPr>
        <p:grpSpPr>
          <a:xfrm>
            <a:off x="6711066" y="2646285"/>
            <a:ext cx="4781276" cy="4222626"/>
            <a:chOff x="7009304" y="2829472"/>
            <a:chExt cx="4269390" cy="3770549"/>
          </a:xfrm>
        </p:grpSpPr>
        <p:graphicFrame>
          <p:nvGraphicFramePr>
            <p:cNvPr id="38" name="Chart 37">
              <a:extLst>
                <a:ext uri="{FF2B5EF4-FFF2-40B4-BE49-F238E27FC236}">
                  <a16:creationId xmlns:a16="http://schemas.microsoft.com/office/drawing/2014/main" id="{978114D7-F5EA-42D0-9B04-9B6959CA397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11105371"/>
                </p:ext>
              </p:extLst>
            </p:nvPr>
          </p:nvGraphicFramePr>
          <p:xfrm>
            <a:off x="7009304" y="3236214"/>
            <a:ext cx="4269390" cy="336380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0060B5A-2E8B-4296-BB7C-8D285A2BB9F2}"/>
                </a:ext>
              </a:extLst>
            </p:cNvPr>
            <p:cNvGrpSpPr/>
            <p:nvPr/>
          </p:nvGrpSpPr>
          <p:grpSpPr>
            <a:xfrm>
              <a:off x="8576479" y="4378896"/>
              <a:ext cx="847154" cy="686500"/>
              <a:chOff x="10293669" y="2057122"/>
              <a:chExt cx="847154" cy="686500"/>
            </a:xfrm>
            <a:solidFill>
              <a:schemeClr val="tx1">
                <a:lumMod val="85000"/>
                <a:lumOff val="15000"/>
              </a:schemeClr>
            </a:solidFill>
          </p:grpSpPr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AB383AD6-0928-4DBD-9A16-16232CBB0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293669" y="2296196"/>
                <a:ext cx="447426" cy="447426"/>
              </a:xfrm>
              <a:prstGeom prst="rect">
                <a:avLst/>
              </a:prstGeom>
            </p:spPr>
          </p:pic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93FD8C66-7117-4361-A5E9-6CDADC7A5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693397" y="2057122"/>
                <a:ext cx="447426" cy="447426"/>
              </a:xfrm>
              <a:prstGeom prst="rect">
                <a:avLst/>
              </a:prstGeom>
            </p:spPr>
          </p:pic>
        </p:grpSp>
        <p:pic>
          <p:nvPicPr>
            <p:cNvPr id="49" name="Graphic 48" descr="Pig">
              <a:extLst>
                <a:ext uri="{FF2B5EF4-FFF2-40B4-BE49-F238E27FC236}">
                  <a16:creationId xmlns:a16="http://schemas.microsoft.com/office/drawing/2014/main" id="{C0297789-EF66-4931-B6E0-A58E94CF9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64356" y="2941542"/>
              <a:ext cx="589344" cy="589344"/>
            </a:xfrm>
            <a:prstGeom prst="rect">
              <a:avLst/>
            </a:prstGeom>
          </p:spPr>
        </p:pic>
        <p:pic>
          <p:nvPicPr>
            <p:cNvPr id="51" name="Graphic 50" descr="Chicken">
              <a:extLst>
                <a:ext uri="{FF2B5EF4-FFF2-40B4-BE49-F238E27FC236}">
                  <a16:creationId xmlns:a16="http://schemas.microsoft.com/office/drawing/2014/main" id="{CEA9A089-5AFB-4707-AFA0-F9C3249B9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1737" y="2829472"/>
              <a:ext cx="495140" cy="495140"/>
            </a:xfrm>
            <a:prstGeom prst="rect">
              <a:avLst/>
            </a:prstGeom>
          </p:spPr>
        </p:pic>
        <p:pic>
          <p:nvPicPr>
            <p:cNvPr id="53" name="Graphic 52" descr="Cow">
              <a:extLst>
                <a:ext uri="{FF2B5EF4-FFF2-40B4-BE49-F238E27FC236}">
                  <a16:creationId xmlns:a16="http://schemas.microsoft.com/office/drawing/2014/main" id="{BE38ABA7-DDF5-4BF7-A6A3-889188F76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95641" y="3210912"/>
              <a:ext cx="429879" cy="429879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17DE21C-13EB-4168-96FA-B02DE9FA22DE}"/>
              </a:ext>
            </a:extLst>
          </p:cNvPr>
          <p:cNvGrpSpPr/>
          <p:nvPr/>
        </p:nvGrpSpPr>
        <p:grpSpPr>
          <a:xfrm>
            <a:off x="1105602" y="2366326"/>
            <a:ext cx="4890792" cy="4222626"/>
            <a:chOff x="1397013" y="2489519"/>
            <a:chExt cx="4269390" cy="3686118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312CA693-7C72-440B-AD66-FA4CDA53E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51344" y="4332578"/>
              <a:ext cx="647700" cy="647700"/>
            </a:xfrm>
            <a:prstGeom prst="rect">
              <a:avLst/>
            </a:prstGeom>
          </p:spPr>
        </p:pic>
        <p:graphicFrame>
          <p:nvGraphicFramePr>
            <p:cNvPr id="37" name="Chart 36">
              <a:extLst>
                <a:ext uri="{FF2B5EF4-FFF2-40B4-BE49-F238E27FC236}">
                  <a16:creationId xmlns:a16="http://schemas.microsoft.com/office/drawing/2014/main" id="{34D6D161-5B64-4FD3-AAF7-78FAD165057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96099724"/>
                </p:ext>
              </p:extLst>
            </p:nvPr>
          </p:nvGraphicFramePr>
          <p:xfrm>
            <a:off x="1397013" y="2489519"/>
            <a:ext cx="4269390" cy="36861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pic>
          <p:nvPicPr>
            <p:cNvPr id="41" name="Graphic 40" descr="Chicken">
              <a:extLst>
                <a:ext uri="{FF2B5EF4-FFF2-40B4-BE49-F238E27FC236}">
                  <a16:creationId xmlns:a16="http://schemas.microsoft.com/office/drawing/2014/main" id="{AF173217-EAF1-4CF1-86FB-4D0F0E9B1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73478" y="4332578"/>
              <a:ext cx="368484" cy="368484"/>
            </a:xfrm>
            <a:prstGeom prst="rect">
              <a:avLst/>
            </a:prstGeom>
          </p:spPr>
        </p:pic>
        <p:pic>
          <p:nvPicPr>
            <p:cNvPr id="43" name="Graphic 42" descr="Pig">
              <a:extLst>
                <a:ext uri="{FF2B5EF4-FFF2-40B4-BE49-F238E27FC236}">
                  <a16:creationId xmlns:a16="http://schemas.microsoft.com/office/drawing/2014/main" id="{FEDE43E8-6820-4066-89D2-A6D7AFBEC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2961" y="4112176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Cow">
              <a:extLst>
                <a:ext uri="{FF2B5EF4-FFF2-40B4-BE49-F238E27FC236}">
                  <a16:creationId xmlns:a16="http://schemas.microsoft.com/office/drawing/2014/main" id="{22A45DC6-BAB8-42EF-B1F9-599961447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11522" y="3236214"/>
              <a:ext cx="429879" cy="429879"/>
            </a:xfrm>
            <a:prstGeom prst="rect">
              <a:avLst/>
            </a:prstGeom>
          </p:spPr>
        </p:pic>
        <p:pic>
          <p:nvPicPr>
            <p:cNvPr id="55" name="Graphic 54" descr="Chicken">
              <a:extLst>
                <a:ext uri="{FF2B5EF4-FFF2-40B4-BE49-F238E27FC236}">
                  <a16:creationId xmlns:a16="http://schemas.microsoft.com/office/drawing/2014/main" id="{797DC373-4756-44EF-B926-8B86B6488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75194" y="2708558"/>
              <a:ext cx="368484" cy="368484"/>
            </a:xfrm>
            <a:prstGeom prst="rect">
              <a:avLst/>
            </a:prstGeom>
          </p:spPr>
        </p:pic>
        <p:pic>
          <p:nvPicPr>
            <p:cNvPr id="57" name="Graphic 56" descr="Cow">
              <a:extLst>
                <a:ext uri="{FF2B5EF4-FFF2-40B4-BE49-F238E27FC236}">
                  <a16:creationId xmlns:a16="http://schemas.microsoft.com/office/drawing/2014/main" id="{C25B51E8-CC73-4A6C-87C2-1165A04D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22169" y="2829472"/>
              <a:ext cx="429879" cy="429879"/>
            </a:xfrm>
            <a:prstGeom prst="rect">
              <a:avLst/>
            </a:prstGeom>
          </p:spPr>
        </p:pic>
      </p:grpSp>
      <p:pic>
        <p:nvPicPr>
          <p:cNvPr id="61" name="Graphic 60">
            <a:extLst>
              <a:ext uri="{FF2B5EF4-FFF2-40B4-BE49-F238E27FC236}">
                <a16:creationId xmlns:a16="http://schemas.microsoft.com/office/drawing/2014/main" id="{BE08372B-5D44-4A8B-83D5-71F8F1E1C1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7250" y="4014099"/>
            <a:ext cx="422116" cy="422116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88C4FAD1-AE5F-4994-902E-B80113526E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44024" y="2755758"/>
            <a:ext cx="422116" cy="422116"/>
          </a:xfrm>
          <a:prstGeom prst="rect">
            <a:avLst/>
          </a:prstGeom>
        </p:spPr>
      </p:pic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424FC16-5A5C-4D91-9F70-E9B55FF83D0A}"/>
              </a:ext>
            </a:extLst>
          </p:cNvPr>
          <p:cNvSpPr/>
          <p:nvPr/>
        </p:nvSpPr>
        <p:spPr>
          <a:xfrm>
            <a:off x="6210300" y="1975564"/>
            <a:ext cx="0" cy="4356100"/>
          </a:xfrm>
          <a:custGeom>
            <a:avLst/>
            <a:gdLst>
              <a:gd name="connsiteX0" fmla="*/ 0 w 0"/>
              <a:gd name="connsiteY0" fmla="*/ 0 h 4356100"/>
              <a:gd name="connsiteX1" fmla="*/ 0 w 0"/>
              <a:gd name="connsiteY1" fmla="*/ 4356100 h 435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356100">
                <a:moveTo>
                  <a:pt x="0" y="0"/>
                </a:moveTo>
                <a:lnTo>
                  <a:pt x="0" y="4356100"/>
                </a:lnTo>
              </a:path>
            </a:pathLst>
          </a:custGeom>
          <a:noFill/>
          <a:ln w="76200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" name="Graphic 29" descr="Cow">
            <a:extLst>
              <a:ext uri="{FF2B5EF4-FFF2-40B4-BE49-F238E27FC236}">
                <a16:creationId xmlns:a16="http://schemas.microsoft.com/office/drawing/2014/main" id="{C4817B86-7239-4D75-81AE-053F4954AC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36938" y="6326390"/>
            <a:ext cx="492447" cy="492447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34093674-691D-4DFD-82BA-912E9923E9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43999" y="6162237"/>
            <a:ext cx="422116" cy="422116"/>
          </a:xfrm>
          <a:prstGeom prst="rect">
            <a:avLst/>
          </a:prstGeom>
        </p:spPr>
      </p:pic>
      <p:pic>
        <p:nvPicPr>
          <p:cNvPr id="35" name="Graphic 48" descr="Pig">
            <a:extLst>
              <a:ext uri="{FF2B5EF4-FFF2-40B4-BE49-F238E27FC236}">
                <a16:creationId xmlns:a16="http://schemas.microsoft.com/office/drawing/2014/main" id="{FC3B30EE-D47B-4BD5-89A5-8F9AD89FCB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2357" y="2438915"/>
            <a:ext cx="660008" cy="6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20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44">
            <a:extLst>
              <a:ext uri="{FF2B5EF4-FFF2-40B4-BE49-F238E27FC236}">
                <a16:creationId xmlns:a16="http://schemas.microsoft.com/office/drawing/2014/main" id="{B8F7D542-984D-4DD1-B17E-5AA6775A15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54" b="19006"/>
          <a:stretch/>
        </p:blipFill>
        <p:spPr>
          <a:xfrm>
            <a:off x="-310" y="3277030"/>
            <a:ext cx="12202472" cy="3555473"/>
          </a:xfrm>
          <a:prstGeom prst="rect">
            <a:avLst/>
          </a:prstGeom>
        </p:spPr>
      </p:pic>
      <p:pic>
        <p:nvPicPr>
          <p:cNvPr id="14" name="รูปภาพ 3">
            <a:extLst>
              <a:ext uri="{FF2B5EF4-FFF2-40B4-BE49-F238E27FC236}">
                <a16:creationId xmlns:a16="http://schemas.microsoft.com/office/drawing/2014/main" id="{271C798D-B156-456C-A6D4-ED48FD89E9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2420" y="285056"/>
            <a:ext cx="1092259" cy="1080242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D03F48B-1806-4038-B6F9-29A8EE3BCEFA}"/>
              </a:ext>
            </a:extLst>
          </p:cNvPr>
          <p:cNvSpPr/>
          <p:nvPr/>
        </p:nvSpPr>
        <p:spPr>
          <a:xfrm>
            <a:off x="152400" y="6217310"/>
            <a:ext cx="1574800" cy="46924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8D434D-6CDC-470A-A401-66B4DAD43017}"/>
              </a:ext>
            </a:extLst>
          </p:cNvPr>
          <p:cNvSpPr/>
          <p:nvPr/>
        </p:nvSpPr>
        <p:spPr>
          <a:xfrm rot="10800000">
            <a:off x="10553700" y="18114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DC86A93-4188-44E5-B4D5-4C51FC467D48}"/>
              </a:ext>
            </a:extLst>
          </p:cNvPr>
          <p:cNvSpPr txBox="1">
            <a:spLocks/>
          </p:cNvSpPr>
          <p:nvPr/>
        </p:nvSpPr>
        <p:spPr>
          <a:xfrm>
            <a:off x="857250" y="640690"/>
            <a:ext cx="9650064" cy="110337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3600" b="1" dirty="0">
                <a:latin typeface="Quark" panose="02000000000000000000" pitchFamily="50" charset="0"/>
                <a:cs typeface="+mj-cs"/>
              </a:rPr>
              <a:t>จำนวนสถานที่จำหน่ายเนื้อสัตว์โครงการปศุสัตว์ </a:t>
            </a:r>
            <a:r>
              <a:rPr lang="en-US" sz="3600" b="1" dirty="0">
                <a:latin typeface="Quark" panose="02000000000000000000" pitchFamily="50" charset="0"/>
                <a:cs typeface="+mj-cs"/>
              </a:rPr>
              <a:t>OK </a:t>
            </a:r>
            <a:br>
              <a:rPr lang="th-TH" sz="3600" b="1" dirty="0">
                <a:latin typeface="Quark" panose="02000000000000000000" pitchFamily="50" charset="0"/>
                <a:cs typeface="+mj-cs"/>
              </a:rPr>
            </a:br>
            <a:r>
              <a:rPr lang="th-TH" sz="3600" b="1" dirty="0">
                <a:latin typeface="Quark" panose="02000000000000000000" pitchFamily="50" charset="0"/>
                <a:cs typeface="+mj-cs"/>
              </a:rPr>
              <a:t>จำแนกตามรายเขต</a:t>
            </a:r>
            <a:endParaRPr lang="en-US" sz="3600" b="1" dirty="0">
              <a:latin typeface="Quark" panose="02000000000000000000" pitchFamily="50" charset="0"/>
              <a:cs typeface="+mj-cs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9ADD4BC-C524-4A8D-80B4-7DCC774662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2369832"/>
              </p:ext>
            </p:extLst>
          </p:nvPr>
        </p:nvGraphicFramePr>
        <p:xfrm>
          <a:off x="613713" y="1214245"/>
          <a:ext cx="10964573" cy="5472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6B7642C-1D75-471D-A795-C62BB544D6BC}"/>
              </a:ext>
            </a:extLst>
          </p:cNvPr>
          <p:cNvSpPr/>
          <p:nvPr/>
        </p:nvSpPr>
        <p:spPr>
          <a:xfrm>
            <a:off x="3619500" y="392166"/>
            <a:ext cx="5238750" cy="0"/>
          </a:xfrm>
          <a:custGeom>
            <a:avLst/>
            <a:gdLst>
              <a:gd name="connsiteX0" fmla="*/ 0 w 5238750"/>
              <a:gd name="connsiteY0" fmla="*/ 0 h 0"/>
              <a:gd name="connsiteX1" fmla="*/ 5238750 w 52387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50">
                <a:moveTo>
                  <a:pt x="0" y="0"/>
                </a:moveTo>
                <a:lnTo>
                  <a:pt x="5238750" y="0"/>
                </a:lnTo>
              </a:path>
            </a:pathLst>
          </a:custGeom>
          <a:noFill/>
          <a:ln w="76200">
            <a:solidFill>
              <a:srgbClr val="F2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900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44">
            <a:extLst>
              <a:ext uri="{FF2B5EF4-FFF2-40B4-BE49-F238E27FC236}">
                <a16:creationId xmlns:a16="http://schemas.microsoft.com/office/drawing/2014/main" id="{C1273ADD-E879-4FEF-A10A-2D2FD061EF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54" b="19006"/>
          <a:stretch/>
        </p:blipFill>
        <p:spPr>
          <a:xfrm>
            <a:off x="-310" y="3287663"/>
            <a:ext cx="12202472" cy="35554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1EDC2D-4790-4A74-8947-EAFCCD3523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045" y="1108221"/>
            <a:ext cx="4674955" cy="5435552"/>
          </a:xfrm>
          <a:custGeom>
            <a:avLst/>
            <a:gdLst>
              <a:gd name="connsiteX0" fmla="*/ 1358888 w 4674955"/>
              <a:gd name="connsiteY0" fmla="*/ 0 h 5435552"/>
              <a:gd name="connsiteX1" fmla="*/ 4674955 w 4674955"/>
              <a:gd name="connsiteY1" fmla="*/ 0 h 5435552"/>
              <a:gd name="connsiteX2" fmla="*/ 4674955 w 4674955"/>
              <a:gd name="connsiteY2" fmla="*/ 5435552 h 5435552"/>
              <a:gd name="connsiteX3" fmla="*/ 0 w 4674955"/>
              <a:gd name="connsiteY3" fmla="*/ 5435552 h 543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74955" h="5435552">
                <a:moveTo>
                  <a:pt x="1358888" y="0"/>
                </a:moveTo>
                <a:lnTo>
                  <a:pt x="4674955" y="0"/>
                </a:lnTo>
                <a:lnTo>
                  <a:pt x="4674955" y="5435552"/>
                </a:lnTo>
                <a:lnTo>
                  <a:pt x="0" y="5435552"/>
                </a:ln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E1FAA8-F21B-4157-BF34-D0357DCB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198506"/>
            <a:ext cx="10515600" cy="1325563"/>
          </a:xfrm>
        </p:spPr>
        <p:txBody>
          <a:bodyPr/>
          <a:lstStyle/>
          <a:p>
            <a:r>
              <a:rPr lang="th-TH" b="1" dirty="0"/>
              <a:t>ปัญหาการตรวจประเมินและการรายงานข้อมูล</a:t>
            </a:r>
            <a:endParaRPr lang="en-US" b="1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E0DFE4-B4D4-422E-8490-8E58BC942362}"/>
              </a:ext>
            </a:extLst>
          </p:cNvPr>
          <p:cNvSpPr/>
          <p:nvPr/>
        </p:nvSpPr>
        <p:spPr>
          <a:xfrm flipV="1">
            <a:off x="-310" y="1174661"/>
            <a:ext cx="2830286" cy="99605"/>
          </a:xfrm>
          <a:custGeom>
            <a:avLst/>
            <a:gdLst>
              <a:gd name="connsiteX0" fmla="*/ 0 w 5238750"/>
              <a:gd name="connsiteY0" fmla="*/ 0 h 0"/>
              <a:gd name="connsiteX1" fmla="*/ 5238750 w 52387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50">
                <a:moveTo>
                  <a:pt x="0" y="0"/>
                </a:moveTo>
                <a:lnTo>
                  <a:pt x="5238750" y="0"/>
                </a:lnTo>
              </a:path>
            </a:pathLst>
          </a:custGeom>
          <a:noFill/>
          <a:ln w="76200">
            <a:solidFill>
              <a:srgbClr val="3A6F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รูปภาพ 3">
            <a:extLst>
              <a:ext uri="{FF2B5EF4-FFF2-40B4-BE49-F238E27FC236}">
                <a16:creationId xmlns:a16="http://schemas.microsoft.com/office/drawing/2014/main" id="{FE522736-C01B-4551-A065-BA83A1537E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5415" y="2721170"/>
            <a:ext cx="2118325" cy="209501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2EDA236-BBB7-4716-AAF0-F3753DC7C6F0}"/>
              </a:ext>
            </a:extLst>
          </p:cNvPr>
          <p:cNvSpPr/>
          <p:nvPr/>
        </p:nvSpPr>
        <p:spPr>
          <a:xfrm rot="10800000">
            <a:off x="10553700" y="18114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6B0ADD3-C518-480A-85B2-419236B4E2EA}"/>
              </a:ext>
            </a:extLst>
          </p:cNvPr>
          <p:cNvSpPr/>
          <p:nvPr/>
        </p:nvSpPr>
        <p:spPr>
          <a:xfrm>
            <a:off x="152400" y="554355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4C766-F625-4551-8715-33296F98D673}"/>
              </a:ext>
            </a:extLst>
          </p:cNvPr>
          <p:cNvSpPr txBox="1"/>
          <p:nvPr/>
        </p:nvSpPr>
        <p:spPr>
          <a:xfrm>
            <a:off x="1101297" y="1685799"/>
            <a:ext cx="39940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สถานที่จำหน่ายประเภทรับรองใหม่ </a:t>
            </a:r>
          </a:p>
          <a:p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เป็นสถานที่จำหน่ายเดิมที่ขาดการต่ออายุ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BBE610-EB0A-46DD-BFF4-4D4A635CA114}"/>
              </a:ext>
            </a:extLst>
          </p:cNvPr>
          <p:cNvSpPr/>
          <p:nvPr/>
        </p:nvSpPr>
        <p:spPr>
          <a:xfrm>
            <a:off x="1101296" y="3022342"/>
            <a:ext cx="50898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0000"/>
              <a:defRPr/>
            </a:pP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ไม่ส่งรายงานหลังจากพิจารณาให้การรับรอง</a:t>
            </a:r>
            <a:b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th-TH" sz="2800" b="1" dirty="0">
                <a:solidFill>
                  <a:srgbClr val="3A6F05"/>
                </a:solidFill>
                <a:latin typeface="+mj-lt"/>
              </a:rPr>
              <a:t>ภายในวันที่ 5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th-TH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ของเดือนถัดไป</a:t>
            </a:r>
          </a:p>
        </p:txBody>
      </p:sp>
      <p:sp>
        <p:nvSpPr>
          <p:cNvPr id="20" name="ตัวแทนเนื้อหา 2">
            <a:extLst>
              <a:ext uri="{FF2B5EF4-FFF2-40B4-BE49-F238E27FC236}">
                <a16:creationId xmlns:a16="http://schemas.microsoft.com/office/drawing/2014/main" id="{394A9D69-6310-4F98-A2DE-F8DD3D95F49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6385" y="4385125"/>
            <a:ext cx="3988981" cy="796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None/>
              <a:tabLst/>
              <a:defRPr/>
            </a:pPr>
            <a:r>
              <a:rPr kumimoji="0" lang="th-TH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n-ea"/>
              </a:rPr>
              <a:t>เลขทะเบียนใบรับรองซ้ำกัน</a:t>
            </a:r>
            <a:endParaRPr kumimoji="0" lang="en-US" b="1" i="0" u="none" strike="noStrike" kern="1200" cap="none" spc="0" normalizeH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tabLst/>
              <a:defRPr/>
            </a:pPr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91CFAC4B-B265-47C0-A816-697246968FD9}"/>
              </a:ext>
            </a:extLst>
          </p:cNvPr>
          <p:cNvSpPr/>
          <p:nvPr/>
        </p:nvSpPr>
        <p:spPr>
          <a:xfrm rot="17064371" flipH="1">
            <a:off x="7129331" y="4972050"/>
            <a:ext cx="1409700" cy="1143000"/>
          </a:xfrm>
          <a:prstGeom prst="parallelogram">
            <a:avLst>
              <a:gd name="adj" fmla="val 25000"/>
            </a:avLst>
          </a:prstGeom>
          <a:noFill/>
          <a:ln w="666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4E1A97D4-B697-4B0B-94EE-973046C66E06}"/>
              </a:ext>
            </a:extLst>
          </p:cNvPr>
          <p:cNvSpPr/>
          <p:nvPr/>
        </p:nvSpPr>
        <p:spPr>
          <a:xfrm rot="5400000">
            <a:off x="413106" y="2012723"/>
            <a:ext cx="651524" cy="19947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A96693E-3651-4B88-8419-3A2A40E015EA}"/>
              </a:ext>
            </a:extLst>
          </p:cNvPr>
          <p:cNvSpPr/>
          <p:nvPr/>
        </p:nvSpPr>
        <p:spPr>
          <a:xfrm rot="5400000">
            <a:off x="410700" y="3244248"/>
            <a:ext cx="651524" cy="19947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F17F4A23-69A8-4FE5-B03E-CE0DCCA818C8}"/>
              </a:ext>
            </a:extLst>
          </p:cNvPr>
          <p:cNvSpPr/>
          <p:nvPr/>
        </p:nvSpPr>
        <p:spPr>
          <a:xfrm rot="5400000">
            <a:off x="409885" y="4475773"/>
            <a:ext cx="651524" cy="19947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ตัวแทนเนื้อหา 2">
            <a:extLst>
              <a:ext uri="{FF2B5EF4-FFF2-40B4-BE49-F238E27FC236}">
                <a16:creationId xmlns:a16="http://schemas.microsoft.com/office/drawing/2014/main" id="{80796D90-F70E-4371-8A0F-6FC57FCC28BD}"/>
              </a:ext>
            </a:extLst>
          </p:cNvPr>
          <p:cNvSpPr txBox="1">
            <a:spLocks/>
          </p:cNvSpPr>
          <p:nvPr/>
        </p:nvSpPr>
        <p:spPr>
          <a:xfrm>
            <a:off x="1116102" y="5432961"/>
            <a:ext cx="5521563" cy="7960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buClr>
                <a:schemeClr val="accent1">
                  <a:lumMod val="75000"/>
                </a:schemeClr>
              </a:buClr>
              <a:buSzPct val="80000"/>
              <a:buNone/>
              <a:defRPr/>
            </a:pP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ยังไม่ได้เปลี่ยนเลขรหัสจังหวัดในเลขทะเบียน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ใบรับรองเป็นแบบอ้างอิงตาม</a:t>
            </a:r>
            <a:r>
              <a:rPr lang="th-TH" sz="2400" dirty="0"/>
              <a:t>กระทรวงมหาดไทย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342900" indent="-342900" defTabSz="457200">
              <a:lnSpc>
                <a:spcPct val="100000"/>
              </a:lnSpc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/>
            </a:pPr>
            <a:endParaRPr lang="th-TH" dirty="0">
              <a:solidFill>
                <a:schemeClr val="tx1">
                  <a:lumMod val="95000"/>
                  <a:lumOff val="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 defTabSz="457200">
              <a:lnSpc>
                <a:spcPct val="100000"/>
              </a:lnSpc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/>
            </a:pPr>
            <a:endParaRPr lang="th-TH" dirty="0">
              <a:solidFill>
                <a:schemeClr val="tx1">
                  <a:lumMod val="95000"/>
                  <a:lumOff val="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 defTabSz="457200">
              <a:lnSpc>
                <a:spcPct val="100000"/>
              </a:lnSpc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/>
            </a:pPr>
            <a:endParaRPr lang="th-TH" dirty="0">
              <a:solidFill>
                <a:schemeClr val="tx1">
                  <a:lumMod val="95000"/>
                  <a:lumOff val="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B039E8E-7C8D-4960-8271-5BB2F3FDAD05}"/>
              </a:ext>
            </a:extLst>
          </p:cNvPr>
          <p:cNvSpPr/>
          <p:nvPr/>
        </p:nvSpPr>
        <p:spPr>
          <a:xfrm rot="5400000">
            <a:off x="398828" y="5707297"/>
            <a:ext cx="651524" cy="19947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" name="Group 3"/>
          <p:cNvGrpSpPr/>
          <p:nvPr/>
        </p:nvGrpSpPr>
        <p:grpSpPr>
          <a:xfrm>
            <a:off x="7396495" y="5245119"/>
            <a:ext cx="3185721" cy="886138"/>
            <a:chOff x="7396495" y="5245119"/>
            <a:chExt cx="3185721" cy="886138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7396495" y="5245119"/>
              <a:ext cx="3185721" cy="886138"/>
            </a:xfrm>
            <a:prstGeom prst="wedgeRoundRectCallout">
              <a:avLst>
                <a:gd name="adj1" fmla="val -84648"/>
                <a:gd name="adj2" fmla="val 21773"/>
                <a:gd name="adj3" fmla="val 16667"/>
              </a:avLst>
            </a:prstGeom>
            <a:solidFill>
              <a:srgbClr val="1C6434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OKBr</a:t>
              </a:r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-01-01-001/2562 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C612D0A-9F3A-49AD-B727-B89C4D648F68}"/>
                </a:ext>
              </a:extLst>
            </p:cNvPr>
            <p:cNvSpPr/>
            <p:nvPr/>
          </p:nvSpPr>
          <p:spPr>
            <a:xfrm>
              <a:off x="8788753" y="5422021"/>
              <a:ext cx="439153" cy="433138"/>
            </a:xfrm>
            <a:prstGeom prst="ellipse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452FB7-0ED5-49BA-8AAF-9F9242EE9B59}"/>
              </a:ext>
            </a:extLst>
          </p:cNvPr>
          <p:cNvSpPr/>
          <p:nvPr/>
        </p:nvSpPr>
        <p:spPr>
          <a:xfrm>
            <a:off x="203200" y="2891530"/>
            <a:ext cx="6297930" cy="1074939"/>
          </a:xfrm>
          <a:prstGeom prst="roundRect">
            <a:avLst>
              <a:gd name="adj" fmla="val 50000"/>
            </a:avLst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FE42DCC-1E8B-43D1-9599-767F915207A5}"/>
              </a:ext>
            </a:extLst>
          </p:cNvPr>
          <p:cNvSpPr/>
          <p:nvPr/>
        </p:nvSpPr>
        <p:spPr>
          <a:xfrm>
            <a:off x="5215916" y="1913634"/>
            <a:ext cx="822834" cy="490751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86F2B61-958D-46D8-BDE2-805C31B7B950}"/>
              </a:ext>
            </a:extLst>
          </p:cNvPr>
          <p:cNvSpPr/>
          <p:nvPr/>
        </p:nvSpPr>
        <p:spPr>
          <a:xfrm>
            <a:off x="6249169" y="1571499"/>
            <a:ext cx="2602731" cy="98778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/>
              <a:t>ถือเป็นการต่ออายุ</a:t>
            </a:r>
          </a:p>
          <a:p>
            <a:pPr algn="ctr"/>
            <a:r>
              <a:rPr lang="th-TH" sz="2000" b="1" dirty="0"/>
              <a:t>แต่มีช่วงที่ขาดการรับรอง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83122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E6678-0BB7-490E-A461-133EB4304B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40D8B61-64ED-4240-8C86-98D3DD64A266}"/>
              </a:ext>
            </a:extLst>
          </p:cNvPr>
          <p:cNvSpPr/>
          <p:nvPr/>
        </p:nvSpPr>
        <p:spPr>
          <a:xfrm>
            <a:off x="0" y="4376568"/>
            <a:ext cx="12192000" cy="2481432"/>
          </a:xfrm>
          <a:custGeom>
            <a:avLst/>
            <a:gdLst>
              <a:gd name="connsiteX0" fmla="*/ 0 w 12192000"/>
              <a:gd name="connsiteY0" fmla="*/ 0 h 2758058"/>
              <a:gd name="connsiteX1" fmla="*/ 12192000 w 12192000"/>
              <a:gd name="connsiteY1" fmla="*/ 0 h 2758058"/>
              <a:gd name="connsiteX2" fmla="*/ 12192000 w 12192000"/>
              <a:gd name="connsiteY2" fmla="*/ 2758058 h 2758058"/>
              <a:gd name="connsiteX3" fmla="*/ 0 w 12192000"/>
              <a:gd name="connsiteY3" fmla="*/ 2758058 h 2758058"/>
              <a:gd name="connsiteX4" fmla="*/ 0 w 12192000"/>
              <a:gd name="connsiteY4" fmla="*/ 0 h 2758058"/>
              <a:gd name="connsiteX0" fmla="*/ 0 w 12192000"/>
              <a:gd name="connsiteY0" fmla="*/ 533400 h 3291458"/>
              <a:gd name="connsiteX1" fmla="*/ 12192000 w 12192000"/>
              <a:gd name="connsiteY1" fmla="*/ 0 h 3291458"/>
              <a:gd name="connsiteX2" fmla="*/ 12192000 w 12192000"/>
              <a:gd name="connsiteY2" fmla="*/ 3291458 h 3291458"/>
              <a:gd name="connsiteX3" fmla="*/ 0 w 12192000"/>
              <a:gd name="connsiteY3" fmla="*/ 3291458 h 3291458"/>
              <a:gd name="connsiteX4" fmla="*/ 0 w 12192000"/>
              <a:gd name="connsiteY4" fmla="*/ 533400 h 329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291458">
                <a:moveTo>
                  <a:pt x="0" y="533400"/>
                </a:moveTo>
                <a:lnTo>
                  <a:pt x="12192000" y="0"/>
                </a:lnTo>
                <a:lnTo>
                  <a:pt x="12192000" y="3291458"/>
                </a:lnTo>
                <a:lnTo>
                  <a:pt x="0" y="3291458"/>
                </a:lnTo>
                <a:lnTo>
                  <a:pt x="0" y="533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714689E-65A1-400D-8708-C289E28F67FC}"/>
              </a:ext>
            </a:extLst>
          </p:cNvPr>
          <p:cNvSpPr/>
          <p:nvPr/>
        </p:nvSpPr>
        <p:spPr>
          <a:xfrm>
            <a:off x="5376636" y="4919655"/>
            <a:ext cx="124278" cy="1466631"/>
          </a:xfrm>
          <a:custGeom>
            <a:avLst/>
            <a:gdLst>
              <a:gd name="connsiteX0" fmla="*/ 0 w 0"/>
              <a:gd name="connsiteY0" fmla="*/ 0 h 2152650"/>
              <a:gd name="connsiteX1" fmla="*/ 0 w 0"/>
              <a:gd name="connsiteY1" fmla="*/ 215265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52650">
                <a:moveTo>
                  <a:pt x="0" y="0"/>
                </a:moveTo>
                <a:lnTo>
                  <a:pt x="0" y="2152650"/>
                </a:lnTo>
              </a:path>
            </a:pathLst>
          </a:custGeom>
          <a:noFill/>
          <a:ln w="793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1" name="รูปภาพ 3">
            <a:extLst>
              <a:ext uri="{FF2B5EF4-FFF2-40B4-BE49-F238E27FC236}">
                <a16:creationId xmlns:a16="http://schemas.microsoft.com/office/drawing/2014/main" id="{31C2AC1F-56BC-41F9-B9D7-29DDC9641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041" y="110387"/>
            <a:ext cx="1561419" cy="1544241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C16079F-FBCD-4AF8-951A-61A64A7E6F58}"/>
              </a:ext>
            </a:extLst>
          </p:cNvPr>
          <p:cNvSpPr/>
          <p:nvPr/>
        </p:nvSpPr>
        <p:spPr>
          <a:xfrm>
            <a:off x="152400" y="554355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1868577-8C72-4EF4-90E3-34C6391541CC}"/>
              </a:ext>
            </a:extLst>
          </p:cNvPr>
          <p:cNvSpPr/>
          <p:nvPr/>
        </p:nvSpPr>
        <p:spPr>
          <a:xfrm rot="10800000">
            <a:off x="10553700" y="181140"/>
            <a:ext cx="1409700" cy="114300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11263259-11AB-4E50-B995-663B56226182}"/>
              </a:ext>
            </a:extLst>
          </p:cNvPr>
          <p:cNvSpPr txBox="1">
            <a:spLocks/>
          </p:cNvSpPr>
          <p:nvPr/>
        </p:nvSpPr>
        <p:spPr>
          <a:xfrm>
            <a:off x="5639533" y="4697552"/>
            <a:ext cx="9575068" cy="24814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defTabSz="457200">
              <a:spcBef>
                <a:spcPct val="0"/>
              </a:spcBef>
              <a:buNone/>
              <a:defRPr sz="4800" b="1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th-TH" sz="6000" dirty="0"/>
              <a:t>ผลการตรวจวิเคราะห์</a:t>
            </a:r>
            <a:br>
              <a:rPr lang="th-TH" sz="6000" dirty="0"/>
            </a:br>
            <a:r>
              <a:rPr lang="th-TH" sz="4000" dirty="0">
                <a:solidFill>
                  <a:srgbClr val="4D9307"/>
                </a:solidFill>
              </a:rPr>
              <a:t>ทางห้องปฏิบัติการปีงบประมาณ 2564</a:t>
            </a:r>
            <a:endParaRPr lang="th-TH" sz="6000" dirty="0">
              <a:solidFill>
                <a:srgbClr val="4D9307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F876AB1-488C-4F56-8022-FAF33B4289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28317" y="4991101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54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0523F33-EC1F-4591-AF8B-A585DAC3DC80}"/>
              </a:ext>
            </a:extLst>
          </p:cNvPr>
          <p:cNvSpPr txBox="1">
            <a:spLocks/>
          </p:cNvSpPr>
          <p:nvPr/>
        </p:nvSpPr>
        <p:spPr>
          <a:xfrm>
            <a:off x="1274826" y="681037"/>
            <a:ext cx="10078974" cy="160197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3600" b="1" dirty="0">
                <a:latin typeface="Quark" panose="02000000000000000000" pitchFamily="50" charset="0"/>
                <a:cs typeface="+mj-cs"/>
              </a:rPr>
              <a:t>จำนวนตัวอย่างที่เก็บจากสถานที่จำหน่ายเนื้อสัตว์โครงการปศุสัตว์ </a:t>
            </a:r>
            <a:r>
              <a:rPr lang="en-US" sz="3600" b="1" dirty="0">
                <a:latin typeface="Quark" panose="02000000000000000000" pitchFamily="50" charset="0"/>
                <a:cs typeface="+mj-cs"/>
              </a:rPr>
              <a:t>OK</a:t>
            </a:r>
            <a:r>
              <a:rPr lang="th-TH" sz="3600" b="1" dirty="0">
                <a:latin typeface="Quark" panose="02000000000000000000" pitchFamily="50" charset="0"/>
                <a:cs typeface="+mj-cs"/>
              </a:rPr>
              <a:t> </a:t>
            </a:r>
            <a:r>
              <a:rPr lang="th-TH" sz="3600" b="1" dirty="0">
                <a:solidFill>
                  <a:srgbClr val="4D9307"/>
                </a:solidFill>
                <a:latin typeface="Quark" panose="02000000000000000000" pitchFamily="50" charset="0"/>
                <a:cs typeface="+mj-cs"/>
              </a:rPr>
              <a:t>เปรียบเทียบกับเป้าหมาย</a:t>
            </a:r>
            <a:r>
              <a:rPr lang="en-US" sz="3600" b="1" dirty="0">
                <a:solidFill>
                  <a:srgbClr val="4D9307"/>
                </a:solidFill>
                <a:latin typeface="Quark" panose="02000000000000000000" pitchFamily="50" charset="0"/>
                <a:cs typeface="+mj-cs"/>
              </a:rPr>
              <a:t> </a:t>
            </a:r>
            <a:br>
              <a:rPr lang="th-TH" sz="3600" b="1" dirty="0">
                <a:latin typeface="Quark" panose="02000000000000000000" pitchFamily="50" charset="0"/>
                <a:cs typeface="+mj-cs"/>
              </a:rPr>
            </a:br>
            <a:endParaRPr lang="en-US" sz="3600" b="1" dirty="0">
              <a:latin typeface="Quark" panose="02000000000000000000" pitchFamily="50" charset="0"/>
              <a:cs typeface="+mj-cs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DCE8BEC-ADAD-47BF-9B1D-DF8D7E8BEB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6910178"/>
              </p:ext>
            </p:extLst>
          </p:nvPr>
        </p:nvGraphicFramePr>
        <p:xfrm>
          <a:off x="457200" y="1943100"/>
          <a:ext cx="10896600" cy="446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0ED93C34-66EB-4B93-B1CD-6B83D9587A75}"/>
              </a:ext>
            </a:extLst>
          </p:cNvPr>
          <p:cNvSpPr/>
          <p:nvPr/>
        </p:nvSpPr>
        <p:spPr>
          <a:xfrm>
            <a:off x="2950464" y="2816352"/>
            <a:ext cx="816864" cy="4511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&gt;13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905EF5D-E8B9-4CF7-8E6E-701090F561DD}"/>
              </a:ext>
            </a:extLst>
          </p:cNvPr>
          <p:cNvSpPr/>
          <p:nvPr/>
        </p:nvSpPr>
        <p:spPr>
          <a:xfrm>
            <a:off x="3956304" y="3537998"/>
            <a:ext cx="816864" cy="4511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C0F6CC-B8E8-42A4-AD6D-DCC62D1E7032}"/>
              </a:ext>
            </a:extLst>
          </p:cNvPr>
          <p:cNvSpPr/>
          <p:nvPr/>
        </p:nvSpPr>
        <p:spPr>
          <a:xfrm>
            <a:off x="5013960" y="3041904"/>
            <a:ext cx="816864" cy="4511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&gt;67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63F3AB-5889-4D1E-98B4-3521E6499232}"/>
              </a:ext>
            </a:extLst>
          </p:cNvPr>
          <p:cNvSpPr/>
          <p:nvPr/>
        </p:nvSpPr>
        <p:spPr>
          <a:xfrm>
            <a:off x="9211056" y="3537998"/>
            <a:ext cx="816864" cy="4511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&gt;13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1C2E17E-04B8-41D2-B708-B3233D16B393}"/>
              </a:ext>
            </a:extLst>
          </p:cNvPr>
          <p:cNvSpPr/>
          <p:nvPr/>
        </p:nvSpPr>
        <p:spPr>
          <a:xfrm>
            <a:off x="8119872" y="3873278"/>
            <a:ext cx="816864" cy="4511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</a:t>
            </a: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8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FEBF93B-3A47-4242-B3B8-8D2266A830A7}"/>
              </a:ext>
            </a:extLst>
          </p:cNvPr>
          <p:cNvSpPr/>
          <p:nvPr/>
        </p:nvSpPr>
        <p:spPr>
          <a:xfrm rot="10800000">
            <a:off x="11074710" y="181140"/>
            <a:ext cx="888689" cy="720559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874E424-346D-49E8-970A-8D0C340A730C}"/>
              </a:ext>
            </a:extLst>
          </p:cNvPr>
          <p:cNvSpPr/>
          <p:nvPr/>
        </p:nvSpPr>
        <p:spPr>
          <a:xfrm>
            <a:off x="3619500" y="392166"/>
            <a:ext cx="5238750" cy="0"/>
          </a:xfrm>
          <a:custGeom>
            <a:avLst/>
            <a:gdLst>
              <a:gd name="connsiteX0" fmla="*/ 0 w 5238750"/>
              <a:gd name="connsiteY0" fmla="*/ 0 h 0"/>
              <a:gd name="connsiteX1" fmla="*/ 5238750 w 52387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50">
                <a:moveTo>
                  <a:pt x="0" y="0"/>
                </a:moveTo>
                <a:lnTo>
                  <a:pt x="5238750" y="0"/>
                </a:lnTo>
              </a:path>
            </a:pathLst>
          </a:custGeom>
          <a:noFill/>
          <a:ln w="76200">
            <a:solidFill>
              <a:srgbClr val="F2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B9DDE0E-DD2C-45DE-AA88-CA0640EF865D}"/>
              </a:ext>
            </a:extLst>
          </p:cNvPr>
          <p:cNvSpPr/>
          <p:nvPr/>
        </p:nvSpPr>
        <p:spPr>
          <a:xfrm>
            <a:off x="152400" y="6217310"/>
            <a:ext cx="1574800" cy="46924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91AD09A-8F8E-40B5-9F00-1A9F69861A01}"/>
              </a:ext>
            </a:extLst>
          </p:cNvPr>
          <p:cNvSpPr/>
          <p:nvPr/>
        </p:nvSpPr>
        <p:spPr>
          <a:xfrm>
            <a:off x="589746" y="2306830"/>
            <a:ext cx="407444" cy="3036844"/>
          </a:xfrm>
          <a:prstGeom prst="roundRect">
            <a:avLst>
              <a:gd name="adj" fmla="val 50000"/>
            </a:avLst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5923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6B041-27AD-4958-A9A9-FA1893ECB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454" y="2952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cs typeface="+mn-cs"/>
              </a:rPr>
              <a:t>ผลการตรวจวิเคราะห์</a:t>
            </a:r>
            <a:r>
              <a:rPr lang="th-TH" sz="40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ยาปฏิชีวนะตกค้างและจุลินทรีย์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C1F323-AD91-45B8-850B-91C783DFCB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441171"/>
              </p:ext>
            </p:extLst>
          </p:nvPr>
        </p:nvGraphicFramePr>
        <p:xfrm>
          <a:off x="461139" y="2211373"/>
          <a:ext cx="10715171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6096000" y="1492220"/>
            <a:ext cx="57086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rgbClr val="1C6434"/>
                </a:solidFill>
              </a:rPr>
              <a:t>ไม่พบยาปฏิชีวนะตกค้าง</a:t>
            </a:r>
            <a:r>
              <a:rPr lang="en-US" sz="2000" b="1" dirty="0">
                <a:solidFill>
                  <a:srgbClr val="1C6434"/>
                </a:solidFill>
              </a:rPr>
              <a:t> </a:t>
            </a:r>
            <a:r>
              <a:rPr lang="th-TH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ร้อยละ 9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9.92 </a:t>
            </a:r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จาก</a:t>
            </a:r>
            <a:r>
              <a:rPr lang="th-TH" sz="2000" dirty="0"/>
              <a:t>ทั้งหมด </a:t>
            </a:r>
            <a:r>
              <a:rPr lang="en-US" sz="2000" b="1" dirty="0">
                <a:solidFill>
                  <a:srgbClr val="1C6434"/>
                </a:solidFill>
              </a:rPr>
              <a:t>860 </a:t>
            </a:r>
            <a:r>
              <a:rPr lang="th-TH" sz="2000" b="1" dirty="0">
                <a:solidFill>
                  <a:srgbClr val="1C6434"/>
                </a:solidFill>
              </a:rPr>
              <a:t>ตัวอย่าง </a:t>
            </a:r>
          </a:p>
          <a:p>
            <a:r>
              <a:rPr lang="th-TH" sz="2000" b="1" dirty="0">
                <a:solidFill>
                  <a:schemeClr val="accent2">
                    <a:lumMod val="75000"/>
                  </a:schemeClr>
                </a:solidFill>
              </a:rPr>
              <a:t>ผ่านเกณฑ์จุลินทรีย์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h-TH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ร้อยละ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62</a:t>
            </a:r>
            <a:r>
              <a:rPr lang="th-TH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92 </a:t>
            </a:r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จาก</a:t>
            </a:r>
            <a:r>
              <a:rPr lang="th-TH" sz="2000" dirty="0"/>
              <a:t>ทั้งหมด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860 </a:t>
            </a:r>
            <a:r>
              <a:rPr lang="th-TH" sz="2000" b="1" dirty="0">
                <a:solidFill>
                  <a:schemeClr val="accent2">
                    <a:lumMod val="75000"/>
                  </a:schemeClr>
                </a:solidFill>
              </a:rPr>
              <a:t>ตัวอย่าง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727200" y="1443147"/>
            <a:ext cx="4195711" cy="707886"/>
          </a:xfrm>
          <a:prstGeom prst="wedgeRoundRectCallout">
            <a:avLst>
              <a:gd name="adj1" fmla="val -22305"/>
              <a:gd name="adj2" fmla="val 118422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พบยาปฏิชีวนะตกค้าง 1 ตัวอย่าง จาก 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135 </a:t>
            </a:r>
            <a:r>
              <a:rPr lang="th-TH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ตัวอย่าง</a:t>
            </a:r>
          </a:p>
          <a:p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ตราด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Chlortetracycline 49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µg/kg</a:t>
            </a:r>
            <a:endParaRPr lang="th-TH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60B74AE-9190-4BBF-B378-9386448A1284}"/>
              </a:ext>
            </a:extLst>
          </p:cNvPr>
          <p:cNvSpPr/>
          <p:nvPr/>
        </p:nvSpPr>
        <p:spPr>
          <a:xfrm rot="10800000">
            <a:off x="11074710" y="181140"/>
            <a:ext cx="888689" cy="720559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97A2D2E-15D9-4C65-8523-9E8982F4285B}"/>
              </a:ext>
            </a:extLst>
          </p:cNvPr>
          <p:cNvSpPr/>
          <p:nvPr/>
        </p:nvSpPr>
        <p:spPr>
          <a:xfrm>
            <a:off x="3619500" y="392166"/>
            <a:ext cx="5238750" cy="0"/>
          </a:xfrm>
          <a:custGeom>
            <a:avLst/>
            <a:gdLst>
              <a:gd name="connsiteX0" fmla="*/ 0 w 5238750"/>
              <a:gd name="connsiteY0" fmla="*/ 0 h 0"/>
              <a:gd name="connsiteX1" fmla="*/ 5238750 w 52387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50">
                <a:moveTo>
                  <a:pt x="0" y="0"/>
                </a:moveTo>
                <a:lnTo>
                  <a:pt x="5238750" y="0"/>
                </a:lnTo>
              </a:path>
            </a:pathLst>
          </a:custGeom>
          <a:noFill/>
          <a:ln w="76200">
            <a:solidFill>
              <a:srgbClr val="F2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AB9DFA9-F2C6-493F-B059-6FC468884C74}"/>
              </a:ext>
            </a:extLst>
          </p:cNvPr>
          <p:cNvSpPr/>
          <p:nvPr/>
        </p:nvSpPr>
        <p:spPr>
          <a:xfrm>
            <a:off x="152400" y="6217310"/>
            <a:ext cx="1574800" cy="469240"/>
          </a:xfrm>
          <a:custGeom>
            <a:avLst/>
            <a:gdLst>
              <a:gd name="connsiteX0" fmla="*/ 0 w 1409700"/>
              <a:gd name="connsiteY0" fmla="*/ 0 h 1143000"/>
              <a:gd name="connsiteX1" fmla="*/ 0 w 1409700"/>
              <a:gd name="connsiteY1" fmla="*/ 1143000 h 1143000"/>
              <a:gd name="connsiteX2" fmla="*/ 1409700 w 14097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1143000">
                <a:moveTo>
                  <a:pt x="0" y="0"/>
                </a:moveTo>
                <a:lnTo>
                  <a:pt x="0" y="1143000"/>
                </a:lnTo>
                <a:lnTo>
                  <a:pt x="1409700" y="1143000"/>
                </a:lnTo>
              </a:path>
            </a:pathLst>
          </a:custGeom>
          <a:noFill/>
          <a:ln w="57150">
            <a:solidFill>
              <a:srgbClr val="3A6F0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65497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Quark"/>
        <a:ea typeface=""/>
        <a:cs typeface="Quark"/>
      </a:majorFont>
      <a:minorFont>
        <a:latin typeface="Quark"/>
        <a:ea typeface=""/>
        <a:cs typeface="Quar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3297</TotalTime>
  <Words>2495</Words>
  <Application>Microsoft Office PowerPoint</Application>
  <PresentationFormat>Widescreen</PresentationFormat>
  <Paragraphs>377</Paragraphs>
  <Slides>26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Wingdings</vt:lpstr>
      <vt:lpstr>4805_KwangMD_Melt</vt:lpstr>
      <vt:lpstr>Quark</vt:lpstr>
      <vt:lpstr>Arial</vt:lpstr>
      <vt:lpstr>Angsana New</vt:lpstr>
      <vt:lpstr>TH SarabunPSK</vt:lpstr>
      <vt:lpstr>Calibri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ปัญหาการตรวจประเมินและการรายงานข้อมูล</vt:lpstr>
      <vt:lpstr>PowerPoint Presentation</vt:lpstr>
      <vt:lpstr>PowerPoint Presentation</vt:lpstr>
      <vt:lpstr>ผลการตรวจวิเคราะห์ยาปฏิชีวนะตกค้างและจุลินทรีย์</vt:lpstr>
      <vt:lpstr>ผลการตรวจวิเคราะห์สารเร่งเนื้อแดง</vt:lpstr>
      <vt:lpstr>PowerPoint Presentation</vt:lpstr>
      <vt:lpstr>ปัญหาที่พบจากการสุ่มเก็บตัวอย่างเนื้อสัตว์ เพื่อตรวจวิเคราะห์ทางห้องปฏิบัติการ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ปรับปรุงแบบบันทึกการเก็บตัวอย่าง ผลิตภัณฑ์เนื้อสัตว์ในโครงการปศุสัตว์ OK (OK-09) </vt:lpstr>
      <vt:lpstr>รายการตรวจวิเคราะห์ทางจุลชีววิทยา และสารตกค้างโครงการปศุสัตว์ OK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เงื่อนไขตัวชี้วัดการรับรอง สถานที่จำหน่ายเนื้อสัตว์โครงการปศุสัตว์ OK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</dc:creator>
  <cp:lastModifiedBy>HP</cp:lastModifiedBy>
  <cp:revision>188</cp:revision>
  <dcterms:created xsi:type="dcterms:W3CDTF">2020-10-19T03:01:53Z</dcterms:created>
  <dcterms:modified xsi:type="dcterms:W3CDTF">2021-12-07T07:48:45Z</dcterms:modified>
</cp:coreProperties>
</file>