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15"/>
  </p:normalViewPr>
  <p:slideViewPr>
    <p:cSldViewPr snapToGrid="0" snapToObjects="1">
      <p:cViewPr varScale="1">
        <p:scale>
          <a:sx n="64" d="100"/>
          <a:sy n="64" d="100"/>
        </p:scale>
        <p:origin x="5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24DD7-0C89-7841-85D8-204714F34930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8C253-C666-C440-9F32-DC111C6B7C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830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8C253-C666-C440-9F32-DC111C6B7C2C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86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07B0333-AB1D-534F-B82C-E893AEF0F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5A05810-7026-2F41-B57A-0CD8114A5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729F8CA-5A4A-FF4B-BB20-BE34635D7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512C-7203-1241-8DC8-B0AA8B0C3DE1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9CCDB61-108F-E940-AAF9-A36FF65C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0C98EFC-64F0-6347-A213-F76842A7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31D5-181E-F549-9FE4-132E6A402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436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293E148-9577-9146-AB59-4B0876710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5B307F0-3BDF-C44C-9FC8-FB3120DE0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6403741-A5F1-614D-8969-DF13D745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512C-7203-1241-8DC8-B0AA8B0C3DE1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70DD323-B62E-8C4C-9D53-B10C6010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96999F3-351B-F642-97B1-ACB43600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31D5-181E-F549-9FE4-132E6A402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040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1DF62FF1-0D6F-2049-8EF1-D46FEA7A1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E729E1C-9262-2643-99E1-3291CD845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1000DFF-69D5-0848-9647-E5F8BEBB4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512C-7203-1241-8DC8-B0AA8B0C3DE1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3231C68-D885-F949-94A5-548CA9A5A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F13D2EB-1BD4-3340-8081-E097DB28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31D5-181E-F549-9FE4-132E6A402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621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06BB617-44FA-2E43-86CD-69930E72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C9C7FD5-F0EE-4B49-BD52-55BD02904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D6F834C-1D74-DB45-A94D-9FE9D0B1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512C-7203-1241-8DC8-B0AA8B0C3DE1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8229C11-2FD0-1445-A0CF-AB2A8C5F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C340A58-7B7E-8642-BFDE-16E600F3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31D5-181E-F549-9FE4-132E6A402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468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1091FA5-56D7-3C4E-8DEC-F814552B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C3CABDE-A895-A640-8CC1-2D3C91BFF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8BB440-C2E0-0841-A843-2BCEA7213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512C-7203-1241-8DC8-B0AA8B0C3DE1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1409CD2-A54A-234F-B221-FFA2528D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8EF778D-8EC2-534D-94C5-74C62956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31D5-181E-F549-9FE4-132E6A402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81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D814B94-4C9E-1A40-AA4E-C708420A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70D95E-1313-A84A-A33C-33100A125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4D76112-B05D-3A4E-BE95-04B67EFD7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09310BC-9450-E643-86B1-0BB50229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512C-7203-1241-8DC8-B0AA8B0C3DE1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1F40EDC-8D33-944F-9128-C33D201C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CFD2B41-716C-8C48-ACDA-F3FCEFB9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31D5-181E-F549-9FE4-132E6A402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803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A9021B-4B28-CD49-BED8-C893A515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32439B3-A20D-B748-9493-95412364B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0CE0BAD-C6F8-4241-98C9-FAEA2F12E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03FF3C17-B23B-2A46-BC08-0BA69227B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7FF8068-8833-BB4D-95B8-3860005DA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178AE041-8644-DB45-B765-716E00D5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512C-7203-1241-8DC8-B0AA8B0C3DE1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3FEDC7B6-AC11-9C42-9623-4A01FDE9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F3782042-45ED-2441-AB4C-BFE05DF75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31D5-181E-F549-9FE4-132E6A402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348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F98639-10FF-104F-A42E-F4997C20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5DF54C9-57B3-3044-9245-A58C9E32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512C-7203-1241-8DC8-B0AA8B0C3DE1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8847FFA-7D78-0844-A22F-6346AD58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911659F-FFCE-B84C-A346-B31EAE994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31D5-181E-F549-9FE4-132E6A402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423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B12E6CDD-752E-EC46-AD64-38CC0111C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512C-7203-1241-8DC8-B0AA8B0C3DE1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3858BCF9-5FA3-2443-BFD5-2C6507600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C2D9A96-2E5F-2147-9AA0-CE527A8F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31D5-181E-F549-9FE4-132E6A402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46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A4E050E-3B99-3646-86DB-D50FBD40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0E05328-389A-CA4C-B369-D7D32C54F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06D2116-9AA3-8045-AF2E-072B0344B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DB738A2-BF82-984C-BD61-420A21C12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512C-7203-1241-8DC8-B0AA8B0C3DE1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818558E-14F3-344A-8BB1-6B90A0F1C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F1423D6-BE35-B948-9784-7B8AFC7D6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31D5-181E-F549-9FE4-132E6A402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850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23ECB85-0FC6-0846-B6EC-738238DF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E33554AD-0826-A345-AEB0-2120125D4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F0A8495-DCDC-CE43-AA62-FB0BC9035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36FC79E-FC81-9B4F-A97A-D20DB9C3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512C-7203-1241-8DC8-B0AA8B0C3DE1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A4FA4CB-9EF3-694B-A44B-9740298C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4CA6F03-FE2B-0D44-BCA9-B1958E368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31D5-181E-F549-9FE4-132E6A402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243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9C0C6785-7CF0-C24C-93BA-004B3086C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25EB7C1-A944-784B-952A-5421D6C83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8A84CC9-F221-7642-A8BD-977E87E8D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1512C-7203-1241-8DC8-B0AA8B0C3DE1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143AEEA-21E4-234C-B790-F5A5D9658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DD97A68-8E5A-644C-9591-8492F67DE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531D5-181E-F549-9FE4-132E6A402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801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E0DD625-65C2-D24E-8482-68C199F3A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514" y="1953670"/>
            <a:ext cx="10856495" cy="161971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Bai Jamjuree" pitchFamily="2" charset="-34"/>
                <a:ea typeface="Krungthep" panose="02000400000000000000" pitchFamily="2" charset="-34"/>
                <a:cs typeface="Bai Jamjuree" pitchFamily="2" charset="-34"/>
              </a:rPr>
              <a:t>เจ้าหน้าที่ของรัฐกับการใช้อำนาจ</a:t>
            </a:r>
            <a:br>
              <a:rPr lang="th-TH" sz="5400" b="1" dirty="0">
                <a:solidFill>
                  <a:schemeClr val="bg1"/>
                </a:solidFill>
                <a:latin typeface="Bai Jamjuree" pitchFamily="2" charset="-34"/>
                <a:ea typeface="Krungthep" panose="02000400000000000000" pitchFamily="2" charset="-34"/>
                <a:cs typeface="Bai Jamjuree" pitchFamily="2" charset="-34"/>
              </a:rPr>
            </a:br>
            <a:r>
              <a:rPr lang="th-TH" sz="5400" b="1" dirty="0">
                <a:solidFill>
                  <a:schemeClr val="bg1"/>
                </a:solidFill>
                <a:latin typeface="Bai Jamjuree" pitchFamily="2" charset="-34"/>
                <a:ea typeface="Krungthep" panose="02000400000000000000" pitchFamily="2" charset="-34"/>
                <a:cs typeface="Bai Jamjuree" pitchFamily="2" charset="-34"/>
              </a:rPr>
              <a:t>ทางกฎหมาย</a:t>
            </a:r>
            <a:r>
              <a:rPr lang="en-US" sz="5400" b="1" dirty="0">
                <a:solidFill>
                  <a:schemeClr val="bg1"/>
                </a:solidFill>
                <a:effectLst/>
                <a:latin typeface="Bai Jamjuree" pitchFamily="2" charset="-34"/>
                <a:ea typeface="Krungthep" panose="02000400000000000000" pitchFamily="2" charset="-34"/>
                <a:cs typeface="Bai Jamjuree" pitchFamily="2" charset="-34"/>
              </a:rPr>
              <a:t> </a:t>
            </a:r>
            <a:endParaRPr lang="th-TH" sz="5400" b="1" dirty="0">
              <a:solidFill>
                <a:schemeClr val="bg1"/>
              </a:solidFill>
              <a:latin typeface="Bai Jamjuree" pitchFamily="2" charset="-34"/>
              <a:ea typeface="Krungthep" panose="02000400000000000000" pitchFamily="2" charset="-34"/>
              <a:cs typeface="Bai Jamjuree" pitchFamily="2" charset="-34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7D021908-6AC6-2F49-A277-F37E09403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306" y="3714063"/>
            <a:ext cx="7198895" cy="2911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760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CF7261B-D8D5-D241-A4B6-F24C798CDA3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algn="ctr"/>
            <a:r>
              <a:rPr lang="th-TH" sz="4800" b="1" dirty="0">
                <a:latin typeface="Bai Jamjuree" pitchFamily="2" charset="-34"/>
                <a:cs typeface="Bai Jamjuree" pitchFamily="2" charset="-34"/>
              </a:rPr>
              <a:t>กฎหมายที่เกี่ยวข้อง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BBF882-1B8F-594B-A3A7-C895DCF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7374"/>
            <a:ext cx="11206163" cy="4814887"/>
          </a:xfrm>
        </p:spPr>
        <p:txBody>
          <a:bodyPr>
            <a:normAutofit/>
          </a:bodyPr>
          <a:lstStyle/>
          <a:p>
            <a:r>
              <a:rPr lang="th-TH" b="1" dirty="0">
                <a:latin typeface="Bai Jamjuree" pitchFamily="2" charset="-34"/>
                <a:cs typeface="Bai Jamjuree" pitchFamily="2" charset="-34"/>
              </a:rPr>
              <a:t>พระราชบัญญัติความรับผิดทางละเมิดของเจ้าหน้าที่/ ม.๕หน่วยงานต้องรับผิดในการ</a:t>
            </a:r>
            <a:r>
              <a:rPr lang="en-US" b="1" dirty="0" err="1">
                <a:latin typeface="Bai Jamjuree" pitchFamily="2" charset="-34"/>
                <a:cs typeface="Bai Jamjuree" pitchFamily="2" charset="-34"/>
              </a:rPr>
              <a:t>dit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ทำละเมิดของจนท.ในการปฏิบัติตามหน้าที่/ฟ้องหน่วยงาน/ฟ้องจนท.ไม่ได้/ไม่มีสังกัดฟ้องกระทรวงการคลัง/ม.๖ ไม่ใช่การปฏิบัติหน้าที่/จนท.รับผิดเอง/ฟ้อง จนท./ฟ้องหน่วยงานไม่ได้/ม.๗ อำนาจเรียก จนท.หรือหน่วยงานเข้ามาในคดี/ม.๘ หน่วยงานของรัฐไล่เบี้ย/กรณีจนท.ละเมิด/จงใจ/ประมาทอย่างร้ายแรง/ศาลยุติธรรม/ศาลปกครองแล้วแต่กรณี/ประสานคดีพนักงานอัยการ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b="1" dirty="0">
                <a:latin typeface="Bai Jamjuree" pitchFamily="2" charset="-34"/>
                <a:cs typeface="Bai Jamjuree" pitchFamily="2" charset="-34"/>
              </a:rPr>
              <a:t>กฎหมายเกี่ยวกับการจัดตั้งศาลอาญาทุจริตและวิธีพิจารณาคดีอาญาทุจริต/ พ.ร.บ.จัดตั้งศาลอาญาทุจริตฯ ม.๓/อำนาจการพิจารณาของศาลอาญาทุจริต/ถูกดำเนินคดี/รวบรวมพยานหลักฐาน/ประสานคดีพนักงานอัยการ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b="1" dirty="0">
                <a:latin typeface="Bai Jamjuree" pitchFamily="2" charset="-34"/>
                <a:cs typeface="Bai Jamjuree" pitchFamily="2" charset="-34"/>
              </a:rPr>
              <a:t>กฎหมาย</a:t>
            </a:r>
            <a:r>
              <a:rPr lang="th-TH" b="1" dirty="0" err="1">
                <a:latin typeface="Bai Jamjuree" pitchFamily="2" charset="-34"/>
                <a:cs typeface="Bai Jamjuree" pitchFamily="2" charset="-34"/>
              </a:rPr>
              <a:t>อื่นๆ</a:t>
            </a:r>
            <a:endParaRPr lang="th-TH" sz="4400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6607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CF7261B-D8D5-D241-A4B6-F24C798C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05488" cy="1325563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algn="ctr"/>
            <a:r>
              <a:rPr lang="th-TH" b="1" dirty="0">
                <a:latin typeface="Bai Jamjuree" pitchFamily="2" charset="-34"/>
                <a:cs typeface="Bai Jamjuree" pitchFamily="2" charset="-34"/>
              </a:rPr>
              <a:t>ขั้นตอนการดำเนินคดี</a:t>
            </a:r>
            <a:endParaRPr lang="th-TH" sz="4800" b="1" dirty="0">
              <a:latin typeface="Bai Jamjuree" pitchFamily="2" charset="-34"/>
              <a:cs typeface="Bai Jamjuree" pitchFamily="2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BBF882-1B8F-594B-A3A7-C895DCF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7374"/>
            <a:ext cx="11206163" cy="4814887"/>
          </a:xfrm>
        </p:spPr>
        <p:txBody>
          <a:bodyPr>
            <a:normAutofit/>
          </a:bodyPr>
          <a:lstStyle/>
          <a:p>
            <a:r>
              <a:rPr lang="th-TH" b="1" u="sng" dirty="0">
                <a:latin typeface="Bai Jamjuree" pitchFamily="2" charset="-34"/>
                <a:cs typeface="Bai Jamjuree" pitchFamily="2" charset="-34"/>
              </a:rPr>
              <a:t>คดีอาญา</a:t>
            </a:r>
            <a:endParaRPr lang="en-US" b="1" u="sng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i="1" dirty="0">
                <a:solidFill>
                  <a:srgbClr val="FF0000"/>
                </a:solidFill>
                <a:latin typeface="Bai Jamjuree" pitchFamily="2" charset="-34"/>
                <a:cs typeface="Bai Jamjuree" pitchFamily="2" charset="-34"/>
              </a:rPr>
              <a:t>    กรณีดำเนินคดี</a:t>
            </a:r>
            <a:endParaRPr lang="en-US" b="1" i="1" dirty="0">
              <a:solidFill>
                <a:srgbClr val="FF0000"/>
              </a:solidFill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	- พบการกระทำความผิด/ตัวผู้กระทำความผิด/รวบรวมพยานหลักฐาน/แจ้งข้อกล่าวหา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      - ปรับ/แจ้งความร้องทุกข์/กล่าวโทษ/ผู้เสียหาย/ผู้กล่าวหา/บุคคลธรรมดา/นิติบุคคล/มอบอำนาจ /พนักงานสอบสวน/พนักงานสอบสวนผู้รับผิดชอบ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	- ส่งสำนวนคดีพนักงานอัยการ/สั่งฟ้อง/ไม่ฟ้อง/ความเห็นแย้ง/ผู้ว่า/ผู้บัญชาการภาค/อัยการสูงสุด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endParaRPr lang="th-TH" sz="4400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971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CF7261B-D8D5-D241-A4B6-F24C798C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05488" cy="1325563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algn="ctr"/>
            <a:r>
              <a:rPr lang="th-TH" b="1" dirty="0">
                <a:latin typeface="Bai Jamjuree" pitchFamily="2" charset="-34"/>
                <a:cs typeface="Bai Jamjuree" pitchFamily="2" charset="-34"/>
              </a:rPr>
              <a:t>ขั้นตอนการดำเนินคดี</a:t>
            </a:r>
            <a:endParaRPr lang="th-TH" sz="4800" b="1" dirty="0">
              <a:latin typeface="Bai Jamjuree" pitchFamily="2" charset="-34"/>
              <a:cs typeface="Bai Jamjuree" pitchFamily="2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BBF882-1B8F-594B-A3A7-C895DCF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7374"/>
            <a:ext cx="11206163" cy="4814887"/>
          </a:xfrm>
        </p:spPr>
        <p:txBody>
          <a:bodyPr>
            <a:normAutofit fontScale="85000" lnSpcReduction="20000"/>
          </a:bodyPr>
          <a:lstStyle/>
          <a:p>
            <a:r>
              <a:rPr lang="th-TH" b="1" u="sng" dirty="0">
                <a:latin typeface="Bai Jamjuree" pitchFamily="2" charset="-34"/>
                <a:cs typeface="Bai Jamjuree" pitchFamily="2" charset="-34"/>
              </a:rPr>
              <a:t>คดีอาญา (ต่อ)</a:t>
            </a:r>
            <a:endParaRPr lang="en-US" b="1" u="sng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  <a:latin typeface="Bai Jamjuree" pitchFamily="2" charset="-34"/>
                <a:cs typeface="Bai Jamjuree" pitchFamily="2" charset="-34"/>
              </a:rPr>
              <a:t>    </a:t>
            </a:r>
            <a:r>
              <a:rPr lang="th-TH" b="1" i="1" dirty="0">
                <a:solidFill>
                  <a:srgbClr val="FF0000"/>
                </a:solidFill>
                <a:latin typeface="Bai Jamjuree" pitchFamily="2" charset="-34"/>
                <a:cs typeface="Bai Jamjuree" pitchFamily="2" charset="-34"/>
              </a:rPr>
              <a:t>กรณีดำเนินคดี</a:t>
            </a:r>
            <a:endParaRPr lang="en-US" b="1" i="1" dirty="0">
              <a:solidFill>
                <a:srgbClr val="FF0000"/>
              </a:solidFill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en-US" b="1" dirty="0">
                <a:latin typeface="Bai Jamjuree" pitchFamily="2" charset="-34"/>
                <a:cs typeface="Bai Jamjuree" pitchFamily="2" charset="-34"/>
              </a:rPr>
              <a:t>         -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ฟ้องต่อศาลมีอำนาจพิจารณาคดีอาญา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en-US" b="1" dirty="0">
                <a:latin typeface="Bai Jamjuree" pitchFamily="2" charset="-34"/>
                <a:cs typeface="Bai Jamjuree" pitchFamily="2" charset="-34"/>
              </a:rPr>
              <a:t>       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การพิจารณาชั้นศาล/พิพากษา/จำคุก/ปรับ/ริบทรัพย์/สินบนนำจับ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อุทธรณ์/ฎีกา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การบังคับคดี/ริบทรัพย์ /จ่ายสินบนนำจับ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 </a:t>
            </a:r>
          </a:p>
          <a:p>
            <a:pPr marL="0" indent="0">
              <a:buNone/>
            </a:pPr>
            <a:r>
              <a:rPr lang="th-TH" b="1" i="1" dirty="0">
                <a:solidFill>
                  <a:srgbClr val="FF0000"/>
                </a:solidFill>
                <a:latin typeface="Bai Jamjuree" pitchFamily="2" charset="-34"/>
                <a:cs typeface="Bai Jamjuree" pitchFamily="2" charset="-34"/>
              </a:rPr>
              <a:t>   </a:t>
            </a:r>
            <a:r>
              <a:rPr lang="en-US" b="1" i="1" dirty="0">
                <a:solidFill>
                  <a:srgbClr val="FF0000"/>
                </a:solidFill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i="1" dirty="0">
                <a:solidFill>
                  <a:srgbClr val="FF0000"/>
                </a:solidFill>
                <a:latin typeface="Bai Jamjuree" pitchFamily="2" charset="-34"/>
                <a:cs typeface="Bai Jamjuree" pitchFamily="2" charset="-34"/>
              </a:rPr>
              <a:t>กรณีถูกฟ้องคดี</a:t>
            </a:r>
            <a:endParaRPr lang="en-US" b="1" i="1" dirty="0">
              <a:solidFill>
                <a:srgbClr val="FF0000"/>
              </a:solidFill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รวบรวมพยานหลักฐาน/รายงานการปฏิบัติหน้าที่ตั้งแต่ต้นจนจบ/ประสานพนักงานอัยการ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ไต่สวนมูลฟ้อง/ยกฟ้อง/ประทับรับฟ้อง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สืบพยาน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พิพากษา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อุทธรณ์/ฎีกา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endParaRPr lang="th-TH" sz="4400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876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CF7261B-D8D5-D241-A4B6-F24C798C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05488" cy="1325563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algn="ctr"/>
            <a:r>
              <a:rPr lang="th-TH" b="1" dirty="0">
                <a:latin typeface="Bai Jamjuree" pitchFamily="2" charset="-34"/>
                <a:cs typeface="Bai Jamjuree" pitchFamily="2" charset="-34"/>
              </a:rPr>
              <a:t>ขั้นตอนการดำเนินคดี</a:t>
            </a:r>
            <a:endParaRPr lang="th-TH" sz="4800" b="1" dirty="0">
              <a:latin typeface="Bai Jamjuree" pitchFamily="2" charset="-34"/>
              <a:cs typeface="Bai Jamjuree" pitchFamily="2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BBF882-1B8F-594B-A3A7-C895DCF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7374"/>
            <a:ext cx="11206163" cy="4814887"/>
          </a:xfrm>
        </p:spPr>
        <p:txBody>
          <a:bodyPr>
            <a:normAutofit/>
          </a:bodyPr>
          <a:lstStyle/>
          <a:p>
            <a:r>
              <a:rPr lang="th-TH" b="1" u="sng" dirty="0">
                <a:latin typeface="Bai Jamjuree" pitchFamily="2" charset="-34"/>
                <a:cs typeface="Bai Jamjuree" pitchFamily="2" charset="-34"/>
              </a:rPr>
              <a:t>คดีแพ่ง</a:t>
            </a:r>
            <a:endParaRPr lang="en-US" b="1" u="sng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  <a:latin typeface="Bai Jamjuree" pitchFamily="2" charset="-34"/>
                <a:cs typeface="Bai Jamjuree" pitchFamily="2" charset="-34"/>
              </a:rPr>
              <a:t>    </a:t>
            </a:r>
            <a:r>
              <a:rPr lang="th-TH" b="1" i="1" dirty="0">
                <a:solidFill>
                  <a:srgbClr val="FF0000"/>
                </a:solidFill>
                <a:latin typeface="Bai Jamjuree" pitchFamily="2" charset="-34"/>
                <a:cs typeface="Bai Jamjuree" pitchFamily="2" charset="-34"/>
              </a:rPr>
              <a:t>กรณีฟ้องคดี</a:t>
            </a:r>
            <a:endParaRPr lang="en-US" b="1" i="1" dirty="0">
              <a:solidFill>
                <a:srgbClr val="FF0000"/>
              </a:solidFill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en-US" b="1" dirty="0">
                <a:latin typeface="Bai Jamjuree" pitchFamily="2" charset="-34"/>
                <a:cs typeface="Bai Jamjuree" pitchFamily="2" charset="-34"/>
              </a:rPr>
              <a:t>  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	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-</a:t>
            </a:r>
            <a:r>
              <a:rPr lang="th-TH" dirty="0"/>
              <a:t> -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โจทก์/ผู้เสียหาย/บุคคลธรรมดา/นิติบุคคล/มอบอำนาจ/ฟ้องคดีต่อศาลคดีแพ่ง/ประสานพนักงานอัยการ      </a:t>
            </a: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	- พนักงานอัยการ/รับ/ไม่รับ/ว่าต่าง</a:t>
            </a: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- ไกล่เกลี่ย/สืบพยาน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	- พิพากษา</a:t>
            </a: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- อุทธรณ์/ฎีกา</a:t>
            </a: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- บังคับคดี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endParaRPr lang="th-TH" sz="4400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8054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CF7261B-D8D5-D241-A4B6-F24C798C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05488" cy="1325563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algn="ctr"/>
            <a:r>
              <a:rPr lang="th-TH" b="1" dirty="0">
                <a:latin typeface="Bai Jamjuree" pitchFamily="2" charset="-34"/>
                <a:cs typeface="Bai Jamjuree" pitchFamily="2" charset="-34"/>
              </a:rPr>
              <a:t>ขั้นตอนการดำเนินคดี</a:t>
            </a:r>
            <a:endParaRPr lang="th-TH" sz="4800" b="1" dirty="0">
              <a:latin typeface="Bai Jamjuree" pitchFamily="2" charset="-34"/>
              <a:cs typeface="Bai Jamjuree" pitchFamily="2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BBF882-1B8F-594B-A3A7-C895DCF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7374"/>
            <a:ext cx="11206163" cy="4814887"/>
          </a:xfrm>
        </p:spPr>
        <p:txBody>
          <a:bodyPr>
            <a:normAutofit/>
          </a:bodyPr>
          <a:lstStyle/>
          <a:p>
            <a:r>
              <a:rPr lang="th-TH" b="1" u="sng" dirty="0">
                <a:latin typeface="Bai Jamjuree" pitchFamily="2" charset="-34"/>
                <a:cs typeface="Bai Jamjuree" pitchFamily="2" charset="-34"/>
              </a:rPr>
              <a:t>คดีแพ่ง</a:t>
            </a:r>
            <a:endParaRPr lang="en-US" b="1" u="sng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  <a:latin typeface="Bai Jamjuree" pitchFamily="2" charset="-34"/>
                <a:cs typeface="Bai Jamjuree" pitchFamily="2" charset="-34"/>
              </a:rPr>
              <a:t>    </a:t>
            </a:r>
            <a:r>
              <a:rPr lang="th-TH" b="1" i="1" dirty="0">
                <a:solidFill>
                  <a:srgbClr val="FF0000"/>
                </a:solidFill>
                <a:latin typeface="Bai Jamjuree" pitchFamily="2" charset="-34"/>
                <a:cs typeface="Bai Jamjuree" pitchFamily="2" charset="-34"/>
              </a:rPr>
              <a:t>กรณีถูกฟ้อง</a:t>
            </a:r>
            <a:endParaRPr lang="en-US" b="1" i="1" dirty="0">
              <a:solidFill>
                <a:srgbClr val="FF0000"/>
              </a:solidFill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en-US" b="1" dirty="0">
                <a:latin typeface="Bai Jamjuree" pitchFamily="2" charset="-34"/>
                <a:cs typeface="Bai Jamjuree" pitchFamily="2" charset="-34"/>
              </a:rPr>
              <a:t>  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	 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-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จำเลย/บุคคลธรรมดา/นิติบุคคล/มอบอำนาจ/ยื่นคำให้การ/ประสานพนักงานอัยการ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พนักงานอัยการ/รับ/ไม่รับแก้ต่าง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ไกล่เกลี่ย/สืบพยาน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พิพากษา/กระทำการ/ห้ามกระทำการ/ให้ชำระหนี้/ยึดทรัพย์ขายทอดตลาด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อุทธรณ์/ฎีกา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บังคับคดี/ยึดทรัพย์/จำคุก/ขัง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endParaRPr lang="th-TH" sz="4400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8262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CF7261B-D8D5-D241-A4B6-F24C798C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05488" cy="1325563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algn="ctr"/>
            <a:r>
              <a:rPr lang="th-TH" b="1" dirty="0">
                <a:latin typeface="Bai Jamjuree" pitchFamily="2" charset="-34"/>
                <a:cs typeface="Bai Jamjuree" pitchFamily="2" charset="-34"/>
              </a:rPr>
              <a:t>ขั้นตอนการดำเนินคดี</a:t>
            </a:r>
            <a:endParaRPr lang="th-TH" sz="4800" b="1" dirty="0">
              <a:latin typeface="Bai Jamjuree" pitchFamily="2" charset="-34"/>
              <a:cs typeface="Bai Jamjuree" pitchFamily="2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BBF882-1B8F-594B-A3A7-C895DCF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7374"/>
            <a:ext cx="11206163" cy="4814887"/>
          </a:xfrm>
        </p:spPr>
        <p:txBody>
          <a:bodyPr>
            <a:normAutofit/>
          </a:bodyPr>
          <a:lstStyle/>
          <a:p>
            <a:r>
              <a:rPr lang="th-TH" b="1" u="sng" dirty="0">
                <a:latin typeface="Bai Jamjuree" pitchFamily="2" charset="-34"/>
                <a:cs typeface="Bai Jamjuree" pitchFamily="2" charset="-34"/>
              </a:rPr>
              <a:t>คดีปกครอง</a:t>
            </a:r>
            <a:endParaRPr lang="en-US" b="1" u="sng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  <a:latin typeface="Bai Jamjuree" pitchFamily="2" charset="-34"/>
                <a:cs typeface="Bai Jamjuree" pitchFamily="2" charset="-34"/>
              </a:rPr>
              <a:t>    </a:t>
            </a:r>
            <a:r>
              <a:rPr lang="th-TH" b="1" i="1" dirty="0">
                <a:solidFill>
                  <a:srgbClr val="FF0000"/>
                </a:solidFill>
                <a:latin typeface="Bai Jamjuree" pitchFamily="2" charset="-34"/>
                <a:cs typeface="Bai Jamjuree" pitchFamily="2" charset="-34"/>
              </a:rPr>
              <a:t>กรณีฟ้องคดี</a:t>
            </a:r>
            <a:endParaRPr lang="en-US" b="1" i="1" dirty="0">
              <a:solidFill>
                <a:srgbClr val="FF0000"/>
              </a:solidFill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en-US" b="1" dirty="0">
                <a:latin typeface="Bai Jamjuree" pitchFamily="2" charset="-34"/>
                <a:cs typeface="Bai Jamjuree" pitchFamily="2" charset="-34"/>
              </a:rPr>
              <a:t>        -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รวบรวมพยานหลักฐาน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ประสานพนักงานอัยการ/รับ/ไม่รับว่าต่าง( พ.ร.บ.องค์กรอัยการมาตรา ๑๔(๓)(๔)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ฟ้องคดี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สืบพยาน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ศาลพิพากษา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อุทธรณ์/ฎีกา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บังคับคดี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endParaRPr lang="th-TH" sz="4400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9423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CF7261B-D8D5-D241-A4B6-F24C798C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05488" cy="1325563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algn="ctr"/>
            <a:r>
              <a:rPr lang="th-TH" b="1" dirty="0">
                <a:latin typeface="Bai Jamjuree" pitchFamily="2" charset="-34"/>
                <a:cs typeface="Bai Jamjuree" pitchFamily="2" charset="-34"/>
              </a:rPr>
              <a:t>ขั้นตอนการดำเนินคดี</a:t>
            </a:r>
            <a:endParaRPr lang="th-TH" sz="4800" b="1" dirty="0">
              <a:latin typeface="Bai Jamjuree" pitchFamily="2" charset="-34"/>
              <a:cs typeface="Bai Jamjuree" pitchFamily="2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BBF882-1B8F-594B-A3A7-C895DCF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7374"/>
            <a:ext cx="11206163" cy="4814887"/>
          </a:xfrm>
        </p:spPr>
        <p:txBody>
          <a:bodyPr>
            <a:normAutofit lnSpcReduction="10000"/>
          </a:bodyPr>
          <a:lstStyle/>
          <a:p>
            <a:r>
              <a:rPr lang="th-TH" b="1" u="sng" dirty="0">
                <a:latin typeface="Bai Jamjuree" pitchFamily="2" charset="-34"/>
                <a:cs typeface="Bai Jamjuree" pitchFamily="2" charset="-34"/>
              </a:rPr>
              <a:t>คดีปกครอง</a:t>
            </a:r>
            <a:endParaRPr lang="en-US" b="1" u="sng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  <a:latin typeface="Bai Jamjuree" pitchFamily="2" charset="-34"/>
                <a:cs typeface="Bai Jamjuree" pitchFamily="2" charset="-34"/>
              </a:rPr>
              <a:t>    </a:t>
            </a:r>
            <a:r>
              <a:rPr lang="th-TH" b="1" i="1" dirty="0">
                <a:solidFill>
                  <a:srgbClr val="FF0000"/>
                </a:solidFill>
                <a:latin typeface="Bai Jamjuree" pitchFamily="2" charset="-34"/>
                <a:cs typeface="Bai Jamjuree" pitchFamily="2" charset="-34"/>
              </a:rPr>
              <a:t>กรณีถูกฟ้อง</a:t>
            </a:r>
            <a:endParaRPr lang="en-US" b="1" i="1" dirty="0">
              <a:solidFill>
                <a:srgbClr val="FF0000"/>
              </a:solidFill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en-US" b="1" dirty="0">
                <a:latin typeface="Bai Jamjuree" pitchFamily="2" charset="-34"/>
                <a:cs typeface="Bai Jamjuree" pitchFamily="2" charset="-34"/>
              </a:rPr>
              <a:t>         -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ผู้เสียหายฟ้องคดี/บุคคลธรรมดา/นิติบุคคล/มอบอำนาจ/ศาลปกครอง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รวบรวมพยานหลักฐาน/รายงานการปฏิบัติหน้าที่ทั้งหมด/ประสานพนักงานอัยการ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พนักงานอัยการ/รับ/ไม่รับ/แก้ต่าง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ผู้ถูกฟ้องคดีให้การ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ศาลพิจารณาระบบไต่สวน/ศาลหาข้อเท็จจริง/หลักฐานเอง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พิพากษา/กระทำการ/ยกเว้นการกระทำการ/ชำระหนี้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อุทธรณ์/ศาลปกครองสูงสุด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บังคับคดี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endParaRPr lang="th-TH" sz="4400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5561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CF7261B-D8D5-D241-A4B6-F24C798C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05488" cy="1325563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algn="ctr"/>
            <a:r>
              <a:rPr lang="th-TH" b="1" dirty="0">
                <a:latin typeface="Bai Jamjuree" pitchFamily="2" charset="-34"/>
                <a:cs typeface="Bai Jamjuree" pitchFamily="2" charset="-34"/>
              </a:rPr>
              <a:t>ขั้นตอนการดำเนินคดี</a:t>
            </a:r>
            <a:endParaRPr lang="th-TH" sz="4800" b="1" dirty="0">
              <a:latin typeface="Bai Jamjuree" pitchFamily="2" charset="-34"/>
              <a:cs typeface="Bai Jamjuree" pitchFamily="2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BBF882-1B8F-594B-A3A7-C895DCF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7374"/>
            <a:ext cx="11206163" cy="4814887"/>
          </a:xfrm>
        </p:spPr>
        <p:txBody>
          <a:bodyPr>
            <a:normAutofit/>
          </a:bodyPr>
          <a:lstStyle/>
          <a:p>
            <a:r>
              <a:rPr lang="th-TH" b="1" u="sng" dirty="0">
                <a:latin typeface="Bai Jamjuree" pitchFamily="2" charset="-34"/>
                <a:cs typeface="Bai Jamjuree" pitchFamily="2" charset="-34"/>
              </a:rPr>
              <a:t>คดีอาญาทุจริต</a:t>
            </a:r>
            <a:endParaRPr lang="en-US" b="1" u="sng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  <a:latin typeface="Bai Jamjuree" pitchFamily="2" charset="-34"/>
                <a:cs typeface="Bai Jamjuree" pitchFamily="2" charset="-34"/>
              </a:rPr>
              <a:t>    </a:t>
            </a:r>
            <a:r>
              <a:rPr lang="th-TH" b="1" i="1" dirty="0">
                <a:solidFill>
                  <a:srgbClr val="FF0000"/>
                </a:solidFill>
                <a:latin typeface="Bai Jamjuree" pitchFamily="2" charset="-34"/>
                <a:cs typeface="Bai Jamjuree" pitchFamily="2" charset="-34"/>
              </a:rPr>
              <a:t>กรณีถูกฟ้องคดี</a:t>
            </a:r>
            <a:endParaRPr lang="en-US" b="1" i="1" dirty="0">
              <a:solidFill>
                <a:srgbClr val="FF0000"/>
              </a:solidFill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en-US" b="1" dirty="0">
                <a:latin typeface="Bai Jamjuree" pitchFamily="2" charset="-34"/>
                <a:cs typeface="Bai Jamjuree" pitchFamily="2" charset="-34"/>
              </a:rPr>
              <a:t>   	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 เอกชนฟ้องเจ้าหน้าที่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- รวบรวมหลักฐาน/รายงานการปฏิบัติหน้าที่ทั้งหมด/ประสานพนักงานอัยการ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- พนักงานอัยการพิจารณา/รับ/ไม่รับ/แก้ต่าง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- ไต่สวนมูลฟ้อง/ยกฟ้อง/ประทับรับฟ้อง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- สืบพยาน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- พิพากษา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- อุทธรณ์/ฎีกา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endParaRPr lang="th-TH" sz="4400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7076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CF7261B-D8D5-D241-A4B6-F24C798C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65125"/>
            <a:ext cx="6272213" cy="1325563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algn="ctr"/>
            <a:r>
              <a:rPr lang="th-TH" b="1" dirty="0">
                <a:latin typeface="Bai Jamjuree" pitchFamily="2" charset="-34"/>
                <a:cs typeface="Bai Jamjuree" pitchFamily="2" charset="-34"/>
              </a:rPr>
              <a:t>ขั้นตอนการดำเนินคดี</a:t>
            </a:r>
            <a:endParaRPr lang="th-TH" sz="4800" b="1" dirty="0">
              <a:latin typeface="Bai Jamjuree" pitchFamily="2" charset="-34"/>
              <a:cs typeface="Bai Jamjuree" pitchFamily="2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BBF882-1B8F-594B-A3A7-C895DCF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6" y="1857374"/>
            <a:ext cx="11558588" cy="4814887"/>
          </a:xfrm>
        </p:spPr>
        <p:txBody>
          <a:bodyPr>
            <a:normAutofit fontScale="92500" lnSpcReduction="20000"/>
          </a:bodyPr>
          <a:lstStyle/>
          <a:p>
            <a:r>
              <a:rPr lang="th-TH" b="1" u="sng" dirty="0">
                <a:latin typeface="Bai Jamjuree" pitchFamily="2" charset="-34"/>
                <a:cs typeface="Bai Jamjuree" pitchFamily="2" charset="-34"/>
              </a:rPr>
              <a:t>คดีอาญาทุจริต</a:t>
            </a:r>
            <a:endParaRPr lang="en-US" b="1" u="sng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  <a:latin typeface="Bai Jamjuree" pitchFamily="2" charset="-34"/>
                <a:cs typeface="Bai Jamjuree" pitchFamily="2" charset="-34"/>
              </a:rPr>
              <a:t>    </a:t>
            </a:r>
            <a:r>
              <a:rPr lang="th-TH" b="1" i="1" dirty="0">
                <a:solidFill>
                  <a:srgbClr val="FF0000"/>
                </a:solidFill>
                <a:latin typeface="Bai Jamjuree" pitchFamily="2" charset="-34"/>
                <a:cs typeface="Bai Jamjuree" pitchFamily="2" charset="-34"/>
              </a:rPr>
              <a:t>กรณีถูกฟ้อง</a:t>
            </a:r>
            <a:endParaRPr lang="en-US" b="1" i="1" dirty="0">
              <a:solidFill>
                <a:srgbClr val="FF0000"/>
              </a:solidFill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en-US" b="1" dirty="0">
                <a:latin typeface="Bai Jamjuree" pitchFamily="2" charset="-34"/>
                <a:cs typeface="Bai Jamjuree" pitchFamily="2" charset="-34"/>
              </a:rPr>
              <a:t>   	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- อ้างว่าเจ้าหน้าที่ของรัฐกระทำผิดต่อตำแหน่งหน้าที่/แจ้งความร้องทุกข์/ร้อง ป.ป.ช.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	- พนักงานสอบสวนสอบสวน/ป.ป.ช.สอบสวน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	- พนักงานสอบสวนส่งสำนวน ป.ป.ช.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	- พนักงานสอบสวน/ป.ป.ช. /ส่งสำนวนพนักงานอัยการ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- พนักงานอัยการ/สั่งฟ้อง/ไม่ฟ้อง/ป.ป.ช.ฟ้องเอง/ศาลอาญาทุจริต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- ศาลพิจารณา/ระบบไต่สวน/ศาลแสวงหาข้อเท็จจริงเอง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- พิพากษา/จำคุก/ปรับ/ริบทรัพย์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- อุทธรณ์/ฎีกา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- บังคับคดี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endParaRPr lang="th-TH" sz="4400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6972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CF7261B-D8D5-D241-A4B6-F24C798C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4" y="107950"/>
            <a:ext cx="6272213" cy="1325563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algn="ctr"/>
            <a:r>
              <a:rPr lang="th-TH" sz="4800" b="1" dirty="0">
                <a:latin typeface="Bai Jamjuree" pitchFamily="2" charset="-34"/>
                <a:cs typeface="Bai Jamjuree" pitchFamily="2" charset="-34"/>
              </a:rPr>
              <a:t>สรุป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BBF882-1B8F-594B-A3A7-C895DCF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4" y="2014539"/>
            <a:ext cx="12025311" cy="430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600" b="1" dirty="0">
                <a:latin typeface="Bai Jamjuree" pitchFamily="2" charset="-34"/>
                <a:cs typeface="Bai Jamjuree" pitchFamily="2" charset="-34"/>
              </a:rPr>
              <a:t>เมื่อถูกดำเนินคดีเมื่อถูกฟ้องคดีอันเกิดจากการปฏิบัติราชการในฐานะเจ้าหน้าที่ของรัฐ</a:t>
            </a:r>
            <a:endParaRPr lang="en-US" sz="26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2600" b="1" dirty="0">
                <a:latin typeface="Bai Jamjuree" pitchFamily="2" charset="-34"/>
                <a:cs typeface="Bai Jamjuree" pitchFamily="2" charset="-34"/>
              </a:rPr>
              <a:t>            - เอกชนฟ้อง/อาญา/อาญาทุจริต/แพ่ง/ปกครอง/ความรับผิดทางละเมิด</a:t>
            </a:r>
            <a:endParaRPr lang="en-US" sz="26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2600" b="1" dirty="0">
                <a:latin typeface="Bai Jamjuree" pitchFamily="2" charset="-34"/>
                <a:cs typeface="Bai Jamjuree" pitchFamily="2" charset="-34"/>
              </a:rPr>
              <a:t>            - รวบรวมพยานหลักฐาน/หน่วยงาน/ร้องขอให้พนักงานอัยการแก้ต่าง</a:t>
            </a:r>
            <a:endParaRPr lang="en-US" sz="26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2600" b="1" dirty="0">
                <a:latin typeface="Bai Jamjuree" pitchFamily="2" charset="-34"/>
                <a:cs typeface="Bai Jamjuree" pitchFamily="2" charset="-34"/>
              </a:rPr>
              <a:t>            - พนักงานอัยการพิจารณา/แก้ต่างต่าง(พ.ร.บ.องค์กรอัยการ ม.๑๔)</a:t>
            </a:r>
            <a:endParaRPr lang="en-US" sz="26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2600" b="1" dirty="0">
                <a:latin typeface="Bai Jamjuree" pitchFamily="2" charset="-34"/>
                <a:cs typeface="Bai Jamjuree" pitchFamily="2" charset="-34"/>
              </a:rPr>
              <a:t>            - พนักงานอัยการเข้าแก้ต่าง/ศาลชั้นต้น/อุทธรณ์/ฎีกา</a:t>
            </a:r>
            <a:endParaRPr lang="en-US" sz="26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2600" b="1" dirty="0">
                <a:latin typeface="Bai Jamjuree" pitchFamily="2" charset="-34"/>
                <a:cs typeface="Bai Jamjuree" pitchFamily="2" charset="-34"/>
              </a:rPr>
              <a:t>            - พนักงานสอบสวน/ป.ป.ช. ดำเนินคดี</a:t>
            </a:r>
            <a:endParaRPr lang="en-US" sz="26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2600" b="1" dirty="0">
                <a:latin typeface="Bai Jamjuree" pitchFamily="2" charset="-34"/>
                <a:cs typeface="Bai Jamjuree" pitchFamily="2" charset="-34"/>
              </a:rPr>
              <a:t>            - พนักงานอัยการฟ้อง</a:t>
            </a:r>
            <a:endParaRPr lang="en-US" sz="26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2600" b="1" dirty="0">
                <a:latin typeface="Bai Jamjuree" pitchFamily="2" charset="-34"/>
                <a:cs typeface="Bai Jamjuree" pitchFamily="2" charset="-34"/>
              </a:rPr>
              <a:t>            - พนักงานอัยการไม่รับแก้ต่าง</a:t>
            </a:r>
            <a:endParaRPr lang="en-US" sz="2600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310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87490A5-25B8-E742-9C0F-8903C7A49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29863" cy="1295233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r>
              <a:rPr lang="th-TH" b="1" dirty="0">
                <a:latin typeface="Bai Jamjuree" pitchFamily="2" charset="-34"/>
                <a:ea typeface="Krungthep" panose="02000400000000000000" pitchFamily="2" charset="-34"/>
                <a:cs typeface="Bai Jamjuree" pitchFamily="2" charset="-34"/>
              </a:rPr>
              <a:t>รายละเอียดเนื้อหาการบรรยาย  </a:t>
            </a:r>
            <a:endParaRPr lang="th-TH" b="1" dirty="0">
              <a:latin typeface="Bai Jamjuree" pitchFamily="2" charset="-34"/>
              <a:cs typeface="Bai Jamjuree" pitchFamily="2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FE92A36-890F-E64B-926C-49AEF126E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54" y="1915868"/>
            <a:ext cx="10515600" cy="2914817"/>
          </a:xfrm>
        </p:spPr>
        <p:txBody>
          <a:bodyPr>
            <a:normAutofit fontScale="85000" lnSpcReduction="10000"/>
          </a:bodyPr>
          <a:lstStyle/>
          <a:p>
            <a:r>
              <a:rPr lang="th-TH" sz="3200" b="1" dirty="0">
                <a:latin typeface="Bai Jamjuree" pitchFamily="2" charset="-34"/>
                <a:ea typeface="Ayuthaya" pitchFamily="2" charset="-34"/>
                <a:cs typeface="Bai Jamjuree" pitchFamily="2" charset="-34"/>
              </a:rPr>
              <a:t>กฎหมายพื้นฐาน(ที่จำเป็นในการนำไปใช้ในการปฏิบัติหน้าที่)</a:t>
            </a:r>
            <a:br>
              <a:rPr lang="en-US" sz="3200" dirty="0">
                <a:latin typeface="Bai Jamjuree" pitchFamily="2" charset="-34"/>
                <a:ea typeface="Ayuthaya" pitchFamily="2" charset="-34"/>
                <a:cs typeface="Bai Jamjuree" pitchFamily="2" charset="-34"/>
              </a:rPr>
            </a:br>
            <a:endParaRPr lang="th-TH" sz="3200" dirty="0">
              <a:latin typeface="Bai Jamjuree" pitchFamily="2" charset="-34"/>
              <a:ea typeface="Ayuthaya" pitchFamily="2" charset="-34"/>
              <a:cs typeface="Bai Jamjuree" pitchFamily="2" charset="-34"/>
            </a:endParaRPr>
          </a:p>
          <a:p>
            <a:r>
              <a:rPr lang="th-TH" sz="3200" b="1" dirty="0">
                <a:latin typeface="Bai Jamjuree" pitchFamily="2" charset="-34"/>
                <a:ea typeface="Ayuthaya" pitchFamily="2" charset="-34"/>
                <a:cs typeface="Bai Jamjuree" pitchFamily="2" charset="-34"/>
              </a:rPr>
              <a:t>แนวทางการใช้อำนาจทางกฎหมาย(การบูรณาการปรับใช้กฎหมายในเชิงป้องกันปราบปรามและส่งเสริมการดำเนินธุรกิจของภาคเอกชนโดยใช้หลักนิติศาสตร์และหลักรัฐศาสตร์)</a:t>
            </a:r>
            <a:br>
              <a:rPr lang="en-US" sz="3200" dirty="0">
                <a:latin typeface="Bai Jamjuree" pitchFamily="2" charset="-34"/>
                <a:ea typeface="Ayuthaya" pitchFamily="2" charset="-34"/>
                <a:cs typeface="Bai Jamjuree" pitchFamily="2" charset="-34"/>
              </a:rPr>
            </a:br>
            <a:endParaRPr lang="th-TH" sz="3200" dirty="0">
              <a:latin typeface="Bai Jamjuree" pitchFamily="2" charset="-34"/>
              <a:ea typeface="Ayuthaya" pitchFamily="2" charset="-34"/>
              <a:cs typeface="Bai Jamjuree" pitchFamily="2" charset="-34"/>
            </a:endParaRPr>
          </a:p>
          <a:p>
            <a:r>
              <a:rPr lang="th-TH" sz="3200" b="1" dirty="0">
                <a:latin typeface="Bai Jamjuree" pitchFamily="2" charset="-34"/>
                <a:ea typeface="Ayuthaya" pitchFamily="2" charset="-34"/>
                <a:cs typeface="Bai Jamjuree" pitchFamily="2" charset="-34"/>
              </a:rPr>
              <a:t>หน่วยงานผู้รับผิดชอบโครงการ สำนักพัฒนาระบบและรับรองมาตรฐานสินค้าปศุสัตว์ กรมปศุสัตว์ </a:t>
            </a:r>
            <a:br>
              <a:rPr lang="en-US" sz="3200" b="1" dirty="0">
                <a:latin typeface="Bai Jamjuree" pitchFamily="2" charset="-34"/>
                <a:ea typeface="Ayuthaya" pitchFamily="2" charset="-34"/>
                <a:cs typeface="Bai Jamjuree" pitchFamily="2" charset="-34"/>
              </a:rPr>
            </a:br>
            <a:endParaRPr lang="th-TH" sz="3200" b="1" dirty="0">
              <a:latin typeface="Bai Jamjuree" pitchFamily="2" charset="-34"/>
              <a:ea typeface="Ayuthaya" pitchFamily="2" charset="-34"/>
              <a:cs typeface="Bai Jamjuree" pitchFamily="2" charset="-34"/>
            </a:endParaRPr>
          </a:p>
          <a:p>
            <a:pPr marL="0" indent="0">
              <a:buNone/>
            </a:pPr>
            <a:endParaRPr lang="th-TH" sz="3200" dirty="0">
              <a:latin typeface="Bai Jamjuree" pitchFamily="2" charset="-34"/>
              <a:ea typeface="Ayuthaya" pitchFamily="2" charset="-34"/>
              <a:cs typeface="Bai Jamjuree" pitchFamily="2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B2C3B88-91E3-7E48-8354-BBFC6D0A3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6" b="89944" l="9929" r="897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3049" y="19370"/>
            <a:ext cx="3129950" cy="198674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BFE8D60-1927-A34C-B42A-07C54B2F1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7" b="77917" l="10000" r="974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0999" y="3890213"/>
            <a:ext cx="3761873" cy="3761873"/>
          </a:xfrm>
          <a:prstGeom prst="rect">
            <a:avLst/>
          </a:prstGeom>
        </p:spPr>
      </p:pic>
      <p:sp>
        <p:nvSpPr>
          <p:cNvPr id="7" name="เก็บแบบเข้าถึงโดยลำดับ 6">
            <a:extLst>
              <a:ext uri="{FF2B5EF4-FFF2-40B4-BE49-F238E27FC236}">
                <a16:creationId xmlns:a16="http://schemas.microsoft.com/office/drawing/2014/main" id="{FE285894-5EE9-4A42-90B3-304521C74871}"/>
              </a:ext>
            </a:extLst>
          </p:cNvPr>
          <p:cNvSpPr/>
          <p:nvPr/>
        </p:nvSpPr>
        <p:spPr>
          <a:xfrm flipH="1">
            <a:off x="2610850" y="4740442"/>
            <a:ext cx="8145381" cy="1564105"/>
          </a:xfrm>
          <a:prstGeom prst="flowChartMagnetic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rgbClr val="C00000"/>
                </a:solidFill>
                <a:latin typeface="Bai Jamjuree" pitchFamily="2" charset="-34"/>
                <a:ea typeface="Ayuthaya" pitchFamily="2" charset="-34"/>
                <a:cs typeface="Bai Jamjuree" pitchFamily="2" charset="-34"/>
              </a:rPr>
              <a:t>“</a:t>
            </a:r>
            <a:r>
              <a:rPr lang="th-TH" b="1" dirty="0">
                <a:solidFill>
                  <a:srgbClr val="C00000"/>
                </a:solidFill>
                <a:latin typeface="Bai Jamjuree" pitchFamily="2" charset="-34"/>
                <a:ea typeface="Ayuthaya" pitchFamily="2" charset="-34"/>
                <a:cs typeface="Bai Jamjuree" pitchFamily="2" charset="-34"/>
              </a:rPr>
              <a:t>ในระหว่างการบรรยายสอบถามได้ตลอดเวลา”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62732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CF7261B-D8D5-D241-A4B6-F24C798C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4" y="107950"/>
            <a:ext cx="6272213" cy="1325563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algn="ctr"/>
            <a:r>
              <a:rPr lang="th-TH" sz="4800" b="1" dirty="0">
                <a:latin typeface="Bai Jamjuree" pitchFamily="2" charset="-34"/>
                <a:cs typeface="Bai Jamjuree" pitchFamily="2" charset="-34"/>
              </a:rPr>
              <a:t>สรุป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BBF882-1B8F-594B-A3A7-C895DCF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4" y="2014539"/>
            <a:ext cx="12025311" cy="430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คดีความรับผิดทางละเมิดของเจ้าหน้าที่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รวบรวมพยานหลักฐาน/ประสานพนักงานอัยการ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พนักงานอัยการ/รับ/ไม่รับแก้ต่าง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สืบพยาน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พิพากษา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อุทธรณ์/ฎีกา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บังคับคดี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-</a:t>
            </a:r>
            <a:r>
              <a:rPr lang="en-US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เจ้าหน้าที่หรือเจ้าพนักงาน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endParaRPr lang="en-US" sz="2600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4559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BBF882-1B8F-594B-A3A7-C895DCF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9" y="814389"/>
            <a:ext cx="12025311" cy="5643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000" b="1" dirty="0">
                <a:latin typeface="Bai Jamjuree" pitchFamily="2" charset="-34"/>
                <a:cs typeface="Bai Jamjuree" pitchFamily="2" charset="-34"/>
              </a:rPr>
              <a:t>-เจ้าพนักงาน</a:t>
            </a:r>
            <a:endParaRPr lang="en-US" sz="30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000" b="1" dirty="0">
                <a:latin typeface="Bai Jamjuree" pitchFamily="2" charset="-34"/>
                <a:cs typeface="Bai Jamjuree" pitchFamily="2" charset="-34"/>
              </a:rPr>
              <a:t>            - ประมวลกฎหมายอาญามาตรา ๑(๑๖) /คำกลางใช้เรียกเจ้าหน้าที่ที่ใช้อำนาจทางอาญาป้องกันปราบปรามผู้กระทำความผิดในทางอาญา/สิทธิหน้าที่/ความรับผิด</a:t>
            </a:r>
            <a:endParaRPr lang="en-US" sz="30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000" b="1" dirty="0">
                <a:latin typeface="Bai Jamjuree" pitchFamily="2" charset="-34"/>
                <a:cs typeface="Bai Jamjuree" pitchFamily="2" charset="-34"/>
              </a:rPr>
              <a:t>                     เจ้าพนักงาน หมายความว่า </a:t>
            </a:r>
            <a:endParaRPr lang="en-US" sz="30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000" b="1" dirty="0">
                <a:latin typeface="Bai Jamjuree" pitchFamily="2" charset="-34"/>
                <a:cs typeface="Bai Jamjuree" pitchFamily="2" charset="-34"/>
              </a:rPr>
              <a:t>                        - บุคคล</a:t>
            </a:r>
            <a:endParaRPr lang="en-US" sz="30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000" b="1" dirty="0">
                <a:latin typeface="Bai Jamjuree" pitchFamily="2" charset="-34"/>
                <a:cs typeface="Bai Jamjuree" pitchFamily="2" charset="-34"/>
              </a:rPr>
              <a:t>                        - กฎหมายบัญญัติว่าเป็นเจ้าพนักงาน</a:t>
            </a:r>
            <a:endParaRPr lang="en-US" sz="30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000" b="1" dirty="0">
                <a:latin typeface="Bai Jamjuree" pitchFamily="2" charset="-34"/>
                <a:cs typeface="Bai Jamjuree" pitchFamily="2" charset="-34"/>
              </a:rPr>
              <a:t>                        - หรือได้รับการแต่งตั้งตามกฎหมายให้ปฏิบัติหน้าที่</a:t>
            </a:r>
          </a:p>
          <a:p>
            <a:pPr marL="0" indent="0">
              <a:buNone/>
            </a:pPr>
            <a:r>
              <a:rPr lang="th-TH" sz="3000" b="1" dirty="0">
                <a:latin typeface="Bai Jamjuree" pitchFamily="2" charset="-34"/>
                <a:cs typeface="Bai Jamjuree" pitchFamily="2" charset="-34"/>
              </a:rPr>
              <a:t>			  ราชการ</a:t>
            </a:r>
            <a:endParaRPr lang="en-US" sz="30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000" b="1" dirty="0">
                <a:latin typeface="Bai Jamjuree" pitchFamily="2" charset="-34"/>
                <a:cs typeface="Bai Jamjuree" pitchFamily="2" charset="-34"/>
              </a:rPr>
              <a:t>                        - เป็นประจำหรือชั่วคราว</a:t>
            </a:r>
            <a:endParaRPr lang="en-US" sz="30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000" b="1" dirty="0">
                <a:latin typeface="Bai Jamjuree" pitchFamily="2" charset="-34"/>
                <a:cs typeface="Bai Jamjuree" pitchFamily="2" charset="-34"/>
              </a:rPr>
              <a:t>                        - ได้รับค่าตอบแทนหรือไม่ได้รับค่าตอบแทน</a:t>
            </a:r>
            <a:endParaRPr lang="en-US" sz="30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endParaRPr lang="en-US" sz="2600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0216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BBF882-1B8F-594B-A3A7-C895DCF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9" y="814389"/>
            <a:ext cx="12025311" cy="5400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- กฎหมายเฉพาะเรื่อง(กำหนดไว้ทั่วไปและกำหนดไว้โดยเฉพาะหรือระบุชื่ออย่างอื่นด้วย เช่น )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                 - พ.ร.บ. โรคระบาดสัตว์ พ.ศ.๒๕๕๘  มาตรา ๔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                      - พนักงานเจ้าหน้าที่ หมายความว่า ผู้ซึ่งรัฐมนตรีแต่งตั้งเพื่อปฏิบัติตามพระราชบัญญัตินี้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                      - สัตวแพทย์ หมายความว่า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                      - นายสัตวแพทย์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                      - และสัตวแพทย์ของกรมปศุสัตว์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                      - ผู้ซึ่งรัฐมนตรีแต่งตั้งให้เป็นสัตวแพทย์เพื่อปฏิบัติการ</a:t>
            </a:r>
          </a:p>
          <a:p>
            <a:pPr marL="0" indent="0">
              <a:buNone/>
            </a:pP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			 ตามพระราชบัญญัตินี้และต้องมีคุณสมบัติตามที่รัฐมนตรีประกาศกำหนด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endParaRPr lang="en-US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3747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BBF882-1B8F-594B-A3A7-C895DCF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9" y="757237"/>
            <a:ext cx="12025311" cy="5529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000" b="1" dirty="0">
                <a:latin typeface="Bai Jamjuree" pitchFamily="2" charset="-34"/>
                <a:cs typeface="Bai Jamjuree" pitchFamily="2" charset="-34"/>
              </a:rPr>
              <a:t>- </a:t>
            </a: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พ.ร.บ. ควบคุมการฆ่าสัตว์เพื่อการจำหน่ายเนื้อสัตว์ พ.ศ.๒๕๕๙ มาตรา ๔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             -พนักงานเจ้าหน้าที่ หมายความว่า 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                 - ผู้ซึ่งอธิบดีแต่งตั้งให้ปฏิบัติการตามพระราชบัญญัตินี้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                 - พนักงานตรวจสัตว์  หมายความว่า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                 - ผู้ซึ่งผู้บริหารองค์กรปกครองส่วนท้องถิ่นหรืออธิบดี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                 - แต่งตั้งให้มีอำนาจหน้าที่ตรวจโรคสัตว์ หรือตรวจเนื้อสัตว์ตามพระราชบัญญัตินี้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293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95A2791-791A-054D-A5D2-C11C6E27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471488"/>
            <a:ext cx="10991850" cy="6186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 -  นายทะเบียน หมายความว่า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           - ผู้ซึ่งอธิบดี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           - แต่งตั้งให้เป็นนายทะเบียนประจำจังหวัด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           - ผู้อนุญาต หมายความว่า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	 - อธิบดี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	 - หรือผู้ซึ่งอธิบดีมอบหมาย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	 - อธิบดี หมายความว่า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           - อธิบดีกรมปศุสัตว์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           - คณะกรรมการ หมายความว่า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           - คณะกรรมการกำกับดูแลการประกอบกิจการฆ่าสัตว์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411929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CF7261B-D8D5-D241-A4B6-F24C798C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6" y="107950"/>
            <a:ext cx="10158412" cy="1325563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algn="ctr"/>
            <a:r>
              <a:rPr lang="th-TH" sz="4000" b="1" dirty="0">
                <a:latin typeface="Bai Jamjuree" pitchFamily="2" charset="-34"/>
                <a:cs typeface="Bai Jamjuree" pitchFamily="2" charset="-34"/>
              </a:rPr>
              <a:t>กฎหมายที่สำคัญในการปฏิบัติหน้าที่ของเจ้าหน้าที่หรือเจ้าพนักงานของกรมปศุสัตว์</a:t>
            </a:r>
            <a:endParaRPr lang="th-TH" b="1" dirty="0">
              <a:latin typeface="Bai Jamjuree" pitchFamily="2" charset="-34"/>
              <a:cs typeface="Bai Jamjuree" pitchFamily="2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BBF882-1B8F-594B-A3A7-C895DCF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4" y="2014539"/>
            <a:ext cx="12025311" cy="430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๑.พ.ร.บ. ควบคุมการฆ่าสัตว์เพื่อการจำหน่ายเนื้อสัตว์ พ.ศ.๒๕๕๙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มาตราที่สำคัญ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ม.๕๐ ในการปฏิบัติตามพระราชบัญญัตินี้ ให้เจ้าพนักงานเจ้าหน้าที่มีอำนาจดังต่อไปนี้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(๑) เข้าไปในสถานที่มีเหตุอันควรสงสัยว่ามีการฆ่าสัตว์เพื่อการจำหน่ายเนื้อสัตว์โดยไม่ได้รับอนุญาตตามพระราชบัญญัตินี้(ระวัง ข้อหาบุกรุก ตาม ป.อ.มาตรา ๓๖๒,๓๖๔,๓๖๕ ปฏิบัติหน้าที่โดยม</a:t>
            </a:r>
            <a:r>
              <a:rPr lang="th-TH" b="1" dirty="0" err="1">
                <a:latin typeface="Bai Jamjuree" pitchFamily="2" charset="-34"/>
                <a:cs typeface="Bai Jamjuree" pitchFamily="2" charset="-34"/>
              </a:rPr>
              <a:t>ิช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อบ ป.อ.มาตรา ๑๕๗(อายุความ ๑๕ ปี ตาม ป.อ.มาตรา ๙๕(๒))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    - เหตุอันควรสงสัย (พยานหลักฐาน พยานบุคคล วัตถุพยาน พยานเอกสาร,ดุลยพินิจของวิญญูชน)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     -การเข้าสถานที่ตาม(๑) เพื่อทำการค้น(ต้องมีหมายค้น) 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endParaRPr lang="en-US" sz="2600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026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BBF882-1B8F-594B-A3A7-C895DCF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4" y="357188"/>
            <a:ext cx="12025311" cy="6372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600" b="1" dirty="0">
                <a:latin typeface="Bai Jamjuree" pitchFamily="2" charset="-34"/>
                <a:cs typeface="Bai Jamjuree" pitchFamily="2" charset="-34"/>
              </a:rPr>
              <a:t>	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 เป.วิ.อ.มาตรา มาตรา ๙๒ ห้ามมิให้ค้นในที่รโหฐานโดยไม่มีหมายค้นหรือคำสั่งของศาลเว้นแต่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             - รโหฐาน ป.วิ.อ.มาตรา ๒(๑๓) ที่</a:t>
            </a:r>
            <a:r>
              <a:rPr lang="th-TH" b="1" dirty="0" err="1">
                <a:latin typeface="Bai Jamjuree" pitchFamily="2" charset="-34"/>
                <a:cs typeface="Bai Jamjuree" pitchFamily="2" charset="-34"/>
              </a:rPr>
              <a:t>ต่างๆ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ที่ไม่ใช่สาธารณสถาน ป.อ.มาตรา ๑(๓) สาธารณสถาน สถานที่</a:t>
            </a:r>
            <a:r>
              <a:rPr lang="th-TH" b="1" dirty="0" err="1">
                <a:latin typeface="Bai Jamjuree" pitchFamily="2" charset="-34"/>
                <a:cs typeface="Bai Jamjuree" pitchFamily="2" charset="-34"/>
              </a:rPr>
              <a:t>ใดๆ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ซึ่งประชาชนมีความชอบธรรมจะเข้าไปได้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             - สาธารณสถาน ป.อ.มาตรา ๑(๓) สถานที่</a:t>
            </a:r>
            <a:r>
              <a:rPr lang="th-TH" b="1" dirty="0" err="1">
                <a:latin typeface="Bai Jamjuree" pitchFamily="2" charset="-34"/>
                <a:cs typeface="Bai Jamjuree" pitchFamily="2" charset="-34"/>
              </a:rPr>
              <a:t>ใดๆ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/ซึ่งประชาชนมีความชอบธรรมที่จะเข้าไปได้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            - เคหสถาน </a:t>
            </a:r>
            <a:r>
              <a:rPr lang="th-TH" b="1" dirty="0" err="1">
                <a:latin typeface="Bai Jamjuree" pitchFamily="2" charset="-34"/>
                <a:cs typeface="Bai Jamjuree" pitchFamily="2" charset="-34"/>
              </a:rPr>
              <a:t>ป.อ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. ๑(๔)ที่ซึ่งใช้เป็นที่อยู่อาศัย/เช่นเรือน โรง เรือ แพ/ซึ่งคนอยู่อาศัย/รวมทั้งบริเวณดังกล่าวด้วย/มีรั้ว/ไม่มีรั้วด้วย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            - ป.วิ.อ.มาตรา ๕๗ การค้นในที่รโหฐานต้องมีคำสั่งหรือหมาย</a:t>
            </a: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ของศาลสำหรับการนั้น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Bai Jamjuree" pitchFamily="2" charset="-34"/>
                <a:cs typeface="Bai Jamjuree" pitchFamily="2" charset="-34"/>
              </a:rPr>
              <a:t>                      - ป.วิ.อ.มาตรา ๕๘  ศาลมีอำนาจออกหมายจับหรือค้นได้ภายในเขตอำนาจตามหลักเกณฑ์และวิธีการที่กำหนดในข้อบังคับของประธานศาลฎีกา</a:t>
            </a:r>
            <a:endParaRPr lang="en-US" sz="2600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2140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BBF882-1B8F-594B-A3A7-C895DCF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4" y="357188"/>
            <a:ext cx="12025311" cy="6372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	</a:t>
            </a:r>
            <a:r>
              <a:rPr lang="th-TH" sz="2600" b="1" dirty="0">
                <a:latin typeface="Bai Jamjuree" pitchFamily="2" charset="-34"/>
                <a:cs typeface="Bai Jamjuree" pitchFamily="2" charset="-34"/>
              </a:rPr>
              <a:t> (ข้อบังคับประธานศาลฎีกาว่าด้วยหลักเกณฑ์และวิธีเกี่ยวกับการออกคำสั่งหรือหมายอาญา พ.ศ.๒๕๔๘ ข้อ๘.การร้องขอออกหมายจับหรือค้น ให้ร้องขอต่อศาลที่มีเขตอำนาจเหนือท้องที่ที่จะมีการค้นฯ..(พระธรรมนูญศาลยุติธรรม</a:t>
            </a:r>
          </a:p>
          <a:p>
            <a:pPr marL="0" indent="0">
              <a:buNone/>
            </a:pPr>
            <a:endParaRPr lang="th-TH" sz="26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2600" b="1" dirty="0">
                <a:latin typeface="Bai Jamjuree" pitchFamily="2" charset="-34"/>
                <a:cs typeface="Bai Jamjuree" pitchFamily="2" charset="-34"/>
              </a:rPr>
              <a:t>                    มาตรา ๑๖ ศาลชั้นต้นมีเขตอำนาจในท้องที่ตามพระราชบัญญัติจัดตั้งศาลนั้นกำหนด ศาลอาญามีเขตอำนาจทั่วกรุงเทพมหานคร ยกเว้นอยู่ในเขตศาลอื่น ศาลแขวงโทษจำคุกไม่เกิน ๓ ปี ปรับไม่เกิน ๖๐,๐๐๐ นอกนี้ศาลจังหวัด หรือศาลอาญา)</a:t>
            </a:r>
            <a:endParaRPr lang="en-US" sz="26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2600" b="1" dirty="0">
                <a:latin typeface="Bai Jamjuree" pitchFamily="2" charset="-34"/>
                <a:cs typeface="Bai Jamjuree" pitchFamily="2" charset="-34"/>
              </a:rPr>
              <a:t>                ป.วิ.อ.มาตรา ๕๙ – หมายจับหรือค้นศาลจะออกเองหรือมีผู้ร้องขอก็ได้</a:t>
            </a:r>
            <a:endParaRPr lang="en-US" sz="26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2600" b="1" dirty="0">
                <a:latin typeface="Bai Jamjuree" pitchFamily="2" charset="-34"/>
                <a:cs typeface="Bai Jamjuree" pitchFamily="2" charset="-34"/>
              </a:rPr>
              <a:t>               </a:t>
            </a:r>
            <a:r>
              <a:rPr lang="en-US" sz="2600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sz="2600" b="1" dirty="0">
                <a:latin typeface="Bai Jamjuree" pitchFamily="2" charset="-34"/>
                <a:cs typeface="Bai Jamjuree" pitchFamily="2" charset="-34"/>
              </a:rPr>
              <a:t>-  ผู้ร้องเป็นเจ้าพนักงานฝ่ายปกครองหรือตำรวจ ต้องเป็นระดับสามขึ้นไปหรือ ร.ต.ต.ขึ้นไป(ป.วิ.อ.มาตรา ๒(๑๖) เจ้าพนักงานที่กฎหมายให้อำนาจและหน้าที่รักษาความสงบเรียบร้อยของประชาชน และเจ้าพนักงาน</a:t>
            </a:r>
            <a:r>
              <a:rPr lang="th-TH" sz="2600" b="1" dirty="0" err="1">
                <a:latin typeface="Bai Jamjuree" pitchFamily="2" charset="-34"/>
                <a:cs typeface="Bai Jamjuree" pitchFamily="2" charset="-34"/>
              </a:rPr>
              <a:t>อื่นๆ</a:t>
            </a:r>
            <a:r>
              <a:rPr lang="th-TH" sz="2600" b="1" dirty="0">
                <a:latin typeface="Bai Jamjuree" pitchFamily="2" charset="-34"/>
                <a:cs typeface="Bai Jamjuree" pitchFamily="2" charset="-34"/>
              </a:rPr>
              <a:t>ในเมื่อทำการเกี่ยวกับการจับกุมปราบปรามผู้กระทำความผิดกฎหมายซึ่งตนมีหน้าที่ต้องจับกุมปราบปราม </a:t>
            </a:r>
          </a:p>
          <a:p>
            <a:pPr marL="0" indent="0">
              <a:buNone/>
            </a:pPr>
            <a:r>
              <a:rPr lang="th-TH" sz="2600" b="1" dirty="0">
                <a:latin typeface="Bai Jamjuree" pitchFamily="2" charset="-34"/>
                <a:cs typeface="Bai Jamjuree" pitchFamily="2" charset="-34"/>
              </a:rPr>
              <a:t>                  -พ.ร.บ.ควบคุมการฆ่าฯมาตรา ๕๓ ให้พนักงานเจ้าหน้าที่ตามพระราชบัญญัตินี้เป็นเจ้าพนักงานฝ่ายปกครองหรือตำรวจ ตาม ป.วิ.อ.)</a:t>
            </a:r>
            <a:endParaRPr lang="en-US" sz="26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2600" b="1" dirty="0">
                <a:latin typeface="Bai Jamjuree" pitchFamily="2" charset="-34"/>
                <a:cs typeface="Bai Jamjuree" pitchFamily="2" charset="-34"/>
              </a:rPr>
              <a:t>                  </a:t>
            </a:r>
            <a:r>
              <a:rPr lang="en-US" sz="2600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sz="2600" b="1" dirty="0">
                <a:latin typeface="Bai Jamjuree" pitchFamily="2" charset="-34"/>
                <a:cs typeface="Bai Jamjuree" pitchFamily="2" charset="-34"/>
              </a:rPr>
              <a:t>- มีเหตุจำเป็นเร่งด่วนไม่สามารถมาพบศาลได้ขออกหมายค้นทางโทรศัพท์หรือการสื่อสารสารสนเทศ</a:t>
            </a:r>
            <a:r>
              <a:rPr lang="th-TH" sz="2600" b="1" dirty="0" err="1">
                <a:latin typeface="Bai Jamjuree" pitchFamily="2" charset="-34"/>
                <a:cs typeface="Bai Jamjuree" pitchFamily="2" charset="-34"/>
              </a:rPr>
              <a:t>อื่นๆ</a:t>
            </a:r>
            <a:r>
              <a:rPr lang="th-TH" sz="2600" b="1" dirty="0">
                <a:latin typeface="Bai Jamjuree" pitchFamily="2" charset="-34"/>
                <a:cs typeface="Bai Jamjuree" pitchFamily="2" charset="-34"/>
              </a:rPr>
              <a:t>ได้ตามระเบียบ</a:t>
            </a:r>
            <a:endParaRPr lang="en-US" sz="2600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2961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BBF882-1B8F-594B-A3A7-C895DCF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4" y="357188"/>
            <a:ext cx="12025311" cy="6372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	</a:t>
            </a:r>
            <a:endParaRPr lang="en-US" sz="2600" b="1" dirty="0">
              <a:latin typeface="Bai Jamjuree" pitchFamily="2" charset="-34"/>
              <a:cs typeface="Bai Jamjuree" pitchFamily="2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2AE69AA9-D192-6142-83B0-A916CA6380C9}"/>
              </a:ext>
            </a:extLst>
          </p:cNvPr>
          <p:cNvSpPr/>
          <p:nvPr/>
        </p:nvSpPr>
        <p:spPr>
          <a:xfrm>
            <a:off x="485775" y="108540"/>
            <a:ext cx="11358563" cy="5390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th-TH" b="1" dirty="0">
              <a:latin typeface="Bai Jamjuree" pitchFamily="2" charset="-34"/>
              <a:ea typeface="Calibri" panose="020F0502020204030204" pitchFamily="34" charset="0"/>
              <a:cs typeface="Bai Jamjuree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                       ป.วิ.อ.มาตรา ๕๙/๑ -</a:t>
            </a:r>
            <a:r>
              <a:rPr lang="en-US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ต้องปรากฏพยานหลักฐานพอสมควรที่จำทำให้ศาลเชื่อว่ามีเหตุที่จะออกหมายค้น/จับ</a:t>
            </a:r>
            <a:endParaRPr lang="en-US" sz="1600" b="1" dirty="0">
              <a:effectLst/>
              <a:latin typeface="Bai Jamjuree" pitchFamily="2" charset="-34"/>
              <a:ea typeface="Calibri" panose="020F0502020204030204" pitchFamily="34" charset="0"/>
              <a:cs typeface="Bai Jamjuree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                         ป.วิ.อ.มาตรา ๖๙ -</a:t>
            </a:r>
            <a:r>
              <a:rPr lang="en-US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เหตุออกหมายค้น </a:t>
            </a:r>
            <a:endParaRPr lang="en-US" sz="1600" b="1" dirty="0">
              <a:effectLst/>
              <a:latin typeface="Bai Jamjuree" pitchFamily="2" charset="-34"/>
              <a:ea typeface="Calibri" panose="020F0502020204030204" pitchFamily="34" charset="0"/>
              <a:cs typeface="Bai Jamjuree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                         </a:t>
            </a:r>
            <a:r>
              <a:rPr lang="en-US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-</a:t>
            </a:r>
            <a:r>
              <a:rPr lang="en-US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พบหรือยึดสิ่งของที่จะใช้เป็นพยานหลักฐาน ประกอบการสอบสวน/พิจารณา</a:t>
            </a:r>
            <a:endParaRPr lang="en-US" sz="1600" b="1" dirty="0">
              <a:effectLst/>
              <a:latin typeface="Bai Jamjuree" pitchFamily="2" charset="-34"/>
              <a:ea typeface="Calibri" panose="020F0502020204030204" pitchFamily="34" charset="0"/>
              <a:cs typeface="Bai Jamjuree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                          -</a:t>
            </a:r>
            <a:r>
              <a:rPr lang="en-US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พบและยึดสิ่งของที่มีไว้เป็นความผิด/ได้มาโดยผิดกฎหมาย/เหตุสงสัยว่าได้ใช้หรือตั้งใจจะใช้ในการกระทำความผิด</a:t>
            </a:r>
            <a:endParaRPr lang="en-US" sz="1600" b="1" dirty="0">
              <a:effectLst/>
              <a:latin typeface="Bai Jamjuree" pitchFamily="2" charset="-34"/>
              <a:ea typeface="Calibri" panose="020F0502020204030204" pitchFamily="34" charset="0"/>
              <a:cs typeface="Bai Jamjuree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		</a:t>
            </a:r>
            <a:r>
              <a:rPr lang="th-TH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-</a:t>
            </a:r>
            <a:r>
              <a:rPr lang="en-US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พบ/ช่วย บุคคลที่ถูกกักขังหน่วงเหนี่ยวโดยไม่ชอบ</a:t>
            </a:r>
            <a:endParaRPr lang="en-US" sz="1600" b="1" dirty="0">
              <a:effectLst/>
              <a:latin typeface="Bai Jamjuree" pitchFamily="2" charset="-34"/>
              <a:ea typeface="Calibri" panose="020F0502020204030204" pitchFamily="34" charset="0"/>
              <a:cs typeface="Bai Jamjuree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                          -</a:t>
            </a:r>
            <a:r>
              <a:rPr lang="en-US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พบบุคคลมีหมายจับ</a:t>
            </a:r>
            <a:endParaRPr lang="en-US" sz="1600" b="1" dirty="0">
              <a:effectLst/>
              <a:latin typeface="Bai Jamjuree" pitchFamily="2" charset="-34"/>
              <a:ea typeface="Calibri" panose="020F0502020204030204" pitchFamily="34" charset="0"/>
              <a:cs typeface="Bai Jamjuree" pitchFamily="2" charset="-34"/>
            </a:endParaRPr>
          </a:p>
          <a:p>
            <a:r>
              <a:rPr lang="th-TH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                          -</a:t>
            </a:r>
            <a:r>
              <a:rPr lang="en-US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</a:t>
            </a:r>
            <a:r>
              <a:rPr lang="th-TH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พบ/ยึด สิ่งของตามคำพิพากษา/คำสั่ง กรณีพบหรือยึดโดยวิธีอื่นไม่ได้</a:t>
            </a:r>
            <a:r>
              <a:rPr lang="en-US" b="1" dirty="0">
                <a:effectLst/>
                <a:latin typeface="Bai Jamjuree" pitchFamily="2" charset="-34"/>
                <a:cs typeface="Bai Jamjuree" pitchFamily="2" charset="-34"/>
              </a:rPr>
              <a:t> </a:t>
            </a:r>
            <a:endParaRPr lang="th-TH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4910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BBF882-1B8F-594B-A3A7-C895DCF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4" y="357188"/>
            <a:ext cx="12025311" cy="6372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    </a:t>
            </a:r>
          </a:p>
          <a:p>
            <a:pPr marL="0" indent="0">
              <a:buNone/>
            </a:pPr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   	</a:t>
            </a:r>
            <a:endParaRPr lang="en-US" sz="2600" b="1" dirty="0">
              <a:latin typeface="Bai Jamjuree" pitchFamily="2" charset="-34"/>
              <a:cs typeface="Bai Jamjuree" pitchFamily="2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2AE69AA9-D192-6142-83B0-A916CA6380C9}"/>
              </a:ext>
            </a:extLst>
          </p:cNvPr>
          <p:cNvSpPr/>
          <p:nvPr/>
        </p:nvSpPr>
        <p:spPr>
          <a:xfrm>
            <a:off x="485775" y="108540"/>
            <a:ext cx="11358563" cy="5970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32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            พ.ร.บ.ควบคุมการฆ่าฯมาตรา ๕๐ -</a:t>
            </a:r>
            <a:r>
              <a:rPr lang="en-US" sz="3200" b="1" dirty="0"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ข้อยกเว้นไม่ต้องมีหมายค้น(เหตุตาม ป.วิ.อ.มาตรา ๙๒(๔))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             ป.วิ.อ.มาตรา ๙๒-ห้ามค้นบุคคลในที่สาธารณสถาน/เว้นเจ้าพนักงานปกครองหรือตำรวจค้น/เหตุสงสัยว่ามีสิ่งของในครอบครองเพื่อใช้ในการกระทำความผิด/ซึ่งได้มาโดยการกระทำความผิด/มีไว้เป็นความผิด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            ป.วิ.อ.มาตรา ๙๖ -การค้นในที่รโหฐานทำระหว่างพระอาทิตย์ขึ้นถึงตก/เว้นแต่(๑) กลางวันไม่เสร็จ(๒)ฉุกเฉิน/กฎหมายพิเศษ(๓)จับผู้ดุร้าย/ผู้ร้ายสำคัญ ตามระเบียบประธานศาลฎีกา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h-TH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207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E01AC9B-18FA-2842-AA8C-8259EDFA132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algn="ctr"/>
            <a:r>
              <a:rPr lang="th-TH" sz="4000" b="1" dirty="0">
                <a:latin typeface="Bai Jamjuree" pitchFamily="2" charset="-34"/>
                <a:ea typeface="Krungthep" panose="02000400000000000000" pitchFamily="2" charset="-34"/>
                <a:cs typeface="Bai Jamjuree" pitchFamily="2" charset="-34"/>
              </a:rPr>
              <a:t>ประวัติการศึกษาและประวัติการทำงาน</a:t>
            </a:r>
            <a:br>
              <a:rPr lang="th-TH" sz="4000" b="1" dirty="0">
                <a:latin typeface="Bai Jamjuree" pitchFamily="2" charset="-34"/>
                <a:ea typeface="Krungthep" panose="02000400000000000000" pitchFamily="2" charset="-34"/>
                <a:cs typeface="Bai Jamjuree" pitchFamily="2" charset="-34"/>
              </a:rPr>
            </a:br>
            <a:r>
              <a:rPr lang="th-TH" sz="4000" b="1" dirty="0">
                <a:latin typeface="Bai Jamjuree" pitchFamily="2" charset="-34"/>
                <a:ea typeface="Krungthep" panose="02000400000000000000" pitchFamily="2" charset="-34"/>
                <a:cs typeface="Bai Jamjuree" pitchFamily="2" charset="-34"/>
              </a:rPr>
              <a:t>ของวิทยากรผู้บรรยาย</a:t>
            </a:r>
          </a:p>
        </p:txBody>
      </p:sp>
      <p:sp>
        <p:nvSpPr>
          <p:cNvPr id="6" name="คำบรรยายภาพแบบสี่เหลี่ยมมุมมน 5">
            <a:extLst>
              <a:ext uri="{FF2B5EF4-FFF2-40B4-BE49-F238E27FC236}">
                <a16:creationId xmlns:a16="http://schemas.microsoft.com/office/drawing/2014/main" id="{DADF369F-D643-DA41-A4FA-DBC58296ACC0}"/>
              </a:ext>
            </a:extLst>
          </p:cNvPr>
          <p:cNvSpPr/>
          <p:nvPr/>
        </p:nvSpPr>
        <p:spPr>
          <a:xfrm>
            <a:off x="132347" y="1859130"/>
            <a:ext cx="11935327" cy="4596064"/>
          </a:xfrm>
          <a:prstGeom prst="wedgeRoundRectCallout">
            <a:avLst>
              <a:gd name="adj1" fmla="val 48732"/>
              <a:gd name="adj2" fmla="val 56217"/>
              <a:gd name="adj3" fmla="val 16667"/>
            </a:avLst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ชื่อ  นายอนุชา แสนบุ</a:t>
            </a:r>
            <a:r>
              <a:rPr lang="th-TH" b="1" dirty="0" err="1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ด</a:t>
            </a:r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ดา  (นายสัตวแพทย์)</a:t>
            </a:r>
            <a:endParaRPr lang="en-US" b="1" dirty="0">
              <a:solidFill>
                <a:schemeClr val="tx1"/>
              </a:solidFill>
              <a:latin typeface="Bai Jamjuree" pitchFamily="2" charset="-34"/>
              <a:cs typeface="Bai Jamjuree" pitchFamily="2" charset="-34"/>
            </a:endParaRPr>
          </a:p>
          <a:p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ตำแหน่งปัจจุบัน  อัยการจังหวัดผู้ช่วย สำนักงานอัยการคดีศาลแขวงลพบุรี</a:t>
            </a:r>
            <a:endParaRPr lang="en-US" b="1" dirty="0">
              <a:solidFill>
                <a:schemeClr val="tx1"/>
              </a:solidFill>
              <a:latin typeface="Bai Jamjuree" pitchFamily="2" charset="-34"/>
              <a:cs typeface="Bai Jamjuree" pitchFamily="2" charset="-34"/>
            </a:endParaRPr>
          </a:p>
          <a:p>
            <a:endParaRPr lang="th-TH" b="1" dirty="0">
              <a:solidFill>
                <a:schemeClr val="tx1"/>
              </a:solidFill>
              <a:latin typeface="Bai Jamjuree" pitchFamily="2" charset="-34"/>
              <a:cs typeface="Bai Jamjuree" pitchFamily="2" charset="-34"/>
            </a:endParaRPr>
          </a:p>
          <a:p>
            <a:r>
              <a:rPr lang="th-TH" b="1" u="sng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ประวัติการศึกษา</a:t>
            </a:r>
            <a:endParaRPr lang="en-US" b="1" u="sng" dirty="0">
              <a:solidFill>
                <a:schemeClr val="tx1"/>
              </a:solidFill>
              <a:latin typeface="Bai Jamjuree" pitchFamily="2" charset="-34"/>
              <a:cs typeface="Bai Jamjuree" pitchFamily="2" charset="-34"/>
            </a:endParaRPr>
          </a:p>
          <a:p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      -สัต</a:t>
            </a:r>
            <a:r>
              <a:rPr lang="th-TH" b="1" dirty="0" err="1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ว</a:t>
            </a:r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แพ</a:t>
            </a:r>
            <a:r>
              <a:rPr lang="th-TH" b="1" dirty="0" err="1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ท</a:t>
            </a:r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ยศ</a:t>
            </a:r>
            <a:r>
              <a:rPr lang="th-TH" b="1" dirty="0" err="1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า</a:t>
            </a:r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สต</a:t>
            </a:r>
            <a:r>
              <a:rPr lang="th-TH" b="1" dirty="0" err="1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ร</a:t>
            </a:r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บัณฑิต (</a:t>
            </a:r>
            <a:r>
              <a:rPr lang="th-TH" b="1" dirty="0" err="1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สพ</a:t>
            </a:r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.บ. จุฬา</a:t>
            </a:r>
            <a:r>
              <a:rPr lang="th-TH" b="1" dirty="0" err="1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ฯ</a:t>
            </a:r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 รุ่น ๕๗)</a:t>
            </a:r>
            <a:endParaRPr lang="en-US" b="1" dirty="0">
              <a:solidFill>
                <a:schemeClr val="tx1"/>
              </a:solidFill>
              <a:latin typeface="Bai Jamjuree" pitchFamily="2" charset="-34"/>
              <a:cs typeface="Bai Jamjuree" pitchFamily="2" charset="-34"/>
            </a:endParaRPr>
          </a:p>
          <a:p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      - รัฐ</a:t>
            </a:r>
            <a:r>
              <a:rPr lang="th-TH" b="1" dirty="0" err="1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ศา</a:t>
            </a:r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สต</a:t>
            </a:r>
            <a:r>
              <a:rPr lang="th-TH" b="1" dirty="0" err="1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ร</a:t>
            </a:r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บัณฑิต</a:t>
            </a:r>
            <a:endParaRPr lang="en-US" b="1" dirty="0">
              <a:solidFill>
                <a:schemeClr val="tx1"/>
              </a:solidFill>
              <a:latin typeface="Bai Jamjuree" pitchFamily="2" charset="-34"/>
              <a:cs typeface="Bai Jamjuree" pitchFamily="2" charset="-34"/>
            </a:endParaRPr>
          </a:p>
          <a:p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      - นิติ</a:t>
            </a:r>
            <a:r>
              <a:rPr lang="th-TH" b="1" dirty="0" err="1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ศา</a:t>
            </a:r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สต</a:t>
            </a:r>
            <a:r>
              <a:rPr lang="th-TH" b="1" dirty="0" err="1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ร</a:t>
            </a:r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บัณฑิต</a:t>
            </a:r>
            <a:endParaRPr lang="en-US" b="1" dirty="0">
              <a:solidFill>
                <a:schemeClr val="tx1"/>
              </a:solidFill>
              <a:latin typeface="Bai Jamjuree" pitchFamily="2" charset="-34"/>
              <a:cs typeface="Bai Jamjuree" pitchFamily="2" charset="-34"/>
            </a:endParaRPr>
          </a:p>
          <a:p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      - เนติบัณฑิตไทย (สมัยที่ ๕๙)</a:t>
            </a:r>
            <a:endParaRPr lang="en-US" b="1" dirty="0">
              <a:solidFill>
                <a:schemeClr val="tx1"/>
              </a:solidFill>
              <a:latin typeface="Bai Jamjuree" pitchFamily="2" charset="-34"/>
              <a:cs typeface="Bai Jamjuree" pitchFamily="2" charset="-34"/>
            </a:endParaRP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74974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BBF882-1B8F-594B-A3A7-C895DCF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4" y="357188"/>
            <a:ext cx="12025311" cy="63722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h-TH" sz="24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	</a:t>
            </a:r>
            <a:endParaRPr lang="en-US" sz="2600" b="1" dirty="0">
              <a:latin typeface="Bai Jamjuree" pitchFamily="2" charset="-34"/>
              <a:cs typeface="Bai Jamjuree" pitchFamily="2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2AE69AA9-D192-6142-83B0-A916CA6380C9}"/>
              </a:ext>
            </a:extLst>
          </p:cNvPr>
          <p:cNvSpPr/>
          <p:nvPr/>
        </p:nvSpPr>
        <p:spPr>
          <a:xfrm>
            <a:off x="485775" y="108540"/>
            <a:ext cx="11558588" cy="609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3600" b="1" dirty="0">
              <a:latin typeface="Bai Jamjuree" pitchFamily="2" charset="-34"/>
              <a:cs typeface="Bai Jamjuree" pitchFamily="2" charset="-34"/>
            </a:endParaRPr>
          </a:p>
          <a:p>
            <a:endParaRPr lang="th-TH" sz="36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3600" b="1" dirty="0">
                <a:latin typeface="Bai Jamjuree" pitchFamily="2" charset="-34"/>
                <a:cs typeface="Bai Jamjuree" pitchFamily="2" charset="-34"/>
              </a:rPr>
              <a:t>                -ป.วิ.อ.มาตรา ๙๗ การค้นที่มีหมาย</a:t>
            </a:r>
          </a:p>
          <a:p>
            <a:r>
              <a:rPr lang="th-TH" sz="3600" b="1" dirty="0">
                <a:latin typeface="Bai Jamjuree" pitchFamily="2" charset="-34"/>
                <a:cs typeface="Bai Jamjuree" pitchFamily="2" charset="-34"/>
              </a:rPr>
              <a:t>                หัวหน้าต้อง/ระดับสามหรือ ร.ต.ต.ขึ้นไปเท่านั้น (แสดงว่าเหตุยกเว้นไม่ต้องระดับสามหรือ ร.ต.ต.ขึ้นไป)</a:t>
            </a:r>
            <a:endParaRPr lang="en-US" sz="3600" b="1" dirty="0">
              <a:latin typeface="Bai Jamjuree" pitchFamily="2" charset="-34"/>
              <a:cs typeface="Bai Jamjuree" pitchFamily="2" charset="-34"/>
            </a:endParaRPr>
          </a:p>
          <a:p>
            <a:endParaRPr lang="en-US" sz="36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3600" b="1" dirty="0">
                <a:latin typeface="Bai Jamjuree" pitchFamily="2" charset="-34"/>
                <a:cs typeface="Bai Jamjuree" pitchFamily="2" charset="-34"/>
              </a:rPr>
              <a:t>                 -ป.วิ.อ.มาตรา ๙๘-การค้นที่รโหฐานค้นเพื่อหาบุคคล</a:t>
            </a:r>
            <a:r>
              <a:rPr lang="en-US" sz="3600" b="1" dirty="0">
                <a:latin typeface="Bai Jamjuree" pitchFamily="2" charset="-34"/>
                <a:cs typeface="Bai Jamjuree" pitchFamily="2" charset="-34"/>
              </a:rPr>
              <a:t>/</a:t>
            </a:r>
            <a:r>
              <a:rPr lang="th-TH" sz="3600" b="1" dirty="0">
                <a:latin typeface="Bai Jamjuree" pitchFamily="2" charset="-34"/>
                <a:cs typeface="Bai Jamjuree" pitchFamily="2" charset="-34"/>
              </a:rPr>
              <a:t>สิ่งของ เท่านั้น</a:t>
            </a:r>
          </a:p>
          <a:p>
            <a:r>
              <a:rPr lang="th-TH" sz="3600" b="1" dirty="0">
                <a:latin typeface="Bai Jamjuree" pitchFamily="2" charset="-34"/>
                <a:cs typeface="Bai Jamjuree" pitchFamily="2" charset="-34"/>
              </a:rPr>
              <a:t>                - เว้น(๑) ไม่จำกัดสิ่งยึดสิ่งของ</a:t>
            </a:r>
            <a:r>
              <a:rPr lang="th-TH" sz="3600" b="1" dirty="0" err="1">
                <a:latin typeface="Bai Jamjuree" pitchFamily="2" charset="-34"/>
                <a:cs typeface="Bai Jamjuree" pitchFamily="2" charset="-34"/>
              </a:rPr>
              <a:t>ต่างๆ</a:t>
            </a:r>
            <a:r>
              <a:rPr lang="th-TH" sz="3600" b="1" dirty="0">
                <a:latin typeface="Bai Jamjuree" pitchFamily="2" charset="-34"/>
                <a:cs typeface="Bai Jamjuree" pitchFamily="2" charset="-34"/>
              </a:rPr>
              <a:t>ที่จะใช้เป็นพยานหลักฐานได้(๒) จับบุคคลได้เมื่อมีหมายจับบุคคลหรือสิ่งของ/มีหมายต่างหาก/หรือเหตุซึ่งหน้า</a:t>
            </a:r>
          </a:p>
          <a:p>
            <a:r>
              <a:rPr lang="th-TH" sz="3600" b="1" dirty="0">
                <a:latin typeface="Bai Jamjuree" pitchFamily="2" charset="-34"/>
                <a:cs typeface="Bai Jamjuree" pitchFamily="2" charset="-34"/>
              </a:rPr>
              <a:t>                 -วิธีการ</a:t>
            </a:r>
            <a:r>
              <a:rPr lang="th-TH" sz="3600" b="1" dirty="0" err="1">
                <a:latin typeface="Bai Jamjuree" pitchFamily="2" charset="-34"/>
                <a:cs typeface="Bai Jamjuree" pitchFamily="2" charset="-34"/>
              </a:rPr>
              <a:t>ปฎิบั</a:t>
            </a:r>
            <a:r>
              <a:rPr lang="th-TH" sz="3600" b="1" dirty="0">
                <a:latin typeface="Bai Jamjuree" pitchFamily="2" charset="-34"/>
                <a:cs typeface="Bai Jamjuree" pitchFamily="2" charset="-34"/>
              </a:rPr>
              <a:t>ติในการตรวจค้น ป.วิ.อ.มาตรา ๙๙-๑๐๕</a:t>
            </a:r>
            <a:endParaRPr lang="en-US" sz="3600" b="1" dirty="0">
              <a:latin typeface="Bai Jamjuree" pitchFamily="2" charset="-34"/>
              <a:cs typeface="Bai Jamjuree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h-TH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6729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3F044360-143B-7F4A-873C-34E16E41A9F9}"/>
              </a:ext>
            </a:extLst>
          </p:cNvPr>
          <p:cNvSpPr/>
          <p:nvPr/>
        </p:nvSpPr>
        <p:spPr>
          <a:xfrm>
            <a:off x="171450" y="428256"/>
            <a:ext cx="11872913" cy="584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b="1" dirty="0">
              <a:effectLst/>
              <a:latin typeface="Bai Jamjuree" pitchFamily="2" charset="-34"/>
              <a:ea typeface="Calibri" panose="020F0502020204030204" pitchFamily="34" charset="0"/>
              <a:cs typeface="Bai Jamjuree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 </a:t>
            </a:r>
            <a:r>
              <a:rPr lang="th-TH" sz="3200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ข้อยกเว้นในการค้นโดยไม่ต้องมีหมายค้นของศาลตาม พ.ร.บ.ควบคุมการฆ่าฯ มาตรา ๕๐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           -</a:t>
            </a:r>
            <a:r>
              <a:rPr lang="en-US" sz="3200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</a:t>
            </a:r>
            <a:r>
              <a:rPr lang="th-TH" sz="3200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เนิ่นช้ากว่าจะได้หมายค้น/ยักย้าย/ซุกซ่อน/ทำลาย พยานหลักฐานเกี่ยวกับการกระทำความผิด/แต่ต้องปฏิบัติตามป.วิ.อ.(ป.วิ.อ. มาตรา ๙๒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          -ให้พนักงานฝ่ายปกครองหรือตำรวจผู้ค้นทำ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        ๑.บันทึกการตรวจค้น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        ๒.บัญชีทรัพย์สินที่ได้จากการตรวจค้น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        ๓.บันทึกเหตุผลที่สามารถทำให้ตรวจค้นได้/มอบให้ผู้ครอบครองสถานที่/ไม่มีผู้ครอบครองให้ส่งมอบแก่บุคคลดังกล่าวทันทีที่ทำได้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        ๔.รีบรายงานเหตุผลและผลการตรวจค้นแก่ผู้บังคับบัญชาเหนือขึ้นไป</a:t>
            </a:r>
            <a:endParaRPr lang="en-US" sz="1800" b="1" dirty="0">
              <a:effectLst/>
              <a:latin typeface="Bai Jamjuree" pitchFamily="2" charset="-34"/>
              <a:ea typeface="Calibri" panose="020F0502020204030204" pitchFamily="34" charset="0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8501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174711AA-310A-FD46-9967-E89A26E96165}"/>
              </a:ext>
            </a:extLst>
          </p:cNvPr>
          <p:cNvSpPr/>
          <p:nvPr/>
        </p:nvSpPr>
        <p:spPr>
          <a:xfrm>
            <a:off x="185738" y="371475"/>
            <a:ext cx="11849100" cy="614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</a:rPr>
              <a:t>ข้อสังเกตุ</a:t>
            </a:r>
            <a:endParaRPr lang="th-TH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              ม.๕๐ อ้างเหตุยกเว้นไว้เฉพาะแล้วเพียงเหตุเดียว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             ไม่อาจนำเหตุยกเว้นตาม ป.วิ.อ.มาตรา ๙๒(๑) มีสียงร้อง/เสียงพฤติการณ์ว่ามีเหตุร้าย/(๒) ความผิดซึ่งหน้าทำ( ป.วิ.อ.๘๐-กำลังกระทำ/ไม่มีข้อสงสัยว่ากระทำความผิดมาสดๆ ยกเว้นท้าย ป.วิ.อ. ถือว่าซึ่งหน้า เมื่อ..............)(๓)กระทำผิดซึ่งหน้า/ถูกไล่จับไปซ่อนในที่รโหฐาน(๕) ผู้จะต้องถูกจับเป็นเจ้าบ้านและจับตามหมายหรือตามม.๗๘(จับตามหมายจับ/ข้อยกเว้น...........)</a:t>
            </a:r>
            <a:endParaRPr lang="en-US" b="1" dirty="0">
              <a:latin typeface="Bai Jamjuree" pitchFamily="2" charset="-34"/>
              <a:ea typeface="Calibri" panose="020F0502020204030204" pitchFamily="34" charset="0"/>
              <a:cs typeface="Bai Jamjuree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00" b="1" dirty="0">
              <a:effectLst/>
              <a:latin typeface="Bai Jamjuree" pitchFamily="2" charset="-34"/>
              <a:ea typeface="Calibri" panose="020F0502020204030204" pitchFamily="34" charset="0"/>
              <a:cs typeface="Bai Jamjuree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มาตรา ๕๐(๒)............</a:t>
            </a:r>
            <a:endParaRPr lang="en-US" sz="1600" b="1" dirty="0">
              <a:effectLst/>
              <a:latin typeface="Bai Jamjuree" pitchFamily="2" charset="-34"/>
              <a:ea typeface="Calibri" panose="020F0502020204030204" pitchFamily="34" charset="0"/>
              <a:cs typeface="Bai Jamjuree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b="1" dirty="0">
              <a:latin typeface="Bai Jamjuree" pitchFamily="2" charset="-34"/>
              <a:ea typeface="Calibri" panose="020F0502020204030204" pitchFamily="34" charset="0"/>
              <a:cs typeface="Bai Jamjuree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มาตรา ๕๐(๓)..............</a:t>
            </a:r>
            <a:r>
              <a:rPr lang="en-US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</a:t>
            </a:r>
            <a:endParaRPr lang="en-US" sz="1600" b="1" dirty="0">
              <a:effectLst/>
              <a:latin typeface="Bai Jamjuree" pitchFamily="2" charset="-34"/>
              <a:ea typeface="Calibri" panose="020F0502020204030204" pitchFamily="34" charset="0"/>
              <a:cs typeface="Bai Jamjuree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b="1" dirty="0">
              <a:latin typeface="Bai Jamjuree" pitchFamily="2" charset="-34"/>
              <a:ea typeface="Calibri" panose="020F0502020204030204" pitchFamily="34" charset="0"/>
              <a:cs typeface="Bai Jamjuree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มาตรา ๕๐(๔)สั่งให้หยุดพาหนะเพื่อตรวจสอบในกรณีมีเหตุอันควรสงสัยว่ามีการกระทำความผิดตามพระราชบัญญัตินี้ (ยานพาหนะเป็นสาธารณสถาน /ค้นบุคคล/ป.วิ.อ.มาตรา  ๙๓)</a:t>
            </a:r>
            <a:endParaRPr lang="en-US" sz="1600" b="1" dirty="0">
              <a:effectLst/>
              <a:latin typeface="Bai Jamjuree" pitchFamily="2" charset="-34"/>
              <a:ea typeface="Calibri" panose="020F0502020204030204" pitchFamily="34" charset="0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6058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73226DC0-D194-AF4A-AC08-DC03F5014182}"/>
              </a:ext>
            </a:extLst>
          </p:cNvPr>
          <p:cNvSpPr/>
          <p:nvPr/>
        </p:nvSpPr>
        <p:spPr>
          <a:xfrm>
            <a:off x="342899" y="771156"/>
            <a:ext cx="11687176" cy="5644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th-TH" sz="3200" b="1" dirty="0">
              <a:latin typeface="Bai Jamjuree" pitchFamily="2" charset="-34"/>
              <a:ea typeface="Calibri" panose="020F0502020204030204" pitchFamily="34" charset="0"/>
              <a:cs typeface="Bai Jamjuree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                มาตรา ๕๐(๕). เข้าไปในยานพาหนะ(เป็นสาธารณสถาน,ไม่ผิดบุกรุก)</a:t>
            </a:r>
            <a:endParaRPr lang="en-US" sz="3200" b="1" dirty="0">
              <a:latin typeface="Bai Jamjuree" pitchFamily="2" charset="-34"/>
              <a:ea typeface="Calibri" panose="020F0502020204030204" pitchFamily="34" charset="0"/>
              <a:cs typeface="Bai Jamjuree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b="1" dirty="0">
              <a:effectLst/>
              <a:latin typeface="Bai Jamjuree" pitchFamily="2" charset="-34"/>
              <a:ea typeface="Calibri" panose="020F0502020204030204" pitchFamily="34" charset="0"/>
              <a:cs typeface="Bai Jamjuree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                มาตรา๕๐(๖)ยึดหรืออายัด/เนื้อสัตว์/เอกสาร/หลักฐาน/ยานพาหนะ/สิ่งของที่เกี่ยวข้องกับการกระทำความผิดตามพระราชบัญญัตินี้/เพื่อเป็นพยานหลักฐานในการดำเนินคดี(ระวังข้อหาทำให้เสียทรัพย์,ลักทรัพย์ ป.อ.๓๓๘,๓๓๔,๓๓๕ </a:t>
            </a:r>
            <a:r>
              <a:rPr lang="th-TH" sz="3200" b="1" dirty="0" err="1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ปฎิบั</a:t>
            </a:r>
            <a:r>
              <a:rPr lang="th-TH" sz="3200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ติหน้าที่โดยมอชอบ ป.อ.๑๕๗)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               -ส่งมอบต่อพนักงานสอบสวน/แจ้งความร้องทุกข์/พนักงานสอบสวนเก็บรักษาจนกว่าคดีถึงที่สุด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               -พนักงานอัยการฟ้อง/ขอริบ/ศาลพิพากษาริบ ป.วิ.อ.มาตรา ๒(๗)(๘)๘๕,๑๒๓,๑๒๔,๑๒๑,๑๒๐) บันทึกการตรวจยึด/บัญชีของกลาง</a:t>
            </a:r>
            <a:endParaRPr lang="en-US" sz="1800" b="1" dirty="0">
              <a:effectLst/>
              <a:latin typeface="Bai Jamjuree" pitchFamily="2" charset="-34"/>
              <a:ea typeface="Calibri" panose="020F0502020204030204" pitchFamily="34" charset="0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0624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73226DC0-D194-AF4A-AC08-DC03F5014182}"/>
              </a:ext>
            </a:extLst>
          </p:cNvPr>
          <p:cNvSpPr/>
          <p:nvPr/>
        </p:nvSpPr>
        <p:spPr>
          <a:xfrm>
            <a:off x="342899" y="771156"/>
            <a:ext cx="116871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มาตรา ๕๐(๗) มีหนังสือเรียก................บุคคลมาให้ถ้อยคำ/ชี้แจง/ส่งเอกสาร/หลักฐาน เพื่อประโยชน์ในการดำเนินคดี (ไม่มาไม่มีบทบังคับไว้และไม่ระบุให้นำ ป.วิ.อ.มาใช้ว่าด้วยการออกหมายเรียก)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มาตรา ๕๐(๘) จับบุคคลที่กระทำความผิดซึ่งหน้า(ตาม ป.วิ.อ.มาตรา ๘๐/พบกำลังกระทำความผิด/หรือกระทำผิดมาสดๆ</a:t>
            </a:r>
          </a:p>
          <a:p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        ข้อสังเกต  เมื่อมีการจับต้องดำเนินการตาม ป.วิ.อ.โดยเคร่งครัด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7149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73226DC0-D194-AF4A-AC08-DC03F5014182}"/>
              </a:ext>
            </a:extLst>
          </p:cNvPr>
          <p:cNvSpPr/>
          <p:nvPr/>
        </p:nvSpPr>
        <p:spPr>
          <a:xfrm>
            <a:off x="214312" y="557213"/>
            <a:ext cx="1168717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ป.วิ.อ.เจ้าพนักงานปกครองหรือตำรวจจับ ต้องมีหมายจับหรือคำสั่งของศาล เว้นแต่</a:t>
            </a:r>
            <a:endParaRPr lang="en-US" sz="24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               (๑) ความผิดซึ่งหน้าตาม ป.วิ.อ.มาตรา ๘๐ </a:t>
            </a:r>
            <a:endParaRPr lang="en-US" sz="24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                มาตรา ๘๑ ไม่ว่าจะมีหมายจับหรือไม่/ห้ามจับในที่รโหฐานเว้นแต่ปฏิบัติตาม ป.วิ.อ.ว่าด้วยการค้น (มีหมายค้น/ค้นไม่มีหมาย)</a:t>
            </a:r>
            <a:endParaRPr lang="en-US" sz="2400" b="1" dirty="0">
              <a:latin typeface="Bai Jamjuree" pitchFamily="2" charset="-34"/>
              <a:cs typeface="Bai Jamjuree" pitchFamily="2" charset="-34"/>
            </a:endParaRPr>
          </a:p>
          <a:p>
            <a:endParaRPr lang="en-US" sz="24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                 มาตรา ๘๓- แจ้งว่าถูกจับ/แจ้งให้ไปพบพนักงานสอบสวนในท้องที่/หรือไปพบพนักงานสอบสวนผู้รับผิดชอบ(เหตุเกิด/ถูกจับ/มีภูมิลำเนา ป.วิ.อ.มาตรา ๑๘,๑๙) จำเป็นให้จับตัวไป /ไปทันที(ระวังความผิดแก่เสรีภาพ กักขัง ปฏิบัติหน้าที่ไม่ชอบ)</a:t>
            </a:r>
            <a:endParaRPr lang="en-US" sz="24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                 -แจ้งข้อหา/แจ้งสิทธิ/พบญาติ/ทนายความ</a:t>
            </a:r>
            <a:endParaRPr lang="en-US" sz="2400" b="1" dirty="0">
              <a:latin typeface="Bai Jamjuree" pitchFamily="2" charset="-34"/>
              <a:cs typeface="Bai Jamjuree" pitchFamily="2" charset="-34"/>
            </a:endParaRPr>
          </a:p>
          <a:p>
            <a:endParaRPr lang="en-US" sz="24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                มาตรา ๘๔ -ส่งมอบผู้ถูกจับ/สิ่งของที่ยึดได้ให้พนักงานสอบสวนในทันที/แจ้งข้อหาแจ้งสิทธิ/ถ้อยคำรับสารภาพของผู้ต้องหาว่ากระทำผิดห้ามรับฟัง/ถ้อยคำอื่นรับฟังได้/ส่งมอบบันทึกตรวจยึด/บัญชีของกลาง/พยานหลักฐาน/แจ้งความร้องทุกข์/ให้ถ้อยคำ</a:t>
            </a:r>
            <a:endParaRPr lang="en-US" sz="2400" b="1" dirty="0">
              <a:latin typeface="Bai Jamjuree" pitchFamily="2" charset="-34"/>
              <a:cs typeface="Bai Jamjuree" pitchFamily="2" charset="-34"/>
            </a:endParaRPr>
          </a:p>
          <a:p>
            <a:endParaRPr lang="en-US" sz="24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               มาตรา ๕๓ -พนักงานเจ้าหน้าที่ เป็นเจ้าพนักงานตามประมวลกฎหมายอาญา ป.อ.๒(๑๖)/สิทธิและความรับผิด</a:t>
            </a:r>
            <a:endParaRPr lang="en-US" sz="24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                  -เป็นพนักงานฝ่ายปกครองหรือตำรวจ ตามป.วิ.อ.๒(๑๖) ทธิและความรับผิด   </a:t>
            </a:r>
            <a:endParaRPr lang="en-US" sz="2400" b="1" dirty="0">
              <a:latin typeface="Bai Jamjuree" pitchFamily="2" charset="-34"/>
              <a:cs typeface="Bai Jamjuree" pitchFamily="2" charset="-34"/>
            </a:endParaRPr>
          </a:p>
          <a:p>
            <a:endParaRPr lang="en-US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0031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73226DC0-D194-AF4A-AC08-DC03F5014182}"/>
              </a:ext>
            </a:extLst>
          </p:cNvPr>
          <p:cNvSpPr/>
          <p:nvPr/>
        </p:nvSpPr>
        <p:spPr>
          <a:xfrm>
            <a:off x="214312" y="557213"/>
            <a:ext cx="116871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Bai Jamjuree" pitchFamily="2" charset="-34"/>
                <a:cs typeface="Bai Jamjuree" pitchFamily="2" charset="-34"/>
              </a:rPr>
              <a:t>บทกำหนดโทษ มาตรา ๖๔ </a:t>
            </a:r>
          </a:p>
          <a:p>
            <a:r>
              <a:rPr lang="th-TH" sz="3600" b="1" dirty="0">
                <a:latin typeface="Bai Jamjuree" pitchFamily="2" charset="-34"/>
                <a:cs typeface="Bai Jamjuree" pitchFamily="2" charset="-34"/>
              </a:rPr>
              <a:t>            -ต่อสู้ขัดขวาง/จำคุกไม่เกิน ๑ ปี ปรับไม่เกิน๑ แสนหรือทั้งจำทั้งปรับ</a:t>
            </a:r>
          </a:p>
          <a:p>
            <a:r>
              <a:rPr lang="th-TH" sz="3600" b="1" dirty="0">
                <a:latin typeface="Bai Jamjuree" pitchFamily="2" charset="-34"/>
                <a:cs typeface="Bai Jamjuree" pitchFamily="2" charset="-34"/>
              </a:rPr>
              <a:t>            -ไม่อำนวยความสะดวกการปฏิบัติหน้าที่/จำคุกไม่เกิน ๖ เดือน/ปรับไม่เกิน ๕ หมื่น/ทั้งจำทั้งปรับ</a:t>
            </a:r>
            <a:endParaRPr lang="en-US" sz="36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3600" b="1" dirty="0">
                <a:latin typeface="Bai Jamjuree" pitchFamily="2" charset="-34"/>
                <a:cs typeface="Bai Jamjuree" pitchFamily="2" charset="-34"/>
              </a:rPr>
              <a:t>       มาตรา ๖๕ ปรับสถานเดียว/จำคุกไม่เกิน ๑ปี/ให้อธิบดีหรือผู้ที่อธิบดีมอบหมายมีอำนาจเปรียบเทียบปรับ/ตามระเบียบอธิบดีกำหนด</a:t>
            </a:r>
            <a:r>
              <a:rPr lang="en-US" sz="3600" b="1" dirty="0">
                <a:latin typeface="Bai Jamjuree" pitchFamily="2" charset="-34"/>
                <a:cs typeface="Bai Jamjuree" pitchFamily="2" charset="-34"/>
              </a:rPr>
              <a:t> </a:t>
            </a:r>
          </a:p>
          <a:p>
            <a:r>
              <a:rPr lang="en-US" sz="3600" b="1" dirty="0">
                <a:latin typeface="Bai Jamjuree" pitchFamily="2" charset="-34"/>
                <a:cs typeface="Bai Jamjuree" pitchFamily="2" charset="-34"/>
              </a:rPr>
              <a:t>       </a:t>
            </a:r>
            <a:r>
              <a:rPr lang="th-TH" sz="3600" b="1" dirty="0">
                <a:latin typeface="Bai Jamjuree" pitchFamily="2" charset="-34"/>
                <a:cs typeface="Bai Jamjuree" pitchFamily="2" charset="-34"/>
              </a:rPr>
              <a:t>ปรับแล้วคดีอาญาเลิกกันตาม ป.วิ.อ.(มาตรา ๓๗(๔),๓๙(๓)  </a:t>
            </a:r>
            <a:endParaRPr lang="en-US" sz="36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en-US" dirty="0"/>
              <a:t> </a:t>
            </a:r>
          </a:p>
          <a:p>
            <a:endParaRPr lang="en-US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9837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73226DC0-D194-AF4A-AC08-DC03F5014182}"/>
              </a:ext>
            </a:extLst>
          </p:cNvPr>
          <p:cNvSpPr/>
          <p:nvPr/>
        </p:nvSpPr>
        <p:spPr>
          <a:xfrm>
            <a:off x="228599" y="425470"/>
            <a:ext cx="1168717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 ข้อสังเกต</a:t>
            </a:r>
          </a:p>
          <a:p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          มาตรา ๒๕    ทายาท/ผู้จัดการมรดก</a:t>
            </a:r>
            <a:endParaRPr lang="en-US" sz="24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           -ใบอนุญาตให้ประกอบกิจการฆ่าสัตว์/เป็นสิทธิ/มรดก/ตกทอดแก่ทายาท  ป.</a:t>
            </a:r>
            <a:r>
              <a:rPr lang="th-TH" sz="2400" b="1" dirty="0" err="1">
                <a:latin typeface="Bai Jamjuree" pitchFamily="2" charset="-34"/>
                <a:cs typeface="Bai Jamjuree" pitchFamily="2" charset="-34"/>
              </a:rPr>
              <a:t>พ</a:t>
            </a:r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.</a:t>
            </a:r>
            <a:r>
              <a:rPr lang="th-TH" sz="2400" b="1" dirty="0" err="1">
                <a:latin typeface="Bai Jamjuree" pitchFamily="2" charset="-34"/>
                <a:cs typeface="Bai Jamjuree" pitchFamily="2" charset="-34"/>
              </a:rPr>
              <a:t>พ</a:t>
            </a:r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.๑๕๙๙,๑๖๐๐</a:t>
            </a:r>
            <a:endParaRPr lang="en-US" sz="24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           -ทายาทโดยธรรมมี ๖ อันดับ  ป.</a:t>
            </a:r>
            <a:r>
              <a:rPr lang="th-TH" sz="2400" b="1" dirty="0" err="1">
                <a:latin typeface="Bai Jamjuree" pitchFamily="2" charset="-34"/>
                <a:cs typeface="Bai Jamjuree" pitchFamily="2" charset="-34"/>
              </a:rPr>
              <a:t>พ</a:t>
            </a:r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.</a:t>
            </a:r>
            <a:r>
              <a:rPr lang="th-TH" sz="2400" b="1" dirty="0" err="1">
                <a:latin typeface="Bai Jamjuree" pitchFamily="2" charset="-34"/>
                <a:cs typeface="Bai Jamjuree" pitchFamily="2" charset="-34"/>
              </a:rPr>
              <a:t>พ</a:t>
            </a:r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.๑๖๒๙/ ผู้สืบสันดานตามกฎหมาย/บุพการีตามกฎหมาย/พี่น้องร่วมบิดามารดาตามจริง/พี่น้องร่วมแต่บิดามารดาตามจริง/ปู่ย่าตายายตามจริง/ลุงป้าน้าอาตามจริง</a:t>
            </a:r>
            <a:endParaRPr lang="en-US" sz="24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           -ทายาทลำดับต้นยังอยู่หรือมีผู้รับมรดกแทนที่ไม่ขาดสายทายาทลำดับถัดลงมาไม่มีสิทธิรับมรดก /ม.๑๖๓๐ บิดามารดามีชีวิตอยู่มีสิทธิเท่าบุตร</a:t>
            </a:r>
            <a:endParaRPr lang="en-US" sz="24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           -ผู้สืบสันดานบุตรมีสิทธิได้รับมรดกก่อน ชั้นอื่นอาศัยสิทธิเพียงรับมรดกแทนที่เท่านั้น ๑๖๓๑</a:t>
            </a:r>
            <a:endParaRPr lang="en-US" sz="24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           -ภริยา/สามี/โดยชอบด้วยกฎหมาย/จดทะเบียนสมรส/ถ้ามีชีวิต มีสิทธิได้รับมรดกเสมือนบุตร ๑๖๓๕</a:t>
            </a:r>
            <a:endParaRPr lang="en-US" sz="24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           -ผู้จัดการมรดก /โดยพินัยกรรม/ศาลสั่ง/ ๑๗๑๑</a:t>
            </a:r>
            <a:endParaRPr lang="en-US" sz="24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           -ผู้มีสิทธิยื่นคำร้องขอจัดการมรดก /ทายาท/ผู้มีส่วนได้เสีย/พนักงานอัยการ ๑๗๑๓</a:t>
            </a:r>
            <a:endParaRPr lang="en-US" sz="24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2400" b="1" dirty="0">
                <a:latin typeface="Bai Jamjuree" pitchFamily="2" charset="-34"/>
                <a:cs typeface="Bai Jamjuree" pitchFamily="2" charset="-34"/>
              </a:rPr>
              <a:t>           -ผู้จัดการมรดก/บรรลุนิติภาวะ/ไม่วิกลจริต/เสมือนไร้ความสามารถ/ล้มละลาย</a:t>
            </a:r>
            <a:endParaRPr lang="en-US" dirty="0"/>
          </a:p>
          <a:p>
            <a:endParaRPr lang="en-US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3517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4459670B-4B0D-9F41-A07A-6AAF6022C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6" y="107950"/>
            <a:ext cx="10158412" cy="1325563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algn="ctr"/>
            <a:r>
              <a:rPr lang="th-TH" b="1" dirty="0">
                <a:latin typeface="Bai Jamjuree" pitchFamily="2" charset="-34"/>
                <a:cs typeface="Bai Jamjuree" pitchFamily="2" charset="-34"/>
              </a:rPr>
              <a:t>สิ่งต้องระมัดระวังในการปฏิบัติหน้าที่ 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83C0772B-66CF-6743-94C4-AF40F76B77EE}"/>
              </a:ext>
            </a:extLst>
          </p:cNvPr>
          <p:cNvSpPr/>
          <p:nvPr/>
        </p:nvSpPr>
        <p:spPr>
          <a:xfrm>
            <a:off x="414339" y="1873205"/>
            <a:ext cx="10915650" cy="4377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- การเก็บหลักฐานในการปฏิบัติหน้าที่/บุคคล/เอกสาร/บันทึกภาพและเสียง/ทุกขั้นตอน</a:t>
            </a:r>
            <a:endParaRPr lang="en-US" sz="1800" b="1" dirty="0">
              <a:effectLst/>
              <a:latin typeface="Bai Jamjuree" pitchFamily="2" charset="-34"/>
              <a:ea typeface="Calibri" panose="020F0502020204030204" pitchFamily="34" charset="0"/>
              <a:cs typeface="Bai Jamjuree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- การกระทำความผิดทางอาญา ปฏิบัติหน้าที่ไม่ชอบ </a:t>
            </a:r>
            <a:r>
              <a:rPr lang="th-TH" sz="3200" b="1" dirty="0" err="1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ป.อ</a:t>
            </a:r>
            <a:r>
              <a:rPr lang="th-TH" sz="3200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. ๑๕๗ / ข่มขืนใจกักขังหน่วงเหนี่ยว ๓๐๙,๓๑๐ /บุกรุก/ บุกรุกเคหสถาน/ในเวลากลางคืน ๓๖๒,๓๖๓,๓๖๔,๓๖๕/ลักทรัพย์ ๓๓๔,๓๓๕/ทำให้เสียทรัพย์ ๓๕๘/ทำร้ายร่างกาย ๒๙๕,๓๙๑,๒๙๗ /ความผิดต่อตำแหน่งหน้าที่/เจ้าพนักงานเรียกรับผลประโยชน์หรือสินบน ป.อ.๑๔๗-๑๖๖</a:t>
            </a:r>
            <a:endParaRPr lang="en-US" sz="1800" b="1" dirty="0">
              <a:effectLst/>
              <a:latin typeface="Bai Jamjuree" pitchFamily="2" charset="-34"/>
              <a:ea typeface="Calibri" panose="020F0502020204030204" pitchFamily="34" charset="0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7312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4459670B-4B0D-9F41-A07A-6AAF6022C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6" y="107950"/>
            <a:ext cx="10158412" cy="1325563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algn="ctr"/>
            <a:r>
              <a:rPr lang="th-TH" b="1" dirty="0">
                <a:latin typeface="Bai Jamjuree" pitchFamily="2" charset="-34"/>
                <a:cs typeface="Bai Jamjuree" pitchFamily="2" charset="-34"/>
              </a:rPr>
              <a:t>สิ่งต้องระมัดระวังในการปฏิบัติหน้าที่(ต่อ)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83C0772B-66CF-6743-94C4-AF40F76B77EE}"/>
              </a:ext>
            </a:extLst>
          </p:cNvPr>
          <p:cNvSpPr/>
          <p:nvPr/>
        </p:nvSpPr>
        <p:spPr>
          <a:xfrm>
            <a:off x="521495" y="2016080"/>
            <a:ext cx="11344274" cy="387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Bai Jamjuree" pitchFamily="2" charset="-34"/>
                <a:ea typeface="Calibri" panose="020F0502020204030204" pitchFamily="34" charset="0"/>
                <a:cs typeface="Bai Jamjuree" pitchFamily="2" charset="-34"/>
              </a:rPr>
              <a:t>-</a:t>
            </a: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 ความรับผิดทางแพ่งละเมิด/ป.</a:t>
            </a:r>
            <a:r>
              <a:rPr lang="th-TH" sz="3200" b="1" dirty="0" err="1">
                <a:latin typeface="Bai Jamjuree" pitchFamily="2" charset="-34"/>
                <a:cs typeface="Bai Jamjuree" pitchFamily="2" charset="-34"/>
              </a:rPr>
              <a:t>พ</a:t>
            </a: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.</a:t>
            </a:r>
            <a:r>
              <a:rPr lang="th-TH" sz="3200" b="1" dirty="0" err="1">
                <a:latin typeface="Bai Jamjuree" pitchFamily="2" charset="-34"/>
                <a:cs typeface="Bai Jamjuree" pitchFamily="2" charset="-34"/>
              </a:rPr>
              <a:t>พ</a:t>
            </a:r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.๔๒๐(จงใจ/ประมาท/กระทำต่อบุคคลอื่นโดยผิดกฎหมาย/ทำให้เขาเสียหาย/ต้องชดใช้ค่าสินไหมทดแทน/ ความรับผิดทางละเมิดของเจ้าหน้าที่  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- การกระทำความผิดทางปกครองการพิจารณาและออกคำสั่งทางปกครองไม่ชอบ/ออก/ไม่ออก/ใบอนุญาต/พักใช้/เพิกถอน 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- การใช้สิทธิดำเนินคดี/ผิดหรือไม่ผิด/ไม่ตัดสิทธิการดำเนินคดีตามกฎหมาย/ระวังเตรียมการป้องกันไว้ดีที่สุด/ชี้แจ้ง/สู้คดีง่าย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b="1" dirty="0">
              <a:effectLst/>
              <a:latin typeface="Bai Jamjuree" pitchFamily="2" charset="-34"/>
              <a:ea typeface="Calibri" panose="020F0502020204030204" pitchFamily="34" charset="0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529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E01AC9B-18FA-2842-AA8C-8259EDFA132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algn="ctr"/>
            <a:r>
              <a:rPr lang="th-TH" sz="4000" b="1" dirty="0">
                <a:latin typeface="Bai Jamjuree" pitchFamily="2" charset="-34"/>
                <a:ea typeface="Krungthep" panose="02000400000000000000" pitchFamily="2" charset="-34"/>
                <a:cs typeface="Bai Jamjuree" pitchFamily="2" charset="-34"/>
              </a:rPr>
              <a:t>ประวัติการศึกษาและประวัติการทำงาน</a:t>
            </a:r>
            <a:br>
              <a:rPr lang="th-TH" sz="4000" b="1" dirty="0">
                <a:latin typeface="Bai Jamjuree" pitchFamily="2" charset="-34"/>
                <a:ea typeface="Krungthep" panose="02000400000000000000" pitchFamily="2" charset="-34"/>
                <a:cs typeface="Bai Jamjuree" pitchFamily="2" charset="-34"/>
              </a:rPr>
            </a:br>
            <a:r>
              <a:rPr lang="th-TH" sz="4000" b="1" dirty="0">
                <a:latin typeface="Bai Jamjuree" pitchFamily="2" charset="-34"/>
                <a:ea typeface="Krungthep" panose="02000400000000000000" pitchFamily="2" charset="-34"/>
                <a:cs typeface="Bai Jamjuree" pitchFamily="2" charset="-34"/>
              </a:rPr>
              <a:t>ของวิทยากรผู้บรรยาย</a:t>
            </a:r>
          </a:p>
        </p:txBody>
      </p:sp>
      <p:sp>
        <p:nvSpPr>
          <p:cNvPr id="6" name="คำบรรยายภาพแบบสี่เหลี่ยมมุมมน 5">
            <a:extLst>
              <a:ext uri="{FF2B5EF4-FFF2-40B4-BE49-F238E27FC236}">
                <a16:creationId xmlns:a16="http://schemas.microsoft.com/office/drawing/2014/main" id="{DADF369F-D643-DA41-A4FA-DBC58296ACC0}"/>
              </a:ext>
            </a:extLst>
          </p:cNvPr>
          <p:cNvSpPr/>
          <p:nvPr/>
        </p:nvSpPr>
        <p:spPr>
          <a:xfrm>
            <a:off x="128336" y="1690688"/>
            <a:ext cx="11935327" cy="4433386"/>
          </a:xfrm>
          <a:prstGeom prst="wedgeRoundRectCallout">
            <a:avLst>
              <a:gd name="adj1" fmla="val 41676"/>
              <a:gd name="adj2" fmla="val 57303"/>
              <a:gd name="adj3" fmla="val 16667"/>
            </a:avLst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th-TH" b="1" u="sng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ประวัติการทำงาน</a:t>
            </a:r>
            <a:endParaRPr lang="en-US" b="1" u="sng" dirty="0">
              <a:solidFill>
                <a:schemeClr val="tx1"/>
              </a:solidFill>
              <a:latin typeface="Bai Jamjuree" pitchFamily="2" charset="-34"/>
              <a:cs typeface="Bai Jamjuree" pitchFamily="2" charset="-34"/>
            </a:endParaRPr>
          </a:p>
          <a:p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     - นายสัตวแพทย์ กรมปศุสัตว์ (สนง.</a:t>
            </a:r>
            <a:r>
              <a:rPr lang="th-TH" b="1" dirty="0" err="1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ปศ</a:t>
            </a:r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จ.ยะลา/สนง.</a:t>
            </a:r>
            <a:r>
              <a:rPr lang="th-TH" b="1" dirty="0" err="1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ปศ</a:t>
            </a:r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จ.พัทลุง/ศูนย์วิจัยและพัฒนาการสัตวแพทย์ภาคตะวันออกเฉียงเหนือตอนล่าง จ.สุรินทร์)</a:t>
            </a:r>
            <a:endParaRPr lang="en-US" b="1" dirty="0">
              <a:solidFill>
                <a:schemeClr val="tx1"/>
              </a:solidFill>
              <a:latin typeface="Bai Jamjuree" pitchFamily="2" charset="-34"/>
              <a:cs typeface="Bai Jamjuree" pitchFamily="2" charset="-34"/>
            </a:endParaRPr>
          </a:p>
          <a:p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     - ทนายความ</a:t>
            </a:r>
            <a:endParaRPr lang="en-US" b="1" dirty="0">
              <a:solidFill>
                <a:schemeClr val="tx1"/>
              </a:solidFill>
              <a:latin typeface="Bai Jamjuree" pitchFamily="2" charset="-34"/>
              <a:cs typeface="Bai Jamjuree" pitchFamily="2" charset="-34"/>
            </a:endParaRPr>
          </a:p>
          <a:p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     - พนักงานอัยการ สำนักงานอัยการสูงสุด</a:t>
            </a:r>
            <a:endParaRPr lang="en-US" b="1" dirty="0">
              <a:solidFill>
                <a:schemeClr val="tx1"/>
              </a:solidFill>
              <a:latin typeface="Bai Jamjuree" pitchFamily="2" charset="-34"/>
              <a:cs typeface="Bai Jamjuree" pitchFamily="2" charset="-34"/>
            </a:endParaRPr>
          </a:p>
          <a:p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หมายเลขโทรศัพท์  ๐๘๑-๓๐๙๗๑๓๗</a:t>
            </a:r>
            <a:endParaRPr lang="en-US" b="1" dirty="0">
              <a:solidFill>
                <a:schemeClr val="tx1"/>
              </a:solidFill>
              <a:latin typeface="Bai Jamjuree" pitchFamily="2" charset="-34"/>
              <a:cs typeface="Bai Jamjuree" pitchFamily="2" charset="-34"/>
            </a:endParaRPr>
          </a:p>
          <a:p>
            <a:r>
              <a:rPr lang="en-US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Facebook :   </a:t>
            </a:r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อนุชา  แสนบุ</a:t>
            </a:r>
            <a:r>
              <a:rPr lang="th-TH" b="1" dirty="0" err="1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ด</a:t>
            </a:r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ดา</a:t>
            </a:r>
            <a:endParaRPr lang="en-US" b="1" dirty="0">
              <a:solidFill>
                <a:schemeClr val="tx1"/>
              </a:solidFill>
              <a:latin typeface="Bai Jamjuree" pitchFamily="2" charset="-34"/>
              <a:cs typeface="Bai Jamjuree" pitchFamily="2" charset="-34"/>
            </a:endParaRPr>
          </a:p>
          <a:p>
            <a:r>
              <a:rPr lang="en-US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Line ID      :   </a:t>
            </a:r>
            <a:r>
              <a:rPr lang="en-US" b="1" dirty="0" err="1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anuchaseanbuddd</a:t>
            </a:r>
            <a:r>
              <a:rPr lang="en-US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 </a:t>
            </a:r>
            <a:r>
              <a:rPr lang="th-TH" b="1" dirty="0">
                <a:solidFill>
                  <a:schemeClr val="tx1"/>
                </a:solidFill>
                <a:latin typeface="Bai Jamjuree" pitchFamily="2" charset="-34"/>
                <a:cs typeface="Bai Jamjuree" pitchFamily="2" charset="-34"/>
              </a:rPr>
              <a:t>,๐๘๑-๓๐๙๗๑๓๗                     </a:t>
            </a:r>
            <a:endParaRPr lang="en-US" b="1" dirty="0">
              <a:solidFill>
                <a:schemeClr val="tx1"/>
              </a:solidFill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3498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4459670B-4B0D-9F41-A07A-6AAF6022C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" y="157163"/>
            <a:ext cx="11865769" cy="1604963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pPr algn="ctr"/>
            <a:r>
              <a:rPr lang="th-TH" sz="3600" b="1" dirty="0">
                <a:latin typeface="Bai Jamjuree" pitchFamily="2" charset="-34"/>
                <a:cs typeface="Bai Jamjuree" pitchFamily="2" charset="-34"/>
              </a:rPr>
              <a:t>แนวทางการบูรณาการใช้กฎหมายของเจ้าหน้าที่หรือ</a:t>
            </a:r>
            <a:br>
              <a:rPr lang="th-TH" sz="3600" b="1" dirty="0">
                <a:latin typeface="Bai Jamjuree" pitchFamily="2" charset="-34"/>
                <a:cs typeface="Bai Jamjuree" pitchFamily="2" charset="-34"/>
              </a:rPr>
            </a:br>
            <a:r>
              <a:rPr lang="th-TH" sz="3600" b="1" dirty="0">
                <a:latin typeface="Bai Jamjuree" pitchFamily="2" charset="-34"/>
                <a:cs typeface="Bai Jamjuree" pitchFamily="2" charset="-34"/>
              </a:rPr>
              <a:t>เจ้าพนักงานในการปฏิบัติตาม พ.ร.บ. ควบคุมการฆ่าสัตว์เพื่อการจำหน่ายเนื้อสัตว์ พ.ศ.๒๕๕๙</a:t>
            </a:r>
            <a:endParaRPr lang="en-US" sz="3600" b="1" dirty="0">
              <a:latin typeface="Bai Jamjuree" pitchFamily="2" charset="-34"/>
              <a:cs typeface="Bai Jamjuree" pitchFamily="2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83C0772B-66CF-6743-94C4-AF40F76B77EE}"/>
              </a:ext>
            </a:extLst>
          </p:cNvPr>
          <p:cNvSpPr/>
          <p:nvPr/>
        </p:nvSpPr>
        <p:spPr>
          <a:xfrm>
            <a:off x="535782" y="2101805"/>
            <a:ext cx="113442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th-TH" sz="3600" b="1" dirty="0">
                <a:latin typeface="Bai Jamjuree" pitchFamily="2" charset="-34"/>
                <a:cs typeface="Bai Jamjuree" pitchFamily="2" charset="-34"/>
              </a:rPr>
              <a:t>อำนาจหน้าที่ของการเป็นเจ้าหน้าที่หรือเจ้าพนักงาน</a:t>
            </a:r>
            <a:endParaRPr lang="en-US" sz="3600" b="1" dirty="0">
              <a:latin typeface="Bai Jamjuree" pitchFamily="2" charset="-34"/>
              <a:cs typeface="Bai Jamjuree" pitchFamily="2" charset="-34"/>
            </a:endParaRPr>
          </a:p>
          <a:p>
            <a:endParaRPr lang="en-US" sz="3600" b="1" dirty="0">
              <a:latin typeface="Bai Jamjuree" pitchFamily="2" charset="-34"/>
              <a:cs typeface="Bai Jamjuree" pitchFamily="2" charset="-34"/>
            </a:endParaRPr>
          </a:p>
          <a:p>
            <a:pPr lvl="0"/>
            <a:r>
              <a:rPr lang="en-US" sz="3600" b="1" dirty="0">
                <a:latin typeface="Bai Jamjuree" pitchFamily="2" charset="-34"/>
                <a:cs typeface="Bai Jamjuree" pitchFamily="2" charset="-34"/>
              </a:rPr>
              <a:t>- </a:t>
            </a:r>
            <a:r>
              <a:rPr lang="th-TH" sz="3600" b="1" dirty="0">
                <a:latin typeface="Bai Jamjuree" pitchFamily="2" charset="-34"/>
                <a:cs typeface="Bai Jamjuree" pitchFamily="2" charset="-34"/>
              </a:rPr>
              <a:t>อำนาจหน้าที่ตามที่กฎหมายระบุไว้(ที่สำคัญ)</a:t>
            </a:r>
            <a:endParaRPr lang="en-US" sz="36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3600" b="1" dirty="0">
                <a:latin typeface="Bai Jamjuree" pitchFamily="2" charset="-34"/>
                <a:cs typeface="Bai Jamjuree" pitchFamily="2" charset="-34"/>
              </a:rPr>
              <a:t>มาตรา ๙ คณะกรรมการมีอำนาจหน้าที่ ดังต่อไปนี้.....................</a:t>
            </a:r>
            <a:endParaRPr lang="en-US" sz="36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3600" b="1" dirty="0">
                <a:latin typeface="Bai Jamjuree" pitchFamily="2" charset="-34"/>
                <a:cs typeface="Bai Jamjuree" pitchFamily="2" charset="-34"/>
              </a:rPr>
              <a:t>มาตรา ๑๕ ห้ามมิให้ผู้ใดประกอบกิจการฆ่าสัตว์ เว้นแต่ได้รับอนุญาตจากผู้อนุญาต........</a:t>
            </a:r>
            <a:endParaRPr lang="en-US" sz="3600" b="1" dirty="0">
              <a:latin typeface="Bai Jamjuree" pitchFamily="2" charset="-34"/>
              <a:cs typeface="Bai Jamjuree" pitchFamily="2" charset="-34"/>
            </a:endParaRPr>
          </a:p>
          <a:p>
            <a:endParaRPr lang="en-US" sz="1800" b="1" dirty="0">
              <a:effectLst/>
              <a:latin typeface="Bai Jamjuree" pitchFamily="2" charset="-34"/>
              <a:ea typeface="Calibri" panose="020F0502020204030204" pitchFamily="34" charset="0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979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81E1D48-7469-7F4D-85B3-8675DE2E913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pPr algn="ctr"/>
            <a:r>
              <a:rPr lang="th-TH" b="1" dirty="0">
                <a:latin typeface="Bai Jamjuree" pitchFamily="2" charset="-34"/>
                <a:cs typeface="Bai Jamjuree" pitchFamily="2" charset="-34"/>
              </a:rPr>
              <a:t>รายละเอียดเนื้อหาในการบรรยาย</a:t>
            </a:r>
            <a:br>
              <a:rPr lang="en-US" b="1" dirty="0">
                <a:latin typeface="Bai Jamjuree" pitchFamily="2" charset="-34"/>
                <a:cs typeface="Bai Jamjuree" pitchFamily="2" charset="-34"/>
              </a:rPr>
            </a:br>
            <a:r>
              <a:rPr lang="th-TH" b="1" dirty="0">
                <a:latin typeface="Bai Jamjuree" pitchFamily="2" charset="-34"/>
                <a:cs typeface="Bai Jamjuree" pitchFamily="2" charset="-34"/>
              </a:rPr>
              <a:t>(ในเชิงการบูรณาการปรับใช้กฎหมาย)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3FF8F1B-9D43-2547-AD71-8D3F7CD7B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2011363"/>
            <a:ext cx="11020425" cy="4351338"/>
          </a:xfrm>
        </p:spPr>
        <p:txBody>
          <a:bodyPr/>
          <a:lstStyle/>
          <a:p>
            <a:r>
              <a:rPr lang="en-US" b="1" dirty="0">
                <a:latin typeface="Bai Jamjuree" pitchFamily="2" charset="-34"/>
                <a:cs typeface="Bai Jamjuree" pitchFamily="2" charset="-34"/>
              </a:rPr>
              <a:t>        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การบูรณาการและการปรับใช้กฎหมายพื้นฐานที่เกี่ยวของการการปฏิบัติหน้าที่ของเจ้าหน้าที่หรือเจ้าพนักงานตามกฎหมายที่เกี่ยวข้องกับงานในด้านมาตรฐานสินค้าปศุสัตว์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en-US" b="1" dirty="0">
                <a:latin typeface="Bai Jamjuree" pitchFamily="2" charset="-34"/>
                <a:cs typeface="Bai Jamjuree" pitchFamily="2" charset="-34"/>
              </a:rPr>
              <a:t>        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การบูรณาการและการปรับใช้กฎหมายที่เกี่ยวข้องทั้งหมดให้สอดคล้องกับการปฏิบัติหน้าที่ของเจ้าหน้าที่หรือเจ้าพนักงานให้เกิดประสิทธิภาพสูงสุดในการส่งเสริม สนับสนุน การพัฒนาและส่งเสริมงานด้านมาตรฐานสินค้าปศุสัตว์และส่งเสริมการขับเคลื่อนเศรษฐกิจของประเทศในด้านสินค้าปศุสัตว์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3334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81E1D48-7469-7F4D-85B3-8675DE2E913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pPr algn="ctr"/>
            <a:r>
              <a:rPr lang="th-TH" b="1" dirty="0">
                <a:latin typeface="Bai Jamjuree" pitchFamily="2" charset="-34"/>
                <a:cs typeface="Bai Jamjuree" pitchFamily="2" charset="-34"/>
              </a:rPr>
              <a:t>รายละเอียดเนื้อหาในการบรรยาย</a:t>
            </a:r>
            <a:br>
              <a:rPr lang="en-US" b="1" dirty="0">
                <a:latin typeface="Bai Jamjuree" pitchFamily="2" charset="-34"/>
                <a:cs typeface="Bai Jamjuree" pitchFamily="2" charset="-34"/>
              </a:rPr>
            </a:br>
            <a:r>
              <a:rPr lang="th-TH" b="1" dirty="0">
                <a:latin typeface="Bai Jamjuree" pitchFamily="2" charset="-34"/>
                <a:cs typeface="Bai Jamjuree" pitchFamily="2" charset="-34"/>
              </a:rPr>
              <a:t>(ในเชิงการบูรณาการปรับใช้กฎหมาย)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3FF8F1B-9D43-2547-AD71-8D3F7CD7B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2097086"/>
            <a:ext cx="11734799" cy="4875213"/>
          </a:xfrm>
        </p:spPr>
        <p:txBody>
          <a:bodyPr>
            <a:normAutofit/>
          </a:bodyPr>
          <a:lstStyle/>
          <a:p>
            <a:r>
              <a:rPr lang="en-US" b="1" dirty="0">
                <a:latin typeface="Bai Jamjuree" pitchFamily="2" charset="-34"/>
                <a:ea typeface="Silom" pitchFamily="2" charset="-34"/>
                <a:cs typeface="Bai Jamjuree" pitchFamily="2" charset="-34"/>
              </a:rPr>
              <a:t>  	</a:t>
            </a:r>
            <a:r>
              <a:rPr lang="th-TH" b="1" dirty="0">
                <a:latin typeface="Bai Jamjuree" pitchFamily="2" charset="-34"/>
                <a:ea typeface="Silom" pitchFamily="2" charset="-34"/>
                <a:cs typeface="Bai Jamjuree" pitchFamily="2" charset="-34"/>
              </a:rPr>
              <a:t>การบูรณาการและการปรับใช้กฎหมายที่เกี่ยวข้องทั้งหมดในการปฏิบัติหน้าที่ป้องกัน ปราบปราม และดำเนินคดี กับบุคคลที่กระทำความผิดของเจ้าหน้าที่หรือเจ้าพนักงานเกี่ยวกับกฎหมายที่เกี่ยวข้องกับงานในด้านมาตรฐานสินค้าปศุสัตว์</a:t>
            </a:r>
            <a:endParaRPr lang="en-US" b="1" dirty="0">
              <a:latin typeface="Bai Jamjuree" pitchFamily="2" charset="-34"/>
              <a:ea typeface="Silom" pitchFamily="2" charset="-34"/>
              <a:cs typeface="Bai Jamjuree" pitchFamily="2" charset="-34"/>
            </a:endParaRPr>
          </a:p>
          <a:p>
            <a:endParaRPr lang="en-US" b="1" dirty="0">
              <a:latin typeface="Bai Jamjuree" pitchFamily="2" charset="-34"/>
              <a:ea typeface="Silom" pitchFamily="2" charset="-34"/>
              <a:cs typeface="Bai Jamjuree" pitchFamily="2" charset="-34"/>
            </a:endParaRPr>
          </a:p>
          <a:p>
            <a:r>
              <a:rPr lang="en-US" b="1" dirty="0">
                <a:latin typeface="Bai Jamjuree" pitchFamily="2" charset="-34"/>
                <a:ea typeface="Silom" pitchFamily="2" charset="-34"/>
                <a:cs typeface="Bai Jamjuree" pitchFamily="2" charset="-34"/>
              </a:rPr>
              <a:t>       </a:t>
            </a:r>
            <a:r>
              <a:rPr lang="th-TH" b="1" dirty="0">
                <a:latin typeface="Bai Jamjuree" pitchFamily="2" charset="-34"/>
                <a:ea typeface="Silom" pitchFamily="2" charset="-34"/>
                <a:cs typeface="Bai Jamjuree" pitchFamily="2" charset="-34"/>
              </a:rPr>
              <a:t>การบูรณาการและการปรับใช้กฎหมายที่เกี่ยวข้องทั้งหมดเพื่อป้องกันไม่ให้เจ้าหน้าที่หรือเจ้าพนักงานถูกดำเนินคดีอันเนื่องมาจากการปฏิบัติตามกฎหมายที่เกี่ยวข้องกับงานในด้านมาตรฐานสินค้าปศุสัตว์</a:t>
            </a:r>
            <a:endParaRPr lang="en-US" b="1" dirty="0">
              <a:latin typeface="Bai Jamjuree" pitchFamily="2" charset="-34"/>
              <a:ea typeface="Silom" pitchFamily="2" charset="-34"/>
              <a:cs typeface="Bai Jamjuree" pitchFamily="2" charset="-34"/>
            </a:endParaRPr>
          </a:p>
          <a:p>
            <a:endParaRPr lang="en-US" b="1" dirty="0">
              <a:latin typeface="Bai Jamjuree" pitchFamily="2" charset="-34"/>
              <a:ea typeface="Silom" pitchFamily="2" charset="-34"/>
              <a:cs typeface="Bai Jamjuree" pitchFamily="2" charset="-34"/>
            </a:endParaRPr>
          </a:p>
          <a:p>
            <a:r>
              <a:rPr lang="en-US" b="1" dirty="0">
                <a:latin typeface="Bai Jamjuree" pitchFamily="2" charset="-34"/>
                <a:ea typeface="Silom" pitchFamily="2" charset="-34"/>
                <a:cs typeface="Bai Jamjuree" pitchFamily="2" charset="-34"/>
              </a:rPr>
              <a:t>        </a:t>
            </a:r>
            <a:r>
              <a:rPr lang="th-TH" b="1" dirty="0">
                <a:latin typeface="Bai Jamjuree" pitchFamily="2" charset="-34"/>
                <a:ea typeface="Silom" pitchFamily="2" charset="-34"/>
                <a:cs typeface="Bai Jamjuree" pitchFamily="2" charset="-34"/>
              </a:rPr>
              <a:t>การบูรณาการและการปรับใช้กฎหมายที่เกี่ยวข้องทั้งหมดเพื่อตระเตรียมการดำเนินการต่อสู้คดีให้แก่เจ้าหน้าที่หรือเจ้าพนักงานในกรณีที่ถูก(ภาคเอกชน)ดำเนินคดีอันเนื่องมาจากการปฏิบัติตามกฎหมายที่เกี่ยวข้องกับงานในด้านมาตรฐานสินค้าปศุสัตว์ ทั้งทางอาญา ทางแพ่ง และทางปกครอง</a:t>
            </a:r>
            <a:endParaRPr lang="en-US" b="1" dirty="0">
              <a:latin typeface="Bai Jamjuree" pitchFamily="2" charset="-34"/>
              <a:ea typeface="Silom" pitchFamily="2" charset="-34"/>
              <a:cs typeface="Bai Jamjuree" pitchFamily="2" charset="-34"/>
            </a:endParaRPr>
          </a:p>
          <a:p>
            <a:pPr marL="0" indent="0">
              <a:buNone/>
            </a:pP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1738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CF7261B-D8D5-D241-A4B6-F24C798CDA3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pPr algn="ctr"/>
            <a:r>
              <a:rPr lang="th-TH" b="1" dirty="0">
                <a:latin typeface="Bai Jamjuree" pitchFamily="2" charset="-34"/>
                <a:cs typeface="Bai Jamjuree" pitchFamily="2" charset="-34"/>
              </a:rPr>
              <a:t>ขั้นตอนการปรับใช้กฎหมาย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BBF882-1B8F-594B-A3A7-C895DCF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9999"/>
            <a:ext cx="10515600" cy="3275013"/>
          </a:xfrm>
        </p:spPr>
        <p:txBody>
          <a:bodyPr>
            <a:normAutofit/>
          </a:bodyPr>
          <a:lstStyle/>
          <a:p>
            <a:r>
              <a:rPr lang="en-US" sz="4000" dirty="0"/>
              <a:t>  </a:t>
            </a:r>
            <a:r>
              <a:rPr lang="th-TH" sz="3600" b="1" dirty="0">
                <a:latin typeface="Bai Jamjuree" pitchFamily="2" charset="-34"/>
                <a:cs typeface="Bai Jamjuree" pitchFamily="2" charset="-34"/>
              </a:rPr>
              <a:t>ก่อนการปรับใช้</a:t>
            </a:r>
            <a:endParaRPr lang="en-US" sz="36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endParaRPr lang="en-US" sz="36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3600" b="1" dirty="0">
                <a:latin typeface="Bai Jamjuree" pitchFamily="2" charset="-34"/>
                <a:cs typeface="Bai Jamjuree" pitchFamily="2" charset="-34"/>
              </a:rPr>
              <a:t>  ขณะปรับใช้กฎหมาย</a:t>
            </a:r>
            <a:endParaRPr lang="en-US" sz="3600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endParaRPr lang="en-US" sz="36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en-US" sz="3600" b="1" dirty="0">
                <a:latin typeface="Bai Jamjuree" pitchFamily="2" charset="-34"/>
                <a:cs typeface="Bai Jamjuree" pitchFamily="2" charset="-34"/>
              </a:rPr>
              <a:t>  </a:t>
            </a:r>
            <a:r>
              <a:rPr lang="th-TH" sz="3600" b="1" dirty="0">
                <a:latin typeface="Bai Jamjuree" pitchFamily="2" charset="-34"/>
                <a:cs typeface="Bai Jamjuree" pitchFamily="2" charset="-34"/>
              </a:rPr>
              <a:t>หลังการปรับใช้กฎหมาย </a:t>
            </a:r>
            <a:endParaRPr lang="th-TH" sz="4000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908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CF7261B-D8D5-D241-A4B6-F24C798CDA3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algn="ctr"/>
            <a:r>
              <a:rPr lang="th-TH" sz="4800" b="1" dirty="0">
                <a:latin typeface="Bai Jamjuree" pitchFamily="2" charset="-34"/>
                <a:cs typeface="Bai Jamjuree" pitchFamily="2" charset="-34"/>
              </a:rPr>
              <a:t>กฎหมายที่เกี่ยวข้อง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BBF882-1B8F-594B-A3A7-C895DCF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3113"/>
            <a:ext cx="10515600" cy="3771899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กฎหมายที่ใช้เฉพาะเรื่อง(พ.ร.บ.โรคระบาดสัตว์ฯ,พร.ร.บ.ควบคุมการฆ่าฯ)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ประมวลกฎหมายอาญา/ดำเนินคดี/ถูกดำเนินคดี/ผู้เสียหาย/ผู้กล่าวหา/ร้องทุกข์/กล่าวโทษ/ให้การกับพนักงานสอบสวน/พยานศาล/บังคับคดี</a:t>
            </a:r>
            <a:endParaRPr lang="en-US" sz="3200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sz="3200" b="1" dirty="0">
                <a:latin typeface="Bai Jamjuree" pitchFamily="2" charset="-34"/>
                <a:cs typeface="Bai Jamjuree" pitchFamily="2" charset="-34"/>
              </a:rPr>
              <a:t>ประมวลกฎหมายวิธีพิจารณาความอาญา/วิธีการดำเนินการในการดำเนินคดีหรือถูกดำเนินคดี/ค้น/จับกุม/แจ้งข้อกล่าวหา/รวบรวมพยานหลักฐาน/</a:t>
            </a:r>
            <a:r>
              <a:rPr lang="en-US" sz="4400" b="1" dirty="0">
                <a:latin typeface="Bai Jamjuree" pitchFamily="2" charset="-34"/>
                <a:cs typeface="Bai Jamjuree" pitchFamily="2" charset="-34"/>
              </a:rPr>
              <a:t>  </a:t>
            </a:r>
            <a:endParaRPr lang="th-TH" sz="4400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587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CF7261B-D8D5-D241-A4B6-F24C798CDA3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algn="ctr"/>
            <a:r>
              <a:rPr lang="th-TH" sz="4800" b="1" dirty="0">
                <a:latin typeface="Bai Jamjuree" pitchFamily="2" charset="-34"/>
                <a:cs typeface="Bai Jamjuree" pitchFamily="2" charset="-34"/>
              </a:rPr>
              <a:t>กฎหมายที่เกี่ยวข้อง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BBF882-1B8F-594B-A3A7-C895DCF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43112"/>
            <a:ext cx="11206163" cy="4814887"/>
          </a:xfrm>
        </p:spPr>
        <p:txBody>
          <a:bodyPr>
            <a:normAutofit/>
          </a:bodyPr>
          <a:lstStyle/>
          <a:p>
            <a:r>
              <a:rPr lang="th-TH" b="1" dirty="0">
                <a:latin typeface="Bai Jamjuree" pitchFamily="2" charset="-34"/>
                <a:cs typeface="Bai Jamjuree" pitchFamily="2" charset="-34"/>
              </a:rPr>
              <a:t>ประมวลกฎหมายแพ่งและพาณิชย์/ดำเนินคดี/ฟ้อง/ถูกดำเนินคดี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pPr marL="0" indent="0">
              <a:buNone/>
            </a:pPr>
            <a:r>
              <a:rPr lang="en-US" b="1" dirty="0">
                <a:latin typeface="Bai Jamjuree" pitchFamily="2" charset="-34"/>
                <a:cs typeface="Bai Jamjuree" pitchFamily="2" charset="-34"/>
              </a:rPr>
              <a:t>  </a:t>
            </a:r>
            <a:r>
              <a:rPr lang="th-TH" b="1" dirty="0">
                <a:latin typeface="Bai Jamjuree" pitchFamily="2" charset="-34"/>
                <a:cs typeface="Bai Jamjuree" pitchFamily="2" charset="-34"/>
              </a:rPr>
              <a:t>(ม.๔๒๐ </a:t>
            </a:r>
            <a:r>
              <a:rPr lang="th-TH" b="1">
                <a:latin typeface="Bai Jamjuree" pitchFamily="2" charset="-34"/>
                <a:cs typeface="Bai Jamjuree" pitchFamily="2" charset="-34"/>
              </a:rPr>
              <a:t>ละเมิด)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b="1" dirty="0">
                <a:latin typeface="Bai Jamjuree" pitchFamily="2" charset="-34"/>
                <a:cs typeface="Bai Jamjuree" pitchFamily="2" charset="-34"/>
              </a:rPr>
              <a:t>ประมวลกฎหมายวิธีพิจารณาความแพ่งวิธีการดำเนินการในการดำเนินคดีหรือถูกดำเนินคดี/ยื่นฟ้อง/ยื่นคำให้การ/รวบรวมพยานหลักฐาน/พยานศาล/บังคับคดี</a:t>
            </a:r>
            <a:endParaRPr lang="en-US" b="1" dirty="0">
              <a:latin typeface="Bai Jamjuree" pitchFamily="2" charset="-34"/>
              <a:cs typeface="Bai Jamjuree" pitchFamily="2" charset="-34"/>
            </a:endParaRPr>
          </a:p>
          <a:p>
            <a:r>
              <a:rPr lang="th-TH" b="1" dirty="0">
                <a:latin typeface="Bai Jamjuree" pitchFamily="2" charset="-34"/>
                <a:cs typeface="Bai Jamjuree" pitchFamily="2" charset="-34"/>
              </a:rPr>
              <a:t>กฎหมายเกี่ยวกับการพิจารณาและมีคำสั่งทางปกครองและการจัดตั้งศาลปกครองและวิธีพิจารณาของศาลปกครอง/ดำเนินคดี/ถูกดำเนินคดี/วิธีการดำเนินคดี(พ.ร.บ.จัดตั้งศาลปกครองมาตรา๙/อำนาจการพิจารณาของศาลปกครอง/ประสานคดีพนักงานอัยการ</a:t>
            </a:r>
            <a:endParaRPr lang="th-TH" sz="4400" b="1" dirty="0">
              <a:latin typeface="Bai Jamjuree" pitchFamily="2" charset="-34"/>
              <a:cs typeface="Bai Jamjure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377016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4166</Words>
  <Application>Microsoft Office PowerPoint</Application>
  <PresentationFormat>แบบจอกว้าง</PresentationFormat>
  <Paragraphs>299</Paragraphs>
  <Slides>40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40</vt:i4>
      </vt:variant>
    </vt:vector>
  </HeadingPairs>
  <TitlesOfParts>
    <vt:vector size="50" baseType="lpstr">
      <vt:lpstr>Angsana New</vt:lpstr>
      <vt:lpstr>Arial</vt:lpstr>
      <vt:lpstr>Ayuthaya</vt:lpstr>
      <vt:lpstr>Bai Jamjuree</vt:lpstr>
      <vt:lpstr>Calibri</vt:lpstr>
      <vt:lpstr>Calibri Light</vt:lpstr>
      <vt:lpstr>Cordia New</vt:lpstr>
      <vt:lpstr>Krungthep</vt:lpstr>
      <vt:lpstr>Silom</vt:lpstr>
      <vt:lpstr>ธีมของ Office</vt:lpstr>
      <vt:lpstr>เจ้าหน้าที่ของรัฐกับการใช้อำนาจ ทางกฎหมาย </vt:lpstr>
      <vt:lpstr>รายละเอียดเนื้อหาการบรรยาย  </vt:lpstr>
      <vt:lpstr>ประวัติการศึกษาและประวัติการทำงาน ของวิทยากรผู้บรรยาย</vt:lpstr>
      <vt:lpstr>ประวัติการศึกษาและประวัติการทำงาน ของวิทยากรผู้บรรยาย</vt:lpstr>
      <vt:lpstr>รายละเอียดเนื้อหาในการบรรยาย (ในเชิงการบูรณาการปรับใช้กฎหมาย)</vt:lpstr>
      <vt:lpstr>รายละเอียดเนื้อหาในการบรรยาย (ในเชิงการบูรณาการปรับใช้กฎหมาย)</vt:lpstr>
      <vt:lpstr>ขั้นตอนการปรับใช้กฎหมาย</vt:lpstr>
      <vt:lpstr>กฎหมายที่เกี่ยวข้อง</vt:lpstr>
      <vt:lpstr>กฎหมายที่เกี่ยวข้อง</vt:lpstr>
      <vt:lpstr>กฎหมายที่เกี่ยวข้อง</vt:lpstr>
      <vt:lpstr>ขั้นตอนการดำเนินคดี</vt:lpstr>
      <vt:lpstr>ขั้นตอนการดำเนินคดี</vt:lpstr>
      <vt:lpstr>ขั้นตอนการดำเนินคดี</vt:lpstr>
      <vt:lpstr>ขั้นตอนการดำเนินคดี</vt:lpstr>
      <vt:lpstr>ขั้นตอนการดำเนินคดี</vt:lpstr>
      <vt:lpstr>ขั้นตอนการดำเนินคดี</vt:lpstr>
      <vt:lpstr>ขั้นตอนการดำเนินคดี</vt:lpstr>
      <vt:lpstr>ขั้นตอนการดำเนินคดี</vt:lpstr>
      <vt:lpstr>สรุป</vt:lpstr>
      <vt:lpstr>สรุป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กฎหมายที่สำคัญในการปฏิบัติหน้าที่ของเจ้าหน้าที่หรือเจ้าพนักงานของกรมปศุสัตว์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สิ่งต้องระมัดระวังในการปฏิบัติหน้าที่ </vt:lpstr>
      <vt:lpstr>สิ่งต้องระมัดระวังในการปฏิบัติหน้าที่(ต่อ)</vt:lpstr>
      <vt:lpstr>แนวทางการบูรณาการใช้กฎหมายของเจ้าหน้าที่หรือ เจ้าพนักงานในการปฏิบัติตาม พ.ร.บ. ควบคุมการฆ่าสัตว์เพื่อการจำหน่ายเนื้อสัตว์ พ.ศ.๒๕๕๙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เจ้าหน้าที่ของรัฐกับการใช้อำนาจ ทางกฎหมาย</dc:title>
  <dc:creator>Kantima Tuamtong</dc:creator>
  <cp:lastModifiedBy>AGO2021</cp:lastModifiedBy>
  <cp:revision>28</cp:revision>
  <dcterms:created xsi:type="dcterms:W3CDTF">2021-12-01T12:32:37Z</dcterms:created>
  <dcterms:modified xsi:type="dcterms:W3CDTF">2021-12-07T07:47:21Z</dcterms:modified>
</cp:coreProperties>
</file>