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3" r:id="rId3"/>
    <p:sldId id="259" r:id="rId4"/>
    <p:sldId id="257" r:id="rId5"/>
    <p:sldId id="258" r:id="rId6"/>
    <p:sldId id="260" r:id="rId7"/>
    <p:sldId id="262" r:id="rId8"/>
    <p:sldId id="264" r:id="rId9"/>
    <p:sldId id="284" r:id="rId10"/>
    <p:sldId id="489" r:id="rId11"/>
    <p:sldId id="490" r:id="rId12"/>
    <p:sldId id="491" r:id="rId13"/>
    <p:sldId id="266" r:id="rId14"/>
    <p:sldId id="746" r:id="rId15"/>
    <p:sldId id="492" r:id="rId16"/>
    <p:sldId id="267" r:id="rId17"/>
    <p:sldId id="268" r:id="rId18"/>
    <p:sldId id="747" r:id="rId19"/>
    <p:sldId id="261" r:id="rId20"/>
    <p:sldId id="269" r:id="rId21"/>
    <p:sldId id="748" r:id="rId22"/>
    <p:sldId id="749" r:id="rId23"/>
    <p:sldId id="750" r:id="rId24"/>
    <p:sldId id="751" r:id="rId25"/>
    <p:sldId id="752" r:id="rId26"/>
    <p:sldId id="753" r:id="rId27"/>
    <p:sldId id="756" r:id="rId28"/>
    <p:sldId id="271" r:id="rId29"/>
    <p:sldId id="272" r:id="rId30"/>
    <p:sldId id="754" r:id="rId31"/>
    <p:sldId id="755" r:id="rId32"/>
    <p:sldId id="273" r:id="rId33"/>
    <p:sldId id="274" r:id="rId34"/>
    <p:sldId id="275" r:id="rId35"/>
    <p:sldId id="276" r:id="rId36"/>
    <p:sldId id="278" r:id="rId37"/>
    <p:sldId id="282" r:id="rId38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64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77A83-1B61-4D1C-B258-8A9C0C572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A1362E-9A76-4030-B951-CE2116E982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704ACB-A17B-4085-A4EF-23241193C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1C0ED-86EF-4D22-940C-CF710ED844FB}" type="datetimeFigureOut">
              <a:rPr lang="th-TH" smtClean="0"/>
              <a:t>14/12/64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5DC58E-50FB-429C-B724-4A309675C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6C2F2-B689-4891-BFAE-94BB30713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5B2FA-1164-4B21-A0D8-F41B42B90B0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66297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30927-5A9D-4D04-904C-EFF862215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C660A5-7AFE-493C-924D-1B032FEBE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884790-95C5-494E-B372-358B6DC95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1C0ED-86EF-4D22-940C-CF710ED844FB}" type="datetimeFigureOut">
              <a:rPr lang="th-TH" smtClean="0"/>
              <a:t>14/12/64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3FD0B-3E28-4C38-98E8-A9B5D8ECE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FA044B-2E78-4EF4-893F-142A2BC77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5B2FA-1164-4B21-A0D8-F41B42B90B0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89886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DE9AC0-5ED5-4326-9650-F9F708B1D2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98E427-0962-48EE-AF17-DB41DFC7BB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09551-9EAD-4BE3-B841-D2BB6931D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1C0ED-86EF-4D22-940C-CF710ED844FB}" type="datetimeFigureOut">
              <a:rPr lang="th-TH" smtClean="0"/>
              <a:t>14/12/64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141E65-4E1E-4E48-91F8-922645D08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2AD04-0A09-4C2C-A88B-1C2C6F85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5B2FA-1164-4B21-A0D8-F41B42B90B0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29574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9213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E463D-838F-4AB4-BE54-4C5094858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22C382-D262-4249-A61C-305A1F459C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95AA01-C146-45B5-8B43-BAB595394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1C0ED-86EF-4D22-940C-CF710ED844FB}" type="datetimeFigureOut">
              <a:rPr lang="th-TH" smtClean="0"/>
              <a:t>14/12/64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541A9C-F3F5-4690-85B2-A72A48BDC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072D4F-7D88-41BA-8D7B-FD0068767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5B2FA-1164-4B21-A0D8-F41B42B90B0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50870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29881-2371-4250-9506-701BF24A3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3ACEB9-1FC3-464E-866E-F1D1899EE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D6CBDA-4A31-4887-A3EF-70846DAA8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1C0ED-86EF-4D22-940C-CF710ED844FB}" type="datetimeFigureOut">
              <a:rPr lang="th-TH" smtClean="0"/>
              <a:t>14/12/64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3C8C09-1EF1-4113-A8A7-330C7B505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4C4D5A-0F63-469E-86A4-F4EA19EC2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5B2FA-1164-4B21-A0D8-F41B42B90B0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26356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A7902-42F6-4291-9749-3710AE3C0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ACB6BD-4C46-4591-8A9A-94746B91DB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490EE5-5061-4C62-8917-AC50A3DAFB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55CFF9-3662-4124-870B-752471320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1C0ED-86EF-4D22-940C-CF710ED844FB}" type="datetimeFigureOut">
              <a:rPr lang="th-TH" smtClean="0"/>
              <a:t>14/12/64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B67A4B-48C0-4D2C-9754-5636FA4EC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6FC96E-DE50-455D-8510-87D45F1A1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5B2FA-1164-4B21-A0D8-F41B42B90B0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62382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28A63-B972-463F-92B7-8BB34B07F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B9D6E9-9422-47D2-A9FE-777D6A6FF9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477F75-277E-44D1-BBE5-3D9DF35987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601EAA-C386-48EF-8950-91AEAF7820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1BEEEE-1144-4B70-A37B-15C9572F1E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E3FB9B-424C-4AA2-B29D-FB8AD3601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1C0ED-86EF-4D22-940C-CF710ED844FB}" type="datetimeFigureOut">
              <a:rPr lang="th-TH" smtClean="0"/>
              <a:t>14/12/64</a:t>
            </a:fld>
            <a:endParaRPr lang="th-T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C98D87-C1E9-4C5A-8B88-03D3CBF28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2DF478-F501-4D0E-B18D-DA1268CF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5B2FA-1164-4B21-A0D8-F41B42B90B0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79542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7CA45-E655-4D4C-89C2-6F3930E14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8DBA8-DC99-429E-A40B-C56430FC0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1C0ED-86EF-4D22-940C-CF710ED844FB}" type="datetimeFigureOut">
              <a:rPr lang="th-TH" smtClean="0"/>
              <a:t>14/12/64</a:t>
            </a:fld>
            <a:endParaRPr lang="th-T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71E3B7-6508-4C7A-9D9D-A6F7D6E0A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36C76B-5523-4FD7-ADDE-408AC9A18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5B2FA-1164-4B21-A0D8-F41B42B90B0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53996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0A7EA2-31B3-4E43-9F32-03AE18C42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1C0ED-86EF-4D22-940C-CF710ED844FB}" type="datetimeFigureOut">
              <a:rPr lang="th-TH" smtClean="0"/>
              <a:t>14/12/64</a:t>
            </a:fld>
            <a:endParaRPr lang="th-T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F2307A-2C35-4E31-B1BB-7DDDFA385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6DBF9F-45C5-47BA-9888-0F1BA406D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5B2FA-1164-4B21-A0D8-F41B42B90B0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7496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5AB91-3E15-4876-B3D5-8021C14CA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AD183-CCAE-4050-B047-6D03A817EA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55A6D5-C144-4A8B-9D53-F2D7E9A957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18D39E-F40E-4EE5-9B55-9B514AA83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1C0ED-86EF-4D22-940C-CF710ED844FB}" type="datetimeFigureOut">
              <a:rPr lang="th-TH" smtClean="0"/>
              <a:t>14/12/64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4C5B-3CF6-40DA-911F-13BCF333F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34BC3D-5CEF-47B4-918C-7ED13AEC9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5B2FA-1164-4B21-A0D8-F41B42B90B0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11781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23479-4005-4B34-BFF8-E69962EFE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B0336A-344E-40C1-8EA0-CF7B935A9F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045A9A-8304-427A-A632-9FAD6F954D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B0DAF3-9042-4C9D-B3F1-BB042B4AF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1C0ED-86EF-4D22-940C-CF710ED844FB}" type="datetimeFigureOut">
              <a:rPr lang="th-TH" smtClean="0"/>
              <a:t>14/12/64</a:t>
            </a:fld>
            <a:endParaRPr lang="th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93F25-2CF5-40A8-836A-7E33C20AE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1A02A5-BB65-474F-BF6A-BCFE733CB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5B2FA-1164-4B21-A0D8-F41B42B90B0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90754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B761AF-CFD4-4E0B-A42F-5763D4043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6C19C1-490B-48E9-AA3F-67705C4891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A3BE13-B0E8-4138-AC94-039D2CD20F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1C0ED-86EF-4D22-940C-CF710ED844FB}" type="datetimeFigureOut">
              <a:rPr lang="th-TH" smtClean="0"/>
              <a:t>14/12/64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DB33BA-974C-41A4-9D38-D9B8FCE02B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36998F-D757-43B3-AFFC-9125ADF002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35B2FA-1164-4B21-A0D8-F41B42B90B0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80081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4" Type="http://schemas.microsoft.com/office/2007/relationships/hdphoto" Target="../media/hdphoto3.wdp"/><Relationship Id="rId9" Type="http://schemas.openxmlformats.org/officeDocument/2006/relationships/image" Target="../media/image20.emf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3.emf"/><Relationship Id="rId7" Type="http://schemas.openxmlformats.org/officeDocument/2006/relationships/image" Target="../media/image26.png"/><Relationship Id="rId12" Type="http://schemas.openxmlformats.org/officeDocument/2006/relationships/image" Target="../media/image30.sv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2.xml"/><Relationship Id="rId6" Type="http://schemas.microsoft.com/office/2007/relationships/hdphoto" Target="../media/hdphoto6.wdp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0" Type="http://schemas.openxmlformats.org/officeDocument/2006/relationships/image" Target="../media/image28.svg"/><Relationship Id="rId4" Type="http://schemas.openxmlformats.org/officeDocument/2006/relationships/image" Target="../media/image24.jpe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4.emf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5.em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svg"/><Relationship Id="rId11" Type="http://schemas.microsoft.com/office/2007/relationships/hdphoto" Target="../media/hdphoto8.wdp"/><Relationship Id="rId5" Type="http://schemas.openxmlformats.org/officeDocument/2006/relationships/image" Target="../media/image34.png"/><Relationship Id="rId15" Type="http://schemas.microsoft.com/office/2007/relationships/hdphoto" Target="../media/hdphoto1.wdp"/><Relationship Id="rId10" Type="http://schemas.openxmlformats.org/officeDocument/2006/relationships/image" Target="../media/image39.png"/><Relationship Id="rId4" Type="http://schemas.openxmlformats.org/officeDocument/2006/relationships/image" Target="../media/image33.svg"/><Relationship Id="rId9" Type="http://schemas.openxmlformats.org/officeDocument/2006/relationships/image" Target="../media/image38.jpeg"/><Relationship Id="rId1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6.emf"/><Relationship Id="rId3" Type="http://schemas.microsoft.com/office/2007/relationships/hdphoto" Target="../media/hdphoto9.wdp"/><Relationship Id="rId7" Type="http://schemas.openxmlformats.org/officeDocument/2006/relationships/image" Target="../media/image44.png"/><Relationship Id="rId12" Type="http://schemas.openxmlformats.org/officeDocument/2006/relationships/image" Target="../media/image35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11" Type="http://schemas.openxmlformats.org/officeDocument/2006/relationships/image" Target="../media/image34.png"/><Relationship Id="rId5" Type="http://schemas.microsoft.com/office/2007/relationships/hdphoto" Target="../media/hdphoto10.wdp"/><Relationship Id="rId10" Type="http://schemas.openxmlformats.org/officeDocument/2006/relationships/image" Target="../media/image46.svg"/><Relationship Id="rId4" Type="http://schemas.openxmlformats.org/officeDocument/2006/relationships/image" Target="../media/image42.png"/><Relationship Id="rId9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microsoft.com/office/2007/relationships/hdphoto" Target="../media/hdphoto2.wdp"/><Relationship Id="rId7" Type="http://schemas.openxmlformats.org/officeDocument/2006/relationships/image" Target="../media/image5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49.png"/><Relationship Id="rId10" Type="http://schemas.openxmlformats.org/officeDocument/2006/relationships/image" Target="../media/image52.emf"/><Relationship Id="rId4" Type="http://schemas.openxmlformats.org/officeDocument/2006/relationships/image" Target="../media/image48.png"/><Relationship Id="rId9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7" Type="http://schemas.openxmlformats.org/officeDocument/2006/relationships/image" Target="../media/image57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52.emf"/><Relationship Id="rId7" Type="http://schemas.openxmlformats.org/officeDocument/2006/relationships/image" Target="../media/image63.pn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microsoft.com/office/2007/relationships/hdphoto" Target="../media/hdphoto15.wdp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72.png"/><Relationship Id="rId3" Type="http://schemas.openxmlformats.org/officeDocument/2006/relationships/image" Target="../media/image65.png"/><Relationship Id="rId7" Type="http://schemas.openxmlformats.org/officeDocument/2006/relationships/image" Target="../media/image67.png"/><Relationship Id="rId12" Type="http://schemas.openxmlformats.org/officeDocument/2006/relationships/image" Target="../media/image71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11" Type="http://schemas.openxmlformats.org/officeDocument/2006/relationships/image" Target="../media/image70.png"/><Relationship Id="rId5" Type="http://schemas.openxmlformats.org/officeDocument/2006/relationships/image" Target="../media/image66.png"/><Relationship Id="rId10" Type="http://schemas.openxmlformats.org/officeDocument/2006/relationships/image" Target="../media/image69.svg"/><Relationship Id="rId4" Type="http://schemas.openxmlformats.org/officeDocument/2006/relationships/image" Target="../media/image31.jpeg"/><Relationship Id="rId9" Type="http://schemas.openxmlformats.org/officeDocument/2006/relationships/image" Target="../media/image68.png"/><Relationship Id="rId14" Type="http://schemas.openxmlformats.org/officeDocument/2006/relationships/image" Target="../media/image4.emf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image" Target="../media/image74.png"/><Relationship Id="rId7" Type="http://schemas.openxmlformats.org/officeDocument/2006/relationships/image" Target="../media/image76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0.wdp"/><Relationship Id="rId5" Type="http://schemas.openxmlformats.org/officeDocument/2006/relationships/image" Target="../media/image75.png"/><Relationship Id="rId10" Type="http://schemas.openxmlformats.org/officeDocument/2006/relationships/image" Target="../media/image78.svg"/><Relationship Id="rId4" Type="http://schemas.microsoft.com/office/2007/relationships/hdphoto" Target="../media/hdphoto19.wdp"/><Relationship Id="rId9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microsoft.com/office/2007/relationships/hdphoto" Target="../media/hdphoto26.wdp"/><Relationship Id="rId3" Type="http://schemas.microsoft.com/office/2007/relationships/hdphoto" Target="../media/hdphoto22.wdp"/><Relationship Id="rId7" Type="http://schemas.microsoft.com/office/2007/relationships/hdphoto" Target="../media/hdphoto24.wdp"/><Relationship Id="rId12" Type="http://schemas.openxmlformats.org/officeDocument/2006/relationships/image" Target="../media/image85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11" Type="http://schemas.microsoft.com/office/2007/relationships/hdphoto" Target="../media/hdphoto25.wdp"/><Relationship Id="rId5" Type="http://schemas.microsoft.com/office/2007/relationships/hdphoto" Target="../media/hdphoto23.wdp"/><Relationship Id="rId10" Type="http://schemas.openxmlformats.org/officeDocument/2006/relationships/image" Target="../media/image84.png"/><Relationship Id="rId4" Type="http://schemas.openxmlformats.org/officeDocument/2006/relationships/image" Target="../media/image80.png"/><Relationship Id="rId9" Type="http://schemas.openxmlformats.org/officeDocument/2006/relationships/image" Target="../media/image83.svg"/><Relationship Id="rId14" Type="http://schemas.openxmlformats.org/officeDocument/2006/relationships/image" Target="../media/image86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3" Type="http://schemas.openxmlformats.org/officeDocument/2006/relationships/image" Target="../media/image88.jpeg"/><Relationship Id="rId7" Type="http://schemas.openxmlformats.org/officeDocument/2006/relationships/image" Target="../media/image90.png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89.jpe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microsoft.com/office/2007/relationships/hdphoto" Target="../media/hdphoto28.wdp"/><Relationship Id="rId7" Type="http://schemas.openxmlformats.org/officeDocument/2006/relationships/image" Target="../media/image96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9.wdp"/><Relationship Id="rId5" Type="http://schemas.openxmlformats.org/officeDocument/2006/relationships/image" Target="../media/image95.png"/><Relationship Id="rId4" Type="http://schemas.openxmlformats.org/officeDocument/2006/relationships/image" Target="../media/image94.jpeg"/><Relationship Id="rId9" Type="http://schemas.microsoft.com/office/2007/relationships/hdphoto" Target="../media/hdphoto30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microsoft.com/office/2007/relationships/hdphoto" Target="../media/hdphoto2.wdp"/><Relationship Id="rId7" Type="http://schemas.microsoft.com/office/2007/relationships/hdphoto" Target="../media/hdphoto31.wdp"/><Relationship Id="rId12" Type="http://schemas.openxmlformats.org/officeDocument/2006/relationships/image" Target="../media/image107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11" Type="http://schemas.openxmlformats.org/officeDocument/2006/relationships/image" Target="../media/image106.png"/><Relationship Id="rId5" Type="http://schemas.openxmlformats.org/officeDocument/2006/relationships/image" Target="../media/image102.emf"/><Relationship Id="rId10" Type="http://schemas.openxmlformats.org/officeDocument/2006/relationships/image" Target="../media/image105.jpeg"/><Relationship Id="rId4" Type="http://schemas.openxmlformats.org/officeDocument/2006/relationships/image" Target="../media/image101.png"/><Relationship Id="rId9" Type="http://schemas.microsoft.com/office/2007/relationships/hdphoto" Target="../media/hdphoto32.wdp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7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1" name="Freeform: Shape 9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2" name="Freeform: Shape 11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00CEEF-9EF2-4CA8-B18F-5C31DA8EA9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1485" y="1627475"/>
            <a:ext cx="9845739" cy="2764028"/>
          </a:xfrm>
        </p:spPr>
        <p:txBody>
          <a:bodyPr anchor="ctr">
            <a:normAutofit/>
          </a:bodyPr>
          <a:lstStyle/>
          <a:p>
            <a:r>
              <a:rPr lang="th-TH" sz="4400" b="1" dirty="0">
                <a:effectLst/>
                <a:ea typeface="Calibri" panose="020F0502020204030204" pitchFamily="34" charset="0"/>
              </a:rPr>
              <a:t>แนวทางการตรวจประเมินโรงฆ่าสัตว์</a:t>
            </a:r>
            <a:br>
              <a:rPr lang="th-TH" sz="4400" b="1" dirty="0">
                <a:effectLst/>
                <a:ea typeface="Calibri" panose="020F0502020204030204" pitchFamily="34" charset="0"/>
              </a:rPr>
            </a:br>
            <a:r>
              <a:rPr lang="th-TH" sz="4400" b="1" dirty="0">
                <a:effectLst/>
                <a:ea typeface="Calibri" panose="020F0502020204030204" pitchFamily="34" charset="0"/>
              </a:rPr>
              <a:t>เพื่อต่ออายุใบอนุญาตและขอรับใบอนุญาตประกอบกิจการฆ่าสัตว์</a:t>
            </a:r>
            <a:endParaRPr lang="th-TH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664982-B50F-46CE-AD16-867A241B01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66912" y="5645150"/>
            <a:ext cx="8258176" cy="631825"/>
          </a:xfrm>
        </p:spPr>
        <p:txBody>
          <a:bodyPr anchor="ctr">
            <a:noAutofit/>
          </a:bodyPr>
          <a:lstStyle/>
          <a:p>
            <a:r>
              <a:rPr lang="th-TH" sz="2000">
                <a:cs typeface="+mj-cs"/>
              </a:rPr>
              <a:t>กลุ่มควบคุมโรงฆ่าสัตว์ภายในประเทศ</a:t>
            </a:r>
          </a:p>
          <a:p>
            <a:r>
              <a:rPr lang="th-TH" sz="2000">
                <a:cs typeface="+mj-cs"/>
              </a:rPr>
              <a:t>สำนักพัฒนาระบบและรับรองมาตรฐานสินค้าปศุสัตว์</a:t>
            </a:r>
            <a:endParaRPr lang="th-TH" sz="2000" dirty="0">
              <a:cs typeface="+mj-cs"/>
            </a:endParaRPr>
          </a:p>
        </p:txBody>
      </p:sp>
      <p:sp>
        <p:nvSpPr>
          <p:cNvPr id="33" name="Rectangle 13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 descr="Buffalo-Transparent.png">
            <a:extLst>
              <a:ext uri="{FF2B5EF4-FFF2-40B4-BE49-F238E27FC236}">
                <a16:creationId xmlns:a16="http://schemas.microsoft.com/office/drawing/2014/main" id="{571B36D3-E8B2-4F97-A256-272C614D38B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35544" y="5174532"/>
            <a:ext cx="3024336" cy="1683468"/>
          </a:xfrm>
          <a:prstGeom prst="rect">
            <a:avLst/>
          </a:prstGeom>
        </p:spPr>
      </p:pic>
      <p:pic>
        <p:nvPicPr>
          <p:cNvPr id="22" name="Picture 21" descr="sheep_PNG2722.png">
            <a:extLst>
              <a:ext uri="{FF2B5EF4-FFF2-40B4-BE49-F238E27FC236}">
                <a16:creationId xmlns:a16="http://schemas.microsoft.com/office/drawing/2014/main" id="{0D7E481E-BD5E-4305-B5EF-58369665092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21560" y="1621687"/>
            <a:ext cx="721319" cy="1052736"/>
          </a:xfrm>
          <a:prstGeom prst="rect">
            <a:avLst/>
          </a:prstGeom>
        </p:spPr>
      </p:pic>
      <p:pic>
        <p:nvPicPr>
          <p:cNvPr id="23" name="Picture 13" descr="http://www.es-vector.net/home_es/images/stories/logo/03-11/animal_office.jpg">
            <a:extLst>
              <a:ext uri="{FF2B5EF4-FFF2-40B4-BE49-F238E27FC236}">
                <a16:creationId xmlns:a16="http://schemas.microsoft.com/office/drawing/2014/main" id="{6D615459-0474-46E6-A43E-F2819A83B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156792" y="248913"/>
            <a:ext cx="1439170" cy="1465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78EC61E-0043-4A2B-9A4B-5F7CA58702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860938"/>
            <a:ext cx="2636255" cy="19332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0B34813-133B-47BF-A691-4F98B1E2CC2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97"/>
          <a:stretch/>
        </p:blipFill>
        <p:spPr>
          <a:xfrm flipH="1">
            <a:off x="10026315" y="3920893"/>
            <a:ext cx="2309415" cy="124484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C86E863-5D81-4EA4-A6AE-6774B115351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2566"/>
          <a:stretch/>
        </p:blipFill>
        <p:spPr>
          <a:xfrm>
            <a:off x="156950" y="3665078"/>
            <a:ext cx="1367621" cy="105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751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DAF5CA7-3215-43A1-B817-3BDA66FE6540}"/>
              </a:ext>
            </a:extLst>
          </p:cNvPr>
          <p:cNvSpPr/>
          <p:nvPr/>
        </p:nvSpPr>
        <p:spPr>
          <a:xfrm>
            <a:off x="1652189" y="1902820"/>
            <a:ext cx="5250872" cy="2001067"/>
          </a:xfrm>
          <a:custGeom>
            <a:avLst/>
            <a:gdLst>
              <a:gd name="connsiteX0" fmla="*/ 2625436 w 5250872"/>
              <a:gd name="connsiteY0" fmla="*/ 0 h 2001067"/>
              <a:gd name="connsiteX1" fmla="*/ 5228827 w 5250872"/>
              <a:gd name="connsiteY1" fmla="*/ 1915332 h 2001067"/>
              <a:gd name="connsiteX2" fmla="*/ 5250872 w 5250872"/>
              <a:gd name="connsiteY2" fmla="*/ 2001067 h 2001067"/>
              <a:gd name="connsiteX3" fmla="*/ 0 w 5250872"/>
              <a:gd name="connsiteY3" fmla="*/ 2001067 h 2001067"/>
              <a:gd name="connsiteX4" fmla="*/ 22045 w 5250872"/>
              <a:gd name="connsiteY4" fmla="*/ 1915332 h 2001067"/>
              <a:gd name="connsiteX5" fmla="*/ 2625436 w 5250872"/>
              <a:gd name="connsiteY5" fmla="*/ 0 h 2001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0872" h="2001067">
                <a:moveTo>
                  <a:pt x="2625436" y="0"/>
                </a:moveTo>
                <a:cubicBezTo>
                  <a:pt x="3848653" y="0"/>
                  <a:pt x="4883691" y="805686"/>
                  <a:pt x="5228827" y="1915332"/>
                </a:cubicBezTo>
                <a:lnTo>
                  <a:pt x="5250872" y="2001067"/>
                </a:lnTo>
                <a:lnTo>
                  <a:pt x="0" y="2001067"/>
                </a:lnTo>
                <a:lnTo>
                  <a:pt x="22045" y="1915332"/>
                </a:lnTo>
                <a:cubicBezTo>
                  <a:pt x="367181" y="805686"/>
                  <a:pt x="1402220" y="0"/>
                  <a:pt x="2625436" y="0"/>
                </a:cubicBezTo>
                <a:close/>
              </a:path>
            </a:pathLst>
          </a:custGeom>
          <a:solidFill>
            <a:srgbClr val="64A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h-TH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C2BA2F0-DACE-4FC4-ADDB-1BC9BAF87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135" y="1625757"/>
            <a:ext cx="2859314" cy="285931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A0C864C-C165-4B05-89A8-F488DB8A7633}"/>
              </a:ext>
            </a:extLst>
          </p:cNvPr>
          <p:cNvSpPr/>
          <p:nvPr/>
        </p:nvSpPr>
        <p:spPr>
          <a:xfrm>
            <a:off x="9332686" y="0"/>
            <a:ext cx="285931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E1DD3E5-B287-4F82-A6BD-79648B42D18A}"/>
              </a:ext>
            </a:extLst>
          </p:cNvPr>
          <p:cNvGrpSpPr/>
          <p:nvPr/>
        </p:nvGrpSpPr>
        <p:grpSpPr>
          <a:xfrm>
            <a:off x="297561" y="280780"/>
            <a:ext cx="11596877" cy="6296440"/>
            <a:chOff x="445105" y="541720"/>
            <a:chExt cx="10523917" cy="5713884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pic>
          <p:nvPicPr>
            <p:cNvPr id="3" name="Picture 7" descr="DSC06604">
              <a:extLst>
                <a:ext uri="{FF2B5EF4-FFF2-40B4-BE49-F238E27FC236}">
                  <a16:creationId xmlns:a16="http://schemas.microsoft.com/office/drawing/2014/main" id="{32F946C6-B14F-41A2-BB73-28EA4E9EF3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45105" y="3829612"/>
              <a:ext cx="6146195" cy="24259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2" descr="Image may contain: sky, house, tree and outdoor">
              <a:extLst>
                <a:ext uri="{FF2B5EF4-FFF2-40B4-BE49-F238E27FC236}">
                  <a16:creationId xmlns:a16="http://schemas.microsoft.com/office/drawing/2014/main" id="{4B473F9B-9E24-4D19-8A41-098D9E9DD2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4261" y="541720"/>
              <a:ext cx="4234760" cy="3176069"/>
            </a:xfrm>
            <a:prstGeom prst="rect">
              <a:avLst/>
            </a:prstGeom>
          </p:spPr>
        </p:pic>
        <p:pic>
          <p:nvPicPr>
            <p:cNvPr id="5" name="Picture 2" descr="http://northernnewsthailand.com/wp-content/uploads/2017/05/FB_IMG_1495285027214.jpg">
              <a:extLst>
                <a:ext uri="{FF2B5EF4-FFF2-40B4-BE49-F238E27FC236}">
                  <a16:creationId xmlns:a16="http://schemas.microsoft.com/office/drawing/2014/main" id="{F9C07859-6CF8-4B3D-AC80-D903F4C41F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4261" y="3829612"/>
              <a:ext cx="4234761" cy="2425992"/>
            </a:xfrm>
            <a:prstGeom prst="rect">
              <a:avLst/>
            </a:prstGeom>
            <a:noFill/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C21173D-C7D7-4697-AD2B-87C3C54A8B9C}"/>
              </a:ext>
            </a:extLst>
          </p:cNvPr>
          <p:cNvGrpSpPr/>
          <p:nvPr/>
        </p:nvGrpSpPr>
        <p:grpSpPr>
          <a:xfrm>
            <a:off x="445105" y="437300"/>
            <a:ext cx="5479299" cy="1036057"/>
            <a:chOff x="445105" y="437300"/>
            <a:chExt cx="4490085" cy="103605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DB25B68-6E1C-401B-9478-69E177E7C739}"/>
                </a:ext>
              </a:extLst>
            </p:cNvPr>
            <p:cNvSpPr/>
            <p:nvPr/>
          </p:nvSpPr>
          <p:spPr>
            <a:xfrm>
              <a:off x="597505" y="589700"/>
              <a:ext cx="4337685" cy="883657"/>
            </a:xfrm>
            <a:prstGeom prst="rect">
              <a:avLst/>
            </a:prstGeom>
            <a:gradFill>
              <a:gsLst>
                <a:gs pos="0">
                  <a:srgbClr val="C2DF67"/>
                </a:gs>
                <a:gs pos="100000">
                  <a:srgbClr val="64A06A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451AC5D-C5D1-48CD-8814-50F364F9CB0C}"/>
                </a:ext>
              </a:extLst>
            </p:cNvPr>
            <p:cNvSpPr/>
            <p:nvPr/>
          </p:nvSpPr>
          <p:spPr>
            <a:xfrm>
              <a:off x="445105" y="437300"/>
              <a:ext cx="4337685" cy="883657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990244B-2668-410F-B21B-7AFD200BB412}"/>
              </a:ext>
            </a:extLst>
          </p:cNvPr>
          <p:cNvSpPr txBox="1"/>
          <p:nvPr/>
        </p:nvSpPr>
        <p:spPr>
          <a:xfrm>
            <a:off x="723663" y="489960"/>
            <a:ext cx="73308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>
              <a:defRPr sz="6000" b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r>
              <a:rPr lang="th-TH" sz="4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บริเวณภายนอกโรงฆ่าสัตว์</a:t>
            </a:r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EFA4DB5D-C73E-4136-9AFF-E6D9D7BF7B6B}"/>
              </a:ext>
            </a:extLst>
          </p:cNvPr>
          <p:cNvSpPr/>
          <p:nvPr/>
        </p:nvSpPr>
        <p:spPr>
          <a:xfrm>
            <a:off x="-21507" y="5659748"/>
            <a:ext cx="1198252" cy="1198252"/>
          </a:xfrm>
          <a:prstGeom prst="rtTriangle">
            <a:avLst/>
          </a:prstGeom>
          <a:gradFill>
            <a:gsLst>
              <a:gs pos="0">
                <a:srgbClr val="C2DF67"/>
              </a:gs>
              <a:gs pos="100000">
                <a:srgbClr val="64A06A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C56D6105-48A0-436F-9598-802CD255829D}"/>
              </a:ext>
            </a:extLst>
          </p:cNvPr>
          <p:cNvSpPr/>
          <p:nvPr/>
        </p:nvSpPr>
        <p:spPr>
          <a:xfrm rot="10800000">
            <a:off x="11347916" y="157556"/>
            <a:ext cx="669758" cy="669758"/>
          </a:xfrm>
          <a:prstGeom prst="rtTriangle">
            <a:avLst/>
          </a:prstGeom>
          <a:gradFill>
            <a:gsLst>
              <a:gs pos="0">
                <a:srgbClr val="C2DF67"/>
              </a:gs>
              <a:gs pos="100000">
                <a:srgbClr val="64A06A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82AE0F9-A7D4-40B6-AED2-6D51B4DE67B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2161"/>
          <a:stretch/>
        </p:blipFill>
        <p:spPr>
          <a:xfrm>
            <a:off x="4220839" y="1669710"/>
            <a:ext cx="2518011" cy="223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1776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CD4BC858-2EE2-49F7-9E0A-4B2EDC3C4C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368" t="21286" r="1"/>
          <a:stretch/>
        </p:blipFill>
        <p:spPr>
          <a:xfrm>
            <a:off x="3873500" y="0"/>
            <a:ext cx="8318500" cy="56317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F6052B7-4477-4B52-814A-B697CA0417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68" t="36046" r="19715" b="30259"/>
          <a:stretch/>
        </p:blipFill>
        <p:spPr>
          <a:xfrm>
            <a:off x="352836" y="2307125"/>
            <a:ext cx="11052779" cy="3596726"/>
          </a:xfrm>
          <a:prstGeom prst="rect">
            <a:avLst/>
          </a:prstGeom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B20FC2-4301-401A-94FC-82365A7C71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471" t="80634" r="19631" b="5738"/>
          <a:stretch/>
        </p:blipFill>
        <p:spPr>
          <a:xfrm>
            <a:off x="352836" y="880870"/>
            <a:ext cx="11052780" cy="143868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DABA6C8-0D64-4AB3-A2C1-009903BC40E6}"/>
              </a:ext>
            </a:extLst>
          </p:cNvPr>
          <p:cNvSpPr txBox="1"/>
          <p:nvPr/>
        </p:nvSpPr>
        <p:spPr>
          <a:xfrm>
            <a:off x="5812947" y="1418026"/>
            <a:ext cx="467582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000" dirty="0">
                <a:solidFill>
                  <a:srgbClr val="00B050"/>
                </a:solidFill>
              </a:rPr>
              <a:t>พื้นมีผิวเรียบ ไม่ดูดซึมน้ำ ทนต่อการกัดกร่อน ลาดเอียงไม่มีน้ำขัง </a:t>
            </a:r>
          </a:p>
          <a:p>
            <a:r>
              <a:rPr lang="th-TH" sz="2000" dirty="0">
                <a:solidFill>
                  <a:srgbClr val="00B050"/>
                </a:solidFill>
              </a:rPr>
              <a:t>พื้นปูน</a:t>
            </a:r>
            <a:r>
              <a:rPr lang="en-US" sz="2000" dirty="0">
                <a:solidFill>
                  <a:srgbClr val="00B050"/>
                </a:solidFill>
              </a:rPr>
              <a:t>? </a:t>
            </a:r>
            <a:r>
              <a:rPr lang="th-TH" sz="2000" dirty="0">
                <a:solidFill>
                  <a:srgbClr val="00B050"/>
                </a:solidFill>
              </a:rPr>
              <a:t>พื้นกระเบื้อง</a:t>
            </a:r>
            <a:r>
              <a:rPr lang="en-US" sz="2000" dirty="0">
                <a:solidFill>
                  <a:srgbClr val="00B050"/>
                </a:solidFill>
              </a:rPr>
              <a:t>?</a:t>
            </a:r>
            <a:endParaRPr lang="th-TH" sz="2000" dirty="0">
              <a:solidFill>
                <a:srgbClr val="00B05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B294FB1-C619-4283-BDC2-FB3CE182C233}"/>
              </a:ext>
            </a:extLst>
          </p:cNvPr>
          <p:cNvSpPr txBox="1"/>
          <p:nvPr/>
        </p:nvSpPr>
        <p:spPr>
          <a:xfrm>
            <a:off x="5812947" y="3171530"/>
            <a:ext cx="335545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000" dirty="0">
                <a:solidFill>
                  <a:srgbClr val="0070C0"/>
                </a:solidFill>
              </a:rPr>
              <a:t>ผนังผิวเรียบ ไม่ดูดซึมน้ำ ทนต่อการกัดกร่อน</a:t>
            </a:r>
          </a:p>
          <a:p>
            <a:r>
              <a:rPr lang="th-TH" sz="2000" dirty="0">
                <a:solidFill>
                  <a:srgbClr val="0070C0"/>
                </a:solidFill>
              </a:rPr>
              <a:t>ผนังปูน</a:t>
            </a:r>
            <a:r>
              <a:rPr lang="en-US" sz="2000" dirty="0">
                <a:solidFill>
                  <a:srgbClr val="0070C0"/>
                </a:solidFill>
              </a:rPr>
              <a:t>?</a:t>
            </a:r>
            <a:r>
              <a:rPr lang="th-TH" sz="2000" dirty="0">
                <a:solidFill>
                  <a:srgbClr val="0070C0"/>
                </a:solidFill>
              </a:rPr>
              <a:t> ผนังกระเบื้อง</a:t>
            </a:r>
            <a:r>
              <a:rPr lang="en-US" sz="2000" dirty="0">
                <a:solidFill>
                  <a:srgbClr val="0070C0"/>
                </a:solidFill>
              </a:rPr>
              <a:t>?</a:t>
            </a:r>
            <a:r>
              <a:rPr lang="th-TH" sz="2000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D2FB00D-285A-4807-BA0E-DB9FD965671D}"/>
              </a:ext>
            </a:extLst>
          </p:cNvPr>
          <p:cNvSpPr txBox="1"/>
          <p:nvPr/>
        </p:nvSpPr>
        <p:spPr>
          <a:xfrm>
            <a:off x="5812947" y="2358755"/>
            <a:ext cx="467582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000" dirty="0">
                <a:solidFill>
                  <a:srgbClr val="00B050"/>
                </a:solidFill>
              </a:rPr>
              <a:t>รอยเชื่อมพื้น</a:t>
            </a:r>
            <a:r>
              <a:rPr lang="en-US" sz="2000" dirty="0">
                <a:solidFill>
                  <a:srgbClr val="00B050"/>
                </a:solidFill>
              </a:rPr>
              <a:t>-</a:t>
            </a:r>
            <a:r>
              <a:rPr lang="th-TH" sz="2000" dirty="0">
                <a:solidFill>
                  <a:srgbClr val="00B050"/>
                </a:solidFill>
              </a:rPr>
              <a:t>ผนัง โค้งมน ทำสะอาดคราบสกปรกที่สะสมง่าย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928E4FC-EA2D-4A8B-A558-DE33F2AA97E5}"/>
              </a:ext>
            </a:extLst>
          </p:cNvPr>
          <p:cNvSpPr txBox="1"/>
          <p:nvPr/>
        </p:nvSpPr>
        <p:spPr>
          <a:xfrm>
            <a:off x="5812947" y="4233482"/>
            <a:ext cx="5040982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000" dirty="0">
                <a:solidFill>
                  <a:srgbClr val="00B050"/>
                </a:solidFill>
              </a:rPr>
              <a:t>ประตูมีผิวเรียบ ไม่ดูดซึมน้ำ ไม่เป็นสนิม    </a:t>
            </a:r>
            <a:r>
              <a:rPr lang="th-TH" sz="2400" dirty="0">
                <a:solidFill>
                  <a:srgbClr val="00B050"/>
                </a:solidFill>
              </a:rPr>
              <a:t>ประตูไม้</a:t>
            </a:r>
            <a:r>
              <a:rPr lang="en-US" sz="2400" dirty="0">
                <a:solidFill>
                  <a:srgbClr val="00B050"/>
                </a:solidFill>
              </a:rPr>
              <a:t>?</a:t>
            </a:r>
            <a:endParaRPr lang="th-TH" sz="2400" dirty="0">
              <a:solidFill>
                <a:srgbClr val="00B050"/>
              </a:solidFill>
            </a:endParaRPr>
          </a:p>
          <a:p>
            <a:r>
              <a:rPr lang="th-TH" sz="2000" dirty="0">
                <a:solidFill>
                  <a:srgbClr val="00B050"/>
                </a:solidFill>
              </a:rPr>
              <a:t>ต้องปิดสนิท ป้องกันฝุ่นและสัตว์พาหะเข้าอาคาร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FACE56-3BE9-4BB9-AE2D-BED1E447EA04}"/>
              </a:ext>
            </a:extLst>
          </p:cNvPr>
          <p:cNvSpPr txBox="1"/>
          <p:nvPr/>
        </p:nvSpPr>
        <p:spPr>
          <a:xfrm>
            <a:off x="5812946" y="5281142"/>
            <a:ext cx="5428507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000" dirty="0">
                <a:solidFill>
                  <a:srgbClr val="0070C0"/>
                </a:solidFill>
              </a:rPr>
              <a:t>ผิวเรียบ ไม่ดูดซึมน้ำ ความชื้น มักมีคราบเชื้อรา</a:t>
            </a:r>
          </a:p>
          <a:p>
            <a:r>
              <a:rPr lang="th-TH" sz="2000" dirty="0">
                <a:solidFill>
                  <a:srgbClr val="0070C0"/>
                </a:solidFill>
              </a:rPr>
              <a:t>พื้นที่ส่วนสะอาดต้องมีเพดาน และพื้นที่ส่วนไม่สะอาดไม่มีเพดานก็ได้ แต่ต้องป้องกันแมลง สัตว์พาหะได้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7BA2637-37FA-408D-95D1-8ED2133A71A8}"/>
              </a:ext>
            </a:extLst>
          </p:cNvPr>
          <p:cNvCxnSpPr/>
          <p:nvPr/>
        </p:nvCxnSpPr>
        <p:spPr>
          <a:xfrm>
            <a:off x="2359152" y="1907569"/>
            <a:ext cx="5486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12382B1-0ECD-4AB4-AA2E-7A96DC9EA3D8}"/>
              </a:ext>
            </a:extLst>
          </p:cNvPr>
          <p:cNvCxnSpPr>
            <a:cxnSpLocks/>
          </p:cNvCxnSpPr>
          <p:nvPr/>
        </p:nvCxnSpPr>
        <p:spPr>
          <a:xfrm>
            <a:off x="1103376" y="2146464"/>
            <a:ext cx="117348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Left Bracket 8">
            <a:extLst>
              <a:ext uri="{FF2B5EF4-FFF2-40B4-BE49-F238E27FC236}">
                <a16:creationId xmlns:a16="http://schemas.microsoft.com/office/drawing/2014/main" id="{03F1A6BA-DBD2-4B26-BD03-155F88B8CE74}"/>
              </a:ext>
            </a:extLst>
          </p:cNvPr>
          <p:cNvSpPr/>
          <p:nvPr/>
        </p:nvSpPr>
        <p:spPr>
          <a:xfrm>
            <a:off x="786384" y="1207008"/>
            <a:ext cx="128016" cy="1591053"/>
          </a:xfrm>
          <a:prstGeom prst="leftBracket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0" name="Left Bracket 29">
            <a:extLst>
              <a:ext uri="{FF2B5EF4-FFF2-40B4-BE49-F238E27FC236}">
                <a16:creationId xmlns:a16="http://schemas.microsoft.com/office/drawing/2014/main" id="{7C86242E-D6C4-4348-916E-B56B35C4F43F}"/>
              </a:ext>
            </a:extLst>
          </p:cNvPr>
          <p:cNvSpPr/>
          <p:nvPr/>
        </p:nvSpPr>
        <p:spPr>
          <a:xfrm>
            <a:off x="786385" y="2891633"/>
            <a:ext cx="128015" cy="1168307"/>
          </a:xfrm>
          <a:prstGeom prst="leftBracket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1" name="Left Bracket 30">
            <a:extLst>
              <a:ext uri="{FF2B5EF4-FFF2-40B4-BE49-F238E27FC236}">
                <a16:creationId xmlns:a16="http://schemas.microsoft.com/office/drawing/2014/main" id="{5E368C51-1C6F-4423-AFFB-81B257AC0E96}"/>
              </a:ext>
            </a:extLst>
          </p:cNvPr>
          <p:cNvSpPr/>
          <p:nvPr/>
        </p:nvSpPr>
        <p:spPr>
          <a:xfrm>
            <a:off x="786384" y="4147934"/>
            <a:ext cx="128015" cy="1012123"/>
          </a:xfrm>
          <a:prstGeom prst="leftBracket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4C768BC-4CF5-44C9-AFB5-CF18B16CF4E2}"/>
              </a:ext>
            </a:extLst>
          </p:cNvPr>
          <p:cNvSpPr txBox="1"/>
          <p:nvPr/>
        </p:nvSpPr>
        <p:spPr>
          <a:xfrm>
            <a:off x="198502" y="1820766"/>
            <a:ext cx="5646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b="1" dirty="0">
                <a:solidFill>
                  <a:srgbClr val="00B050"/>
                </a:solidFill>
              </a:rPr>
              <a:t>พื้น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A1A22CC-71C7-42CB-AAC2-CB0FAD268A55}"/>
              </a:ext>
            </a:extLst>
          </p:cNvPr>
          <p:cNvSpPr txBox="1"/>
          <p:nvPr/>
        </p:nvSpPr>
        <p:spPr>
          <a:xfrm>
            <a:off x="109728" y="3171530"/>
            <a:ext cx="648464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th-TH" sz="2400" b="1" dirty="0">
                <a:solidFill>
                  <a:srgbClr val="0070C0"/>
                </a:solidFill>
              </a:rPr>
              <a:t>ผนัง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E9D2896-2909-495D-BAC0-A05268FB49CF}"/>
              </a:ext>
            </a:extLst>
          </p:cNvPr>
          <p:cNvSpPr txBox="1"/>
          <p:nvPr/>
        </p:nvSpPr>
        <p:spPr>
          <a:xfrm>
            <a:off x="54864" y="4348502"/>
            <a:ext cx="8050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b="1" dirty="0">
                <a:solidFill>
                  <a:srgbClr val="00B050"/>
                </a:solidFill>
              </a:rPr>
              <a:t>ประตู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9EE7C1E-2AD2-4F1D-B64C-C1D14BBDAD82}"/>
              </a:ext>
            </a:extLst>
          </p:cNvPr>
          <p:cNvSpPr txBox="1"/>
          <p:nvPr/>
        </p:nvSpPr>
        <p:spPr>
          <a:xfrm>
            <a:off x="-7573" y="5391855"/>
            <a:ext cx="867107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th-TH" sz="2400" b="1" dirty="0">
                <a:solidFill>
                  <a:srgbClr val="0070C0"/>
                </a:solidFill>
              </a:rPr>
              <a:t>เพดาน</a:t>
            </a:r>
          </a:p>
        </p:txBody>
      </p:sp>
      <p:sp>
        <p:nvSpPr>
          <p:cNvPr id="38" name="Left Bracket 37">
            <a:extLst>
              <a:ext uri="{FF2B5EF4-FFF2-40B4-BE49-F238E27FC236}">
                <a16:creationId xmlns:a16="http://schemas.microsoft.com/office/drawing/2014/main" id="{C9FE3F82-3BDE-4CC4-8108-C4E82D82555D}"/>
              </a:ext>
            </a:extLst>
          </p:cNvPr>
          <p:cNvSpPr/>
          <p:nvPr/>
        </p:nvSpPr>
        <p:spPr>
          <a:xfrm>
            <a:off x="795526" y="5291284"/>
            <a:ext cx="128015" cy="612568"/>
          </a:xfrm>
          <a:prstGeom prst="leftBracket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>
              <a:solidFill>
                <a:srgbClr val="0070C0"/>
              </a:solidFill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5FD6681-745B-42E7-BC6E-6DB973C9DB23}"/>
              </a:ext>
            </a:extLst>
          </p:cNvPr>
          <p:cNvCxnSpPr>
            <a:cxnSpLocks/>
          </p:cNvCxnSpPr>
          <p:nvPr/>
        </p:nvCxnSpPr>
        <p:spPr>
          <a:xfrm>
            <a:off x="2039112" y="3842840"/>
            <a:ext cx="119786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44">
            <a:extLst>
              <a:ext uri="{FF2B5EF4-FFF2-40B4-BE49-F238E27FC236}">
                <a16:creationId xmlns:a16="http://schemas.microsoft.com/office/drawing/2014/main" id="{C7375380-9E0D-4FF0-A711-82E20DB3F168}"/>
              </a:ext>
            </a:extLst>
          </p:cNvPr>
          <p:cNvSpPr/>
          <p:nvPr/>
        </p:nvSpPr>
        <p:spPr>
          <a:xfrm>
            <a:off x="1335024" y="876625"/>
            <a:ext cx="2106676" cy="302946"/>
          </a:xfrm>
          <a:prstGeom prst="ellipse">
            <a:avLst/>
          </a:prstGeom>
          <a:noFill/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2600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22" grpId="0" animBg="1"/>
      <p:bldP spid="25" grpId="0" animBg="1"/>
      <p:bldP spid="26" grpId="0" animBg="1"/>
      <p:bldP spid="9" grpId="0" animBg="1"/>
      <p:bldP spid="30" grpId="0" animBg="1"/>
      <p:bldP spid="31" grpId="0" animBg="1"/>
      <p:bldP spid="33" grpId="0"/>
      <p:bldP spid="34" grpId="0"/>
      <p:bldP spid="35" grpId="0"/>
      <p:bldP spid="36" grpId="0"/>
      <p:bldP spid="38" grpId="0" animBg="1"/>
      <p:bldP spid="4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240B562-1B58-4ABF-A1E3-D49C531CDF20}"/>
              </a:ext>
            </a:extLst>
          </p:cNvPr>
          <p:cNvSpPr/>
          <p:nvPr/>
        </p:nvSpPr>
        <p:spPr>
          <a:xfrm>
            <a:off x="1450484" y="461606"/>
            <a:ext cx="3696152" cy="1408575"/>
          </a:xfrm>
          <a:custGeom>
            <a:avLst/>
            <a:gdLst>
              <a:gd name="connsiteX0" fmla="*/ 2625436 w 5250872"/>
              <a:gd name="connsiteY0" fmla="*/ 0 h 2001067"/>
              <a:gd name="connsiteX1" fmla="*/ 5228827 w 5250872"/>
              <a:gd name="connsiteY1" fmla="*/ 1915332 h 2001067"/>
              <a:gd name="connsiteX2" fmla="*/ 5250872 w 5250872"/>
              <a:gd name="connsiteY2" fmla="*/ 2001067 h 2001067"/>
              <a:gd name="connsiteX3" fmla="*/ 0 w 5250872"/>
              <a:gd name="connsiteY3" fmla="*/ 2001067 h 2001067"/>
              <a:gd name="connsiteX4" fmla="*/ 22045 w 5250872"/>
              <a:gd name="connsiteY4" fmla="*/ 1915332 h 2001067"/>
              <a:gd name="connsiteX5" fmla="*/ 2625436 w 5250872"/>
              <a:gd name="connsiteY5" fmla="*/ 0 h 2001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0872" h="2001067">
                <a:moveTo>
                  <a:pt x="2625436" y="0"/>
                </a:moveTo>
                <a:cubicBezTo>
                  <a:pt x="3848653" y="0"/>
                  <a:pt x="4883691" y="805686"/>
                  <a:pt x="5228827" y="1915332"/>
                </a:cubicBezTo>
                <a:lnTo>
                  <a:pt x="5250872" y="2001067"/>
                </a:lnTo>
                <a:lnTo>
                  <a:pt x="0" y="2001067"/>
                </a:lnTo>
                <a:lnTo>
                  <a:pt x="22045" y="1915332"/>
                </a:lnTo>
                <a:cubicBezTo>
                  <a:pt x="367181" y="805686"/>
                  <a:pt x="1402220" y="0"/>
                  <a:pt x="2625436" y="0"/>
                </a:cubicBezTo>
                <a:close/>
              </a:path>
            </a:pathLst>
          </a:custGeom>
          <a:solidFill>
            <a:srgbClr val="456F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h-TH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A154D4-D1BD-432D-83EF-574DD96A30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8116"/>
          <a:stretch/>
        </p:blipFill>
        <p:spPr>
          <a:xfrm>
            <a:off x="3051257" y="186725"/>
            <a:ext cx="2594708" cy="27640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68CF26-A7C6-4DA2-A577-F30D7B3CF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049" y="467026"/>
            <a:ext cx="3337562" cy="183158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9EEF511-0D75-4132-AB00-64CC42BE6303}"/>
              </a:ext>
            </a:extLst>
          </p:cNvPr>
          <p:cNvSpPr/>
          <p:nvPr/>
        </p:nvSpPr>
        <p:spPr>
          <a:xfrm>
            <a:off x="0" y="4165600"/>
            <a:ext cx="12192000" cy="2692400"/>
          </a:xfrm>
          <a:prstGeom prst="rect">
            <a:avLst/>
          </a:prstGeom>
          <a:gradFill>
            <a:gsLst>
              <a:gs pos="0">
                <a:srgbClr val="C2DF67"/>
              </a:gs>
              <a:gs pos="100000">
                <a:srgbClr val="64A06A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82E4A3-D209-422D-A20F-56E2EAA8A89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2644" y="306893"/>
            <a:ext cx="5293324" cy="2488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B06C852-E075-42DA-8902-6C33E0C2C104}"/>
              </a:ext>
            </a:extLst>
          </p:cNvPr>
          <p:cNvGrpSpPr/>
          <p:nvPr/>
        </p:nvGrpSpPr>
        <p:grpSpPr>
          <a:xfrm>
            <a:off x="231884" y="2950768"/>
            <a:ext cx="11728232" cy="3607772"/>
            <a:chOff x="445105" y="1856102"/>
            <a:chExt cx="10226426" cy="314579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" name="ตัวยึดเนื้อหา 3" descr="1350045912.jpg">
              <a:extLst>
                <a:ext uri="{FF2B5EF4-FFF2-40B4-BE49-F238E27FC236}">
                  <a16:creationId xmlns:a16="http://schemas.microsoft.com/office/drawing/2014/main" id="{7BC67E38-6BC9-4D67-86A7-BE3ABCABD3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5105" y="1856102"/>
              <a:ext cx="5479299" cy="3145795"/>
            </a:xfrm>
            <a:prstGeom prst="rect">
              <a:avLst/>
            </a:prstGeom>
          </p:spPr>
        </p:pic>
        <p:pic>
          <p:nvPicPr>
            <p:cNvPr id="9" name="Picture 1028" descr="B03">
              <a:extLst>
                <a:ext uri="{FF2B5EF4-FFF2-40B4-BE49-F238E27FC236}">
                  <a16:creationId xmlns:a16="http://schemas.microsoft.com/office/drawing/2014/main" id="{EF3A7F01-BC64-44D5-BE33-CB4D046DFD9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96000" y="1856102"/>
              <a:ext cx="4575531" cy="3145795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DAEC0C7-CA00-4859-8BAD-3306DF27AB8D}"/>
              </a:ext>
            </a:extLst>
          </p:cNvPr>
          <p:cNvGrpSpPr/>
          <p:nvPr/>
        </p:nvGrpSpPr>
        <p:grpSpPr>
          <a:xfrm>
            <a:off x="445105" y="1767651"/>
            <a:ext cx="5479299" cy="1036057"/>
            <a:chOff x="445105" y="437300"/>
            <a:chExt cx="4490085" cy="103605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F5238B3-4035-47AB-830A-317AF49B60EF}"/>
                </a:ext>
              </a:extLst>
            </p:cNvPr>
            <p:cNvSpPr/>
            <p:nvPr/>
          </p:nvSpPr>
          <p:spPr>
            <a:xfrm>
              <a:off x="597505" y="589700"/>
              <a:ext cx="4337685" cy="883657"/>
            </a:xfrm>
            <a:prstGeom prst="rect">
              <a:avLst/>
            </a:prstGeom>
            <a:gradFill>
              <a:gsLst>
                <a:gs pos="0">
                  <a:srgbClr val="C2DF67"/>
                </a:gs>
                <a:gs pos="100000">
                  <a:srgbClr val="64A06A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DFE2518-D38C-430B-9BD7-EDD51AB1A226}"/>
                </a:ext>
              </a:extLst>
            </p:cNvPr>
            <p:cNvSpPr/>
            <p:nvPr/>
          </p:nvSpPr>
          <p:spPr>
            <a:xfrm>
              <a:off x="445105" y="437300"/>
              <a:ext cx="4337685" cy="883657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4F74C14-A3CA-469D-B7F1-6713D77986F6}"/>
              </a:ext>
            </a:extLst>
          </p:cNvPr>
          <p:cNvSpPr txBox="1"/>
          <p:nvPr/>
        </p:nvSpPr>
        <p:spPr>
          <a:xfrm>
            <a:off x="673166" y="1820311"/>
            <a:ext cx="5740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>
              <a:defRPr sz="6000" b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r>
              <a:rPr lang="th-TH" sz="4800" dirty="0">
                <a:cs typeface="+mj-cs"/>
              </a:rPr>
              <a:t>โครงสร้างภายในโรงฆ่าสัตว์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344FA33D-F834-4C9C-AD2A-3A7CEAA8B7D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23333" y="1185217"/>
            <a:ext cx="1350572" cy="1350572"/>
          </a:xfrm>
          <a:prstGeom prst="rect">
            <a:avLst/>
          </a:prstGeom>
        </p:spPr>
      </p:pic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1332F336-6B3D-4F5A-A472-B5728BBCD50E}"/>
              </a:ext>
            </a:extLst>
          </p:cNvPr>
          <p:cNvSpPr/>
          <p:nvPr/>
        </p:nvSpPr>
        <p:spPr>
          <a:xfrm>
            <a:off x="-21507" y="5880100"/>
            <a:ext cx="977900" cy="977900"/>
          </a:xfrm>
          <a:prstGeom prst="rt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9BEB04E5-0A42-448D-B415-527634647D89}"/>
              </a:ext>
            </a:extLst>
          </p:cNvPr>
          <p:cNvSpPr/>
          <p:nvPr/>
        </p:nvSpPr>
        <p:spPr>
          <a:xfrm rot="10800000">
            <a:off x="11383726" y="0"/>
            <a:ext cx="808274" cy="808274"/>
          </a:xfrm>
          <a:prstGeom prst="rt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0789694-A668-4041-9227-99BF874A1EC8}"/>
              </a:ext>
            </a:extLst>
          </p:cNvPr>
          <p:cNvSpPr/>
          <p:nvPr/>
        </p:nvSpPr>
        <p:spPr>
          <a:xfrm>
            <a:off x="5918430" y="4811134"/>
            <a:ext cx="1473200" cy="1473200"/>
          </a:xfrm>
          <a:prstGeom prst="roundRect">
            <a:avLst>
              <a:gd name="adj" fmla="val 50000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8FAB4DB4-1A16-4030-B8B3-718F5F26AFC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217674" y="5023958"/>
            <a:ext cx="869156" cy="86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7113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BDD55585-6FD5-46C3-9E53-DA23624B0E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368" t="21286" r="1"/>
          <a:stretch/>
        </p:blipFill>
        <p:spPr>
          <a:xfrm>
            <a:off x="4008029" y="1197138"/>
            <a:ext cx="8318500" cy="56317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FC9EBF-A844-4676-B095-151B657B8D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68" t="69282" r="16892" b="7556"/>
          <a:stretch/>
        </p:blipFill>
        <p:spPr>
          <a:xfrm>
            <a:off x="204068" y="654593"/>
            <a:ext cx="11987932" cy="2569465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783AAA7-11B3-41CF-B330-08E154367FA6}"/>
              </a:ext>
            </a:extLst>
          </p:cNvPr>
          <p:cNvCxnSpPr>
            <a:cxnSpLocks/>
          </p:cNvCxnSpPr>
          <p:nvPr/>
        </p:nvCxnSpPr>
        <p:spPr>
          <a:xfrm>
            <a:off x="1548653" y="1742730"/>
            <a:ext cx="3102356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F1F20FC-2DDF-419D-AA74-93BEA424CAD2}"/>
              </a:ext>
            </a:extLst>
          </p:cNvPr>
          <p:cNvCxnSpPr>
            <a:cxnSpLocks/>
          </p:cNvCxnSpPr>
          <p:nvPr/>
        </p:nvCxnSpPr>
        <p:spPr>
          <a:xfrm>
            <a:off x="1404889" y="2004858"/>
            <a:ext cx="73152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4431505-F477-47F9-BA60-6C43DDB6B0AE}"/>
              </a:ext>
            </a:extLst>
          </p:cNvPr>
          <p:cNvSpPr txBox="1"/>
          <p:nvPr/>
        </p:nvSpPr>
        <p:spPr>
          <a:xfrm>
            <a:off x="1000229" y="3486185"/>
            <a:ext cx="9411097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/>
              <a:t> </a:t>
            </a:r>
            <a:r>
              <a:rPr lang="en-US" sz="3200" b="1" dirty="0">
                <a:solidFill>
                  <a:srgbClr val="FF0000"/>
                </a:solidFill>
              </a:rPr>
              <a:t>Concept </a:t>
            </a:r>
            <a:r>
              <a:rPr lang="th-TH" sz="3200" dirty="0">
                <a:solidFill>
                  <a:srgbClr val="FF0000"/>
                </a:solidFill>
              </a:rPr>
              <a:t>การ</a:t>
            </a:r>
            <a:r>
              <a:rPr lang="th-TH" sz="3200" b="1" u="sng" dirty="0">
                <a:solidFill>
                  <a:srgbClr val="FF0000"/>
                </a:solidFill>
              </a:rPr>
              <a:t>แยกพื้นที่</a:t>
            </a:r>
            <a:r>
              <a:rPr lang="th-TH" sz="3200" dirty="0">
                <a:solidFill>
                  <a:srgbClr val="FF0000"/>
                </a:solidFill>
              </a:rPr>
              <a:t>ส่วนสะอาดและส่วนไม่สะอาดออกจากกัน  </a:t>
            </a:r>
          </a:p>
          <a:p>
            <a:r>
              <a:rPr lang="th-TH" sz="3200" b="1" dirty="0">
                <a:solidFill>
                  <a:srgbClr val="FF0000"/>
                </a:solidFill>
              </a:rPr>
              <a:t>                 อย่าง</a:t>
            </a:r>
            <a:r>
              <a:rPr lang="th-TH" sz="3200" b="1" u="sng" dirty="0">
                <a:solidFill>
                  <a:srgbClr val="FF0000"/>
                </a:solidFill>
              </a:rPr>
              <a:t>ชัดเจน</a:t>
            </a:r>
            <a:endParaRPr lang="th-TH" b="1" u="sng" dirty="0">
              <a:solidFill>
                <a:srgbClr val="FF0000"/>
              </a:solidFill>
            </a:endParaRPr>
          </a:p>
          <a:p>
            <a:r>
              <a:rPr lang="en-US" dirty="0"/>
              <a:t>                - </a:t>
            </a:r>
            <a:r>
              <a:rPr lang="th-TH" dirty="0"/>
              <a:t>แยกผู้ปฏิบัติงาน รวมถึงแยกทางเข้า</a:t>
            </a:r>
            <a:r>
              <a:rPr lang="en-US" dirty="0"/>
              <a:t>-</a:t>
            </a:r>
            <a:r>
              <a:rPr lang="th-TH" dirty="0"/>
              <a:t>ออกของผู้ปฏิบัติงาน</a:t>
            </a:r>
          </a:p>
          <a:p>
            <a:r>
              <a:rPr lang="en-US" dirty="0"/>
              <a:t>                -</a:t>
            </a:r>
            <a:r>
              <a:rPr lang="th-TH" dirty="0"/>
              <a:t> แยกอุปกรณ์ เครื่องมือ รวมไปถึงรองเท้า เครื่องแต่งกายของผู้ปฏิบัติงาน</a:t>
            </a:r>
          </a:p>
          <a:p>
            <a:r>
              <a:rPr lang="en-US" dirty="0"/>
              <a:t>                - </a:t>
            </a:r>
            <a:r>
              <a:rPr lang="th-TH" dirty="0"/>
              <a:t>กั้นแยกไม่ให้น้ำบนพื้นจากส่วนไม่สะอาดไหลย้อนไปยังส่วนสะอาดได้</a:t>
            </a:r>
            <a:r>
              <a:rPr lang="en-US" dirty="0"/>
              <a:t> 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E86EA76-B3DE-4910-A651-482198B4EE3F}"/>
              </a:ext>
            </a:extLst>
          </p:cNvPr>
          <p:cNvSpPr/>
          <p:nvPr/>
        </p:nvSpPr>
        <p:spPr>
          <a:xfrm>
            <a:off x="1165367" y="672876"/>
            <a:ext cx="2106676" cy="302946"/>
          </a:xfrm>
          <a:prstGeom prst="ellipse">
            <a:avLst/>
          </a:prstGeom>
          <a:noFill/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BB42AC7-7C61-4565-8531-521FBD25865E}"/>
              </a:ext>
            </a:extLst>
          </p:cNvPr>
          <p:cNvCxnSpPr>
            <a:cxnSpLocks/>
          </p:cNvCxnSpPr>
          <p:nvPr/>
        </p:nvCxnSpPr>
        <p:spPr>
          <a:xfrm>
            <a:off x="1770649" y="1197138"/>
            <a:ext cx="670799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5864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สี่เหลี่ยมผืนผ้า 5">
            <a:extLst>
              <a:ext uri="{FF2B5EF4-FFF2-40B4-BE49-F238E27FC236}">
                <a16:creationId xmlns:a16="http://schemas.microsoft.com/office/drawing/2014/main" id="{8A9BF76C-C6F5-49AF-B2F8-11959D725A49}"/>
              </a:ext>
            </a:extLst>
          </p:cNvPr>
          <p:cNvSpPr/>
          <p:nvPr/>
        </p:nvSpPr>
        <p:spPr>
          <a:xfrm>
            <a:off x="4050730" y="-837471"/>
            <a:ext cx="2830950" cy="4972445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5" name="Right Triangle 24">
            <a:extLst>
              <a:ext uri="{FF2B5EF4-FFF2-40B4-BE49-F238E27FC236}">
                <a16:creationId xmlns:a16="http://schemas.microsoft.com/office/drawing/2014/main" id="{9F23851F-57E8-45AD-B5A2-E0BFB5F1DE56}"/>
              </a:ext>
            </a:extLst>
          </p:cNvPr>
          <p:cNvSpPr/>
          <p:nvPr/>
        </p:nvSpPr>
        <p:spPr>
          <a:xfrm flipH="1">
            <a:off x="2554514" y="0"/>
            <a:ext cx="9637484" cy="6858000"/>
          </a:xfrm>
          <a:prstGeom prst="rtTriangle">
            <a:avLst/>
          </a:prstGeom>
          <a:gradFill>
            <a:gsLst>
              <a:gs pos="0">
                <a:srgbClr val="C2DF67"/>
              </a:gs>
              <a:gs pos="100000">
                <a:srgbClr val="64A06A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CF2D596-46DE-480F-AFA4-E6457977FC4A}"/>
              </a:ext>
            </a:extLst>
          </p:cNvPr>
          <p:cNvSpPr/>
          <p:nvPr/>
        </p:nvSpPr>
        <p:spPr>
          <a:xfrm>
            <a:off x="129259" y="-55160"/>
            <a:ext cx="3947382" cy="392926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7" name="Right Triangle 26">
            <a:extLst>
              <a:ext uri="{FF2B5EF4-FFF2-40B4-BE49-F238E27FC236}">
                <a16:creationId xmlns:a16="http://schemas.microsoft.com/office/drawing/2014/main" id="{53572E25-F665-48ED-A5E4-9DEF4B0CE621}"/>
              </a:ext>
            </a:extLst>
          </p:cNvPr>
          <p:cNvSpPr/>
          <p:nvPr/>
        </p:nvSpPr>
        <p:spPr>
          <a:xfrm>
            <a:off x="-33428" y="6280960"/>
            <a:ext cx="577040" cy="577040"/>
          </a:xfrm>
          <a:prstGeom prst="rtTriangle">
            <a:avLst/>
          </a:prstGeom>
          <a:gradFill>
            <a:gsLst>
              <a:gs pos="0">
                <a:srgbClr val="C2DF67"/>
              </a:gs>
              <a:gs pos="100000">
                <a:srgbClr val="64A06A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DC0C4AD-8D9D-440B-8C30-8A43587D6F16}"/>
              </a:ext>
            </a:extLst>
          </p:cNvPr>
          <p:cNvSpPr/>
          <p:nvPr/>
        </p:nvSpPr>
        <p:spPr>
          <a:xfrm>
            <a:off x="10913" y="45873"/>
            <a:ext cx="3607248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solidFill>
                  <a:schemeClr val="bg1"/>
                </a:solidFill>
                <a:latin typeface="TH SarabunPSK" panose="020B0500040200020003" pitchFamily="34" charset="-34"/>
                <a:cs typeface="+mj-cs"/>
              </a:rPr>
              <a:t>การแบ่งส่วน</a:t>
            </a:r>
            <a:br>
              <a:rPr lang="th-TH" b="1" dirty="0">
                <a:solidFill>
                  <a:schemeClr val="bg1"/>
                </a:solidFill>
                <a:latin typeface="TH SarabunPSK" panose="020B0500040200020003" pitchFamily="34" charset="-34"/>
                <a:cs typeface="+mj-cs"/>
              </a:rPr>
            </a:br>
            <a:r>
              <a:rPr lang="th-TH" b="1" dirty="0">
                <a:solidFill>
                  <a:schemeClr val="bg1"/>
                </a:solidFill>
                <a:latin typeface="TH SarabunPSK" panose="020B0500040200020003" pitchFamily="34" charset="-34"/>
                <a:cs typeface="+mj-cs"/>
              </a:rPr>
              <a:t>ในโรงฆ่า</a:t>
            </a:r>
            <a:r>
              <a:rPr lang="th-TH" b="1" dirty="0">
                <a:solidFill>
                  <a:schemeClr val="bg1"/>
                </a:solidFill>
                <a:cs typeface="+mj-cs"/>
              </a:rPr>
              <a:t>สุกร โค กระบือ แพะ แกะ นกกระจอกเทศ</a:t>
            </a:r>
          </a:p>
          <a:p>
            <a:pPr algn="ctr"/>
            <a:endParaRPr lang="en-US" sz="3200" b="1" dirty="0">
              <a:solidFill>
                <a:schemeClr val="bg1"/>
              </a:solidFill>
              <a:latin typeface="TH SarabunPSK" panose="020B0500040200020003" pitchFamily="34" charset="-34"/>
              <a:cs typeface="+mj-cs"/>
            </a:endParaRPr>
          </a:p>
        </p:txBody>
      </p:sp>
      <p:sp>
        <p:nvSpPr>
          <p:cNvPr id="30" name="Rounded Rectangle 53">
            <a:extLst>
              <a:ext uri="{FF2B5EF4-FFF2-40B4-BE49-F238E27FC236}">
                <a16:creationId xmlns:a16="http://schemas.microsoft.com/office/drawing/2014/main" id="{58455A7D-5351-4FE9-A48A-6DE19CAC4BEF}"/>
              </a:ext>
            </a:extLst>
          </p:cNvPr>
          <p:cNvSpPr/>
          <p:nvPr/>
        </p:nvSpPr>
        <p:spPr>
          <a:xfrm>
            <a:off x="628575" y="1444036"/>
            <a:ext cx="2219708" cy="409433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2DF67"/>
              </a:gs>
              <a:gs pos="100000">
                <a:srgbClr val="64A06A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FF2899E-8C94-4703-BF6A-55F329BDBCE6}"/>
              </a:ext>
            </a:extLst>
          </p:cNvPr>
          <p:cNvSpPr txBox="1"/>
          <p:nvPr/>
        </p:nvSpPr>
        <p:spPr>
          <a:xfrm>
            <a:off x="761717" y="1418344"/>
            <a:ext cx="2004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latin typeface="TH SarabunPSK" panose="020B0500040200020003" pitchFamily="34" charset="-34"/>
                <a:cs typeface="+mj-cs"/>
              </a:rPr>
              <a:t>ส่วนไม่สะอาด</a:t>
            </a:r>
            <a:endParaRPr lang="en-US" b="1" dirty="0">
              <a:latin typeface="TH SarabunPSK" panose="020B0500040200020003" pitchFamily="34" charset="-34"/>
              <a:cs typeface="+mj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69612" y="1865147"/>
            <a:ext cx="805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+mj-cs"/>
              </a:rPr>
              <a:t>ทำสลบ</a:t>
            </a:r>
            <a:endParaRPr lang="en-US" sz="2400" b="1" dirty="0">
              <a:solidFill>
                <a:schemeClr val="bg1"/>
              </a:solidFill>
              <a:latin typeface="TH SarabunPSK" panose="020B0500040200020003" pitchFamily="34" charset="-34"/>
              <a:cs typeface="+mj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69612" y="2214013"/>
            <a:ext cx="832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+mj-cs"/>
              </a:rPr>
              <a:t>แทงคอ</a:t>
            </a:r>
            <a:endParaRPr lang="en-US" sz="2400" b="1" dirty="0">
              <a:solidFill>
                <a:schemeClr val="bg1"/>
              </a:solidFill>
              <a:latin typeface="TH SarabunPSK" panose="020B0500040200020003" pitchFamily="34" charset="-34"/>
              <a:cs typeface="+mj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369612" y="3424416"/>
            <a:ext cx="131157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+mj-cs"/>
              </a:rPr>
              <a:t>ดึงกีบ แยกหัว</a:t>
            </a:r>
            <a:endParaRPr lang="en-US" sz="2400" b="1" dirty="0">
              <a:solidFill>
                <a:schemeClr val="bg1"/>
              </a:solidFill>
              <a:latin typeface="TH SarabunPSK" panose="020B0500040200020003" pitchFamily="34" charset="-34"/>
              <a:cs typeface="+mj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369612" y="3038142"/>
            <a:ext cx="1935145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+mj-cs"/>
              </a:rPr>
              <a:t>ลวก ขูดขน</a:t>
            </a:r>
            <a:r>
              <a:rPr lang="en-US" sz="2400" b="1" dirty="0">
                <a:solidFill>
                  <a:schemeClr val="bg1"/>
                </a:solidFill>
                <a:latin typeface="TH SarabunPSK" panose="020B0500040200020003" pitchFamily="34" charset="-34"/>
                <a:cs typeface="+mj-cs"/>
              </a:rPr>
              <a:t>/</a:t>
            </a:r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+mj-cs"/>
              </a:rPr>
              <a:t>ถลกหนัง</a:t>
            </a:r>
            <a:endParaRPr lang="en-US" sz="2400" b="1" dirty="0">
              <a:solidFill>
                <a:schemeClr val="bg1"/>
              </a:solidFill>
              <a:latin typeface="TH SarabunPSK" panose="020B0500040200020003" pitchFamily="34" charset="-34"/>
              <a:cs typeface="+mj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369612" y="2634260"/>
            <a:ext cx="1444626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+mj-cs"/>
              </a:rPr>
              <a:t>ปล่อยเลือดออก</a:t>
            </a:r>
            <a:endParaRPr lang="en-US" sz="2400" b="1" dirty="0">
              <a:solidFill>
                <a:schemeClr val="bg1"/>
              </a:solidFill>
              <a:latin typeface="TH SarabunPSK" panose="020B0500040200020003" pitchFamily="34" charset="-34"/>
              <a:cs typeface="+mj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4FC4CEA-43DC-4511-AA9F-C1C556368F26}"/>
              </a:ext>
            </a:extLst>
          </p:cNvPr>
          <p:cNvSpPr/>
          <p:nvPr/>
        </p:nvSpPr>
        <p:spPr>
          <a:xfrm>
            <a:off x="8665849" y="3192825"/>
            <a:ext cx="3301134" cy="3665175"/>
          </a:xfrm>
          <a:prstGeom prst="rect">
            <a:avLst/>
          </a:prstGeom>
          <a:solidFill>
            <a:schemeClr val="tx1">
              <a:lumMod val="95000"/>
              <a:lumOff val="5000"/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DB3DDED-A843-4AA6-A178-3A13AEBE51EC}"/>
              </a:ext>
            </a:extLst>
          </p:cNvPr>
          <p:cNvGrpSpPr/>
          <p:nvPr/>
        </p:nvGrpSpPr>
        <p:grpSpPr>
          <a:xfrm>
            <a:off x="9524560" y="3668323"/>
            <a:ext cx="2403221" cy="3204304"/>
            <a:chOff x="1558805" y="3981173"/>
            <a:chExt cx="1669369" cy="3204304"/>
          </a:xfrm>
        </p:grpSpPr>
        <p:sp>
          <p:nvSpPr>
            <p:cNvPr id="20" name="Rectangle 19"/>
            <p:cNvSpPr/>
            <p:nvPr/>
          </p:nvSpPr>
          <p:spPr>
            <a:xfrm>
              <a:off x="1558805" y="3981173"/>
              <a:ext cx="840920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§"/>
              </a:pPr>
              <a:r>
                <a:rPr lang="th-TH" sz="24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+mj-cs"/>
                </a:rPr>
                <a:t>เปิดท้อง</a:t>
              </a:r>
              <a:endParaRPr lang="en-US" sz="2400" b="1" dirty="0">
                <a:solidFill>
                  <a:schemeClr val="bg1"/>
                </a:solidFill>
                <a:latin typeface="TH SarabunPSK" panose="020B0500040200020003" pitchFamily="34" charset="-34"/>
                <a:cs typeface="+mj-cs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558805" y="4329400"/>
              <a:ext cx="143661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§"/>
              </a:pPr>
              <a:r>
                <a:rPr lang="th-TH" sz="24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+mj-cs"/>
                </a:rPr>
                <a:t>เอาเครื่องในออก</a:t>
              </a:r>
            </a:p>
            <a:p>
              <a:r>
                <a:rPr lang="th-TH" sz="24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+mj-cs"/>
                </a:rPr>
                <a:t>-แยกเครื่องในขาว</a:t>
              </a:r>
            </a:p>
            <a:p>
              <a:r>
                <a:rPr lang="th-TH" sz="24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+mj-cs"/>
                </a:rPr>
                <a:t>-แยกเครื่องในแดง</a:t>
              </a:r>
              <a:endParaRPr lang="en-US" sz="2400" b="1" dirty="0">
                <a:solidFill>
                  <a:schemeClr val="bg1"/>
                </a:solidFill>
                <a:latin typeface="TH SarabunPSK" panose="020B0500040200020003" pitchFamily="34" charset="-34"/>
                <a:cs typeface="+mj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558805" y="5957461"/>
              <a:ext cx="1669369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§"/>
              </a:pPr>
              <a:r>
                <a:rPr lang="th-TH" sz="24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+mj-cs"/>
                </a:rPr>
                <a:t>ลดอุณหภูมิซาก (ถ้ามี)</a:t>
              </a:r>
              <a:endParaRPr lang="en-US" sz="2400" b="1" dirty="0">
                <a:solidFill>
                  <a:schemeClr val="bg1"/>
                </a:solidFill>
                <a:latin typeface="TH SarabunPSK" panose="020B0500040200020003" pitchFamily="34" charset="-34"/>
                <a:cs typeface="+mj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558805" y="6358043"/>
              <a:ext cx="1179427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§"/>
              </a:pPr>
              <a:r>
                <a:rPr lang="th-TH" sz="24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+mj-cs"/>
                </a:rPr>
                <a:t>ตัดแต่ง (ถ้ามี)</a:t>
              </a:r>
              <a:endParaRPr lang="en-US" sz="2400" b="1" dirty="0">
                <a:solidFill>
                  <a:schemeClr val="bg1"/>
                </a:solidFill>
                <a:latin typeface="TH SarabunPSK" panose="020B0500040200020003" pitchFamily="34" charset="-34"/>
                <a:cs typeface="+mj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558805" y="6723812"/>
              <a:ext cx="1128206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§"/>
              </a:pPr>
              <a:r>
                <a:rPr lang="th-TH" sz="24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+mj-cs"/>
                </a:rPr>
                <a:t>บรรจุ จัดเก็บ</a:t>
              </a:r>
              <a:endParaRPr lang="en-US" sz="2400" b="1" dirty="0">
                <a:solidFill>
                  <a:schemeClr val="bg1"/>
                </a:solidFill>
                <a:latin typeface="TH SarabunPSK" panose="020B0500040200020003" pitchFamily="34" charset="-34"/>
                <a:cs typeface="+mj-cs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1558805" y="5295636"/>
              <a:ext cx="705072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§"/>
              </a:pPr>
              <a:r>
                <a:rPr lang="th-TH" sz="24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+mj-cs"/>
                </a:rPr>
                <a:t>ผ่าซีก</a:t>
              </a:r>
              <a:endParaRPr lang="en-US" sz="2400" b="1" dirty="0">
                <a:solidFill>
                  <a:schemeClr val="bg1"/>
                </a:solidFill>
                <a:latin typeface="TH SarabunPSK" panose="020B0500040200020003" pitchFamily="34" charset="-34"/>
                <a:cs typeface="+mj-cs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558805" y="5635891"/>
              <a:ext cx="843148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§"/>
              </a:pPr>
              <a:r>
                <a:rPr lang="th-TH" sz="24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+mj-cs"/>
                </a:rPr>
                <a:t>ล้างซาก</a:t>
              </a:r>
              <a:endParaRPr lang="en-US" sz="2400" b="1" dirty="0">
                <a:solidFill>
                  <a:schemeClr val="bg1"/>
                </a:solidFill>
                <a:latin typeface="TH SarabunPSK" panose="020B0500040200020003" pitchFamily="34" charset="-34"/>
                <a:cs typeface="+mj-cs"/>
              </a:endParaRPr>
            </a:p>
          </p:txBody>
        </p:sp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id="{F63A776A-165D-41D0-9F08-7220D0CACE9A}"/>
              </a:ext>
            </a:extLst>
          </p:cNvPr>
          <p:cNvSpPr/>
          <p:nvPr/>
        </p:nvSpPr>
        <p:spPr>
          <a:xfrm>
            <a:off x="383108" y="1899115"/>
            <a:ext cx="836132" cy="83613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35" name="Graphic 34" descr="Pig">
            <a:extLst>
              <a:ext uri="{FF2B5EF4-FFF2-40B4-BE49-F238E27FC236}">
                <a16:creationId xmlns:a16="http://schemas.microsoft.com/office/drawing/2014/main" id="{03D0D093-D48D-4052-9404-93334A803B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7464" y="1939009"/>
            <a:ext cx="727749" cy="72774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EACF64E-7BED-4652-A23E-78F48DAA4FF5}"/>
              </a:ext>
            </a:extLst>
          </p:cNvPr>
          <p:cNvGrpSpPr/>
          <p:nvPr/>
        </p:nvGrpSpPr>
        <p:grpSpPr>
          <a:xfrm>
            <a:off x="8734013" y="3746428"/>
            <a:ext cx="681475" cy="777070"/>
            <a:chOff x="8575754" y="3600825"/>
            <a:chExt cx="836132" cy="836132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906F3882-0B92-43A0-96C9-78FD7982367A}"/>
                </a:ext>
              </a:extLst>
            </p:cNvPr>
            <p:cNvSpPr/>
            <p:nvPr/>
          </p:nvSpPr>
          <p:spPr>
            <a:xfrm>
              <a:off x="8575754" y="3600825"/>
              <a:ext cx="836132" cy="8361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652F4262-C776-41FD-A36C-2B1E44603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680787" y="3742288"/>
              <a:ext cx="577042" cy="577042"/>
            </a:xfrm>
            <a:prstGeom prst="rect">
              <a:avLst/>
            </a:prstGeom>
          </p:spPr>
        </p:pic>
      </p:grpSp>
      <p:sp>
        <p:nvSpPr>
          <p:cNvPr id="38" name="Oval 37">
            <a:extLst>
              <a:ext uri="{FF2B5EF4-FFF2-40B4-BE49-F238E27FC236}">
                <a16:creationId xmlns:a16="http://schemas.microsoft.com/office/drawing/2014/main" id="{70EFF405-E67B-4F89-8734-EA3C5D90F132}"/>
              </a:ext>
            </a:extLst>
          </p:cNvPr>
          <p:cNvSpPr/>
          <p:nvPr/>
        </p:nvSpPr>
        <p:spPr>
          <a:xfrm>
            <a:off x="392312" y="2777559"/>
            <a:ext cx="836132" cy="83613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39" name="Graphic 38" descr="Cow">
            <a:extLst>
              <a:ext uri="{FF2B5EF4-FFF2-40B4-BE49-F238E27FC236}">
                <a16:creationId xmlns:a16="http://schemas.microsoft.com/office/drawing/2014/main" id="{ACB9D15B-6421-4F45-A856-1E61E80EEFD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0188" y="2883879"/>
            <a:ext cx="578959" cy="578959"/>
          </a:xfrm>
          <a:prstGeom prst="rect">
            <a:avLst/>
          </a:prstGeom>
        </p:spPr>
      </p:pic>
      <p:pic>
        <p:nvPicPr>
          <p:cNvPr id="45" name="Picture 11" descr="DSC03643">
            <a:extLst>
              <a:ext uri="{FF2B5EF4-FFF2-40B4-BE49-F238E27FC236}">
                <a16:creationId xmlns:a16="http://schemas.microsoft.com/office/drawing/2014/main" id="{BA6498DA-BD87-44AC-8793-9204A5A9B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392" y="3883453"/>
            <a:ext cx="4213962" cy="3069413"/>
          </a:xfrm>
          <a:prstGeom prst="rect">
            <a:avLst/>
          </a:prstGeom>
        </p:spPr>
      </p:pic>
      <p:pic>
        <p:nvPicPr>
          <p:cNvPr id="46" name="รูปภาพ 9" descr="beef-1884301_960_720.jpg">
            <a:extLst>
              <a:ext uri="{FF2B5EF4-FFF2-40B4-BE49-F238E27FC236}">
                <a16:creationId xmlns:a16="http://schemas.microsoft.com/office/drawing/2014/main" id="{4E4D30D1-C189-4E78-BEEF-33FF6A2FFAE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31464" y="3883453"/>
            <a:ext cx="3979849" cy="3010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550A218-80A8-40E7-8A85-0084315418F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1812"/>
          <a:stretch/>
        </p:blipFill>
        <p:spPr>
          <a:xfrm flipH="1">
            <a:off x="7004302" y="6061360"/>
            <a:ext cx="1841123" cy="79663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E6F4467-BA70-4DBD-A557-E87397ECA79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63653" y="5613423"/>
            <a:ext cx="1717239" cy="125930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953AF82C-0B26-4104-9D0C-46E391ED77F1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58000"/>
                    </a14:imgEffect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509" r="8243"/>
          <a:stretch/>
        </p:blipFill>
        <p:spPr>
          <a:xfrm>
            <a:off x="7270906" y="298294"/>
            <a:ext cx="4739631" cy="2894532"/>
          </a:xfrm>
          <a:prstGeom prst="rect">
            <a:avLst/>
          </a:prstGeom>
        </p:spPr>
      </p:pic>
      <p:sp>
        <p:nvSpPr>
          <p:cNvPr id="50" name="Rounded Rectangle 53">
            <a:extLst>
              <a:ext uri="{FF2B5EF4-FFF2-40B4-BE49-F238E27FC236}">
                <a16:creationId xmlns:a16="http://schemas.microsoft.com/office/drawing/2014/main" id="{9ECB8D5E-F654-4B7A-9692-5E52C91564E3}"/>
              </a:ext>
            </a:extLst>
          </p:cNvPr>
          <p:cNvSpPr/>
          <p:nvPr/>
        </p:nvSpPr>
        <p:spPr>
          <a:xfrm>
            <a:off x="9173793" y="3188498"/>
            <a:ext cx="2219708" cy="409433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2DF67"/>
              </a:gs>
              <a:gs pos="100000">
                <a:srgbClr val="64A06A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latin typeface="TH SarabunPSK" panose="020B0500040200020003" pitchFamily="34" charset="-34"/>
              <a:cs typeface="+mj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57D61E0-EB9C-4D4C-9E21-598C23ED618B}"/>
              </a:ext>
            </a:extLst>
          </p:cNvPr>
          <p:cNvSpPr txBox="1"/>
          <p:nvPr/>
        </p:nvSpPr>
        <p:spPr>
          <a:xfrm>
            <a:off x="9306935" y="3162806"/>
            <a:ext cx="2004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latin typeface="TH SarabunPSK" panose="020B0500040200020003" pitchFamily="34" charset="-34"/>
                <a:cs typeface="+mj-cs"/>
              </a:rPr>
              <a:t>ส่วนสะอาด</a:t>
            </a:r>
            <a:endParaRPr lang="en-US" b="1" dirty="0">
              <a:latin typeface="TH SarabunPSK" panose="020B0500040200020003" pitchFamily="34" charset="-34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119308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ight Triangle 44">
            <a:extLst>
              <a:ext uri="{FF2B5EF4-FFF2-40B4-BE49-F238E27FC236}">
                <a16:creationId xmlns:a16="http://schemas.microsoft.com/office/drawing/2014/main" id="{663AFB77-65DE-412E-AFA8-904F941FFF8B}"/>
              </a:ext>
            </a:extLst>
          </p:cNvPr>
          <p:cNvSpPr/>
          <p:nvPr/>
        </p:nvSpPr>
        <p:spPr>
          <a:xfrm flipH="1">
            <a:off x="2554514" y="0"/>
            <a:ext cx="9637484" cy="6858000"/>
          </a:xfrm>
          <a:prstGeom prst="rtTriangle">
            <a:avLst/>
          </a:prstGeom>
          <a:gradFill>
            <a:gsLst>
              <a:gs pos="0">
                <a:srgbClr val="C2DF67"/>
              </a:gs>
              <a:gs pos="100000">
                <a:srgbClr val="64A06A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AC3FB30-12FE-459A-AB82-18E8B0EB9368}"/>
              </a:ext>
            </a:extLst>
          </p:cNvPr>
          <p:cNvSpPr/>
          <p:nvPr/>
        </p:nvSpPr>
        <p:spPr>
          <a:xfrm>
            <a:off x="330373" y="0"/>
            <a:ext cx="330113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cs typeface="+mj-cs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341889" y="4754090"/>
            <a:ext cx="2090637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+mj-cs"/>
              </a:rPr>
              <a:t>ลดอุณหภูมิซาก (ถ้ามี)</a:t>
            </a:r>
            <a:endParaRPr lang="en-US" sz="2000" b="1" dirty="0">
              <a:solidFill>
                <a:schemeClr val="bg1"/>
              </a:solidFill>
              <a:latin typeface="TH SarabunPSK" panose="020B0500040200020003" pitchFamily="34" charset="-34"/>
              <a:cs typeface="+mj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341889" y="5202385"/>
            <a:ext cx="1503938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+mj-cs"/>
              </a:rPr>
              <a:t>ตัดแต่ง (ถ้ามี)</a:t>
            </a:r>
            <a:endParaRPr lang="en-US" sz="2000" b="1" dirty="0">
              <a:solidFill>
                <a:schemeClr val="bg1"/>
              </a:solidFill>
              <a:latin typeface="TH SarabunPSK" panose="020B0500040200020003" pitchFamily="34" charset="-34"/>
              <a:cs typeface="+mj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341889" y="5658244"/>
            <a:ext cx="1443024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+mj-cs"/>
              </a:rPr>
              <a:t>บรรจุ จัดเก็บ</a:t>
            </a:r>
            <a:endParaRPr lang="en-US" sz="2000" b="1" dirty="0">
              <a:solidFill>
                <a:schemeClr val="bg1"/>
              </a:solidFill>
              <a:latin typeface="TH SarabunPSK" panose="020B0500040200020003" pitchFamily="34" charset="-34"/>
              <a:cs typeface="+mj-cs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-155741" y="178486"/>
            <a:ext cx="42622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solidFill>
                  <a:schemeClr val="bg1"/>
                </a:solidFill>
                <a:latin typeface="TH SarabunPSK" panose="020B0500040200020003" pitchFamily="34" charset="-34"/>
                <a:cs typeface="+mj-cs"/>
              </a:rPr>
              <a:t>การแบ่งส่วนในโรงฆ่า</a:t>
            </a:r>
          </a:p>
          <a:p>
            <a:pPr algn="ctr"/>
            <a:r>
              <a:rPr lang="th-TH" b="1" dirty="0">
                <a:solidFill>
                  <a:schemeClr val="bg1"/>
                </a:solidFill>
                <a:latin typeface="TH SarabunPSK" panose="020B0500040200020003" pitchFamily="34" charset="-34"/>
                <a:cs typeface="+mj-cs"/>
              </a:rPr>
              <a:t>ไก่ เป็ด ห่าน นกกระทา ไก่งวง</a:t>
            </a:r>
          </a:p>
          <a:p>
            <a:pPr algn="ctr"/>
            <a:endParaRPr lang="en-US" b="1" dirty="0">
              <a:solidFill>
                <a:schemeClr val="bg1"/>
              </a:solidFill>
              <a:latin typeface="TH SarabunPSK" panose="020B0500040200020003" pitchFamily="34" charset="-34"/>
              <a:cs typeface="+mj-cs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817768" y="1319890"/>
            <a:ext cx="2219708" cy="409433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2DF67"/>
              </a:gs>
              <a:gs pos="100000">
                <a:srgbClr val="64A06A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latin typeface="TH SarabunPSK" panose="020B0500040200020003" pitchFamily="34" charset="-34"/>
              <a:cs typeface="+mj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63E52A4-02FE-4F3A-85CD-BFF74B1EB6EB}"/>
              </a:ext>
            </a:extLst>
          </p:cNvPr>
          <p:cNvGrpSpPr/>
          <p:nvPr/>
        </p:nvGrpSpPr>
        <p:grpSpPr>
          <a:xfrm>
            <a:off x="3835852" y="647378"/>
            <a:ext cx="8060853" cy="5633582"/>
            <a:chOff x="2964550" y="861665"/>
            <a:chExt cx="7738292" cy="540815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64" name="รูปภาพ 3" descr="1350042151.jpg">
              <a:extLst>
                <a:ext uri="{FF2B5EF4-FFF2-40B4-BE49-F238E27FC236}">
                  <a16:creationId xmlns:a16="http://schemas.microsoft.com/office/drawing/2014/main" id="{C4A09F98-3EC1-4E08-8458-A2EF466A1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7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64550" y="861665"/>
              <a:ext cx="3786760" cy="2680310"/>
            </a:xfrm>
            <a:prstGeom prst="rect">
              <a:avLst/>
            </a:prstGeom>
          </p:spPr>
        </p:pic>
        <p:pic>
          <p:nvPicPr>
            <p:cNvPr id="67" name="รูปภาพ 13" descr="560000002241403.JPEG">
              <a:extLst>
                <a:ext uri="{FF2B5EF4-FFF2-40B4-BE49-F238E27FC236}">
                  <a16:creationId xmlns:a16="http://schemas.microsoft.com/office/drawing/2014/main" id="{04E33A58-D782-48AB-A965-AED0EB2451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32972" y="861665"/>
              <a:ext cx="3869870" cy="2680310"/>
            </a:xfrm>
            <a:prstGeom prst="rect">
              <a:avLst/>
            </a:prstGeom>
          </p:spPr>
        </p:pic>
        <p:pic>
          <p:nvPicPr>
            <p:cNvPr id="68" name="รูปภาพ 1" descr="1350043624.jpg">
              <a:extLst>
                <a:ext uri="{FF2B5EF4-FFF2-40B4-BE49-F238E27FC236}">
                  <a16:creationId xmlns:a16="http://schemas.microsoft.com/office/drawing/2014/main" id="{9A012A87-0521-4F34-A34D-418A8CCAAD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64551" y="3657293"/>
              <a:ext cx="3786760" cy="2612523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1614B89-294A-401F-96AB-E23EADF56B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32972" y="3657293"/>
              <a:ext cx="3869870" cy="2612523"/>
            </a:xfrm>
            <a:prstGeom prst="rect">
              <a:avLst/>
            </a:prstGeom>
          </p:spPr>
        </p:pic>
      </p:grpSp>
      <p:sp>
        <p:nvSpPr>
          <p:cNvPr id="26" name="TextBox 25"/>
          <p:cNvSpPr txBox="1"/>
          <p:nvPr/>
        </p:nvSpPr>
        <p:spPr>
          <a:xfrm>
            <a:off x="950910" y="1294198"/>
            <a:ext cx="2004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latin typeface="TH SarabunPSK" panose="020B0500040200020003" pitchFamily="34" charset="-34"/>
                <a:cs typeface="+mj-cs"/>
              </a:rPr>
              <a:t>ส่วนไม่สะอาด</a:t>
            </a:r>
            <a:endParaRPr lang="en-US" b="1" dirty="0">
              <a:latin typeface="TH SarabunPSK" panose="020B0500040200020003" pitchFamily="34" charset="-34"/>
              <a:cs typeface="+mj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453306" y="1817418"/>
            <a:ext cx="14189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+mj-cs"/>
              </a:rPr>
              <a:t>ทำสลบ</a:t>
            </a:r>
            <a:endParaRPr lang="en-US" sz="2000" b="1" dirty="0">
              <a:solidFill>
                <a:schemeClr val="bg1"/>
              </a:solidFill>
              <a:latin typeface="TH SarabunPSK" panose="020B0500040200020003" pitchFamily="34" charset="-34"/>
              <a:cs typeface="+mj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453305" y="2142181"/>
            <a:ext cx="1501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+mj-cs"/>
              </a:rPr>
              <a:t>เชือดคอ</a:t>
            </a:r>
            <a:endParaRPr lang="en-US" sz="2000" b="1" dirty="0">
              <a:solidFill>
                <a:schemeClr val="bg1"/>
              </a:solidFill>
              <a:latin typeface="TH SarabunPSK" panose="020B0500040200020003" pitchFamily="34" charset="-34"/>
              <a:cs typeface="+mj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453306" y="2466944"/>
            <a:ext cx="1418978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+mj-cs"/>
              </a:rPr>
              <a:t>ลวก ถอนขน</a:t>
            </a:r>
            <a:endParaRPr lang="en-US" sz="2000" b="1" dirty="0">
              <a:solidFill>
                <a:schemeClr val="bg1"/>
              </a:solidFill>
              <a:latin typeface="TH SarabunPSK" panose="020B0500040200020003" pitchFamily="34" charset="-34"/>
              <a:cs typeface="+mj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453306" y="2791707"/>
            <a:ext cx="1268296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+mj-cs"/>
              </a:rPr>
              <a:t>เปิดท้อง</a:t>
            </a:r>
            <a:r>
              <a:rPr lang="en-US" sz="2000" b="1" dirty="0">
                <a:solidFill>
                  <a:srgbClr val="FF0000"/>
                </a:solidFill>
                <a:latin typeface="TH SarabunPSK" panose="020B0500040200020003" pitchFamily="34" charset="-34"/>
                <a:cs typeface="+mj-cs"/>
              </a:rPr>
              <a:t>**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453306" y="3116470"/>
            <a:ext cx="1813317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+mj-cs"/>
              </a:rPr>
              <a:t>เอาเครื่องในออก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+mj-cs"/>
              </a:rPr>
              <a:t>**</a:t>
            </a:r>
            <a:endParaRPr lang="th-TH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+mj-cs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453306" y="3441231"/>
            <a:ext cx="1099981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+mj-cs"/>
              </a:rPr>
              <a:t>ล้างซาก</a:t>
            </a:r>
            <a:endParaRPr lang="en-US" sz="2000" b="1" dirty="0">
              <a:solidFill>
                <a:schemeClr val="bg1"/>
              </a:solidFill>
              <a:latin typeface="TH SarabunPSK" panose="020B0500040200020003" pitchFamily="34" charset="-34"/>
              <a:cs typeface="+mj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E357CD5-26E3-4EBA-9C07-A2E44E3E2553}"/>
              </a:ext>
            </a:extLst>
          </p:cNvPr>
          <p:cNvSpPr/>
          <p:nvPr/>
        </p:nvSpPr>
        <p:spPr>
          <a:xfrm>
            <a:off x="555533" y="1838104"/>
            <a:ext cx="836132" cy="83613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cs typeface="+mj-cs"/>
            </a:endParaRPr>
          </a:p>
        </p:txBody>
      </p:sp>
      <p:sp>
        <p:nvSpPr>
          <p:cNvPr id="46" name="Right Triangle 45">
            <a:extLst>
              <a:ext uri="{FF2B5EF4-FFF2-40B4-BE49-F238E27FC236}">
                <a16:creationId xmlns:a16="http://schemas.microsoft.com/office/drawing/2014/main" id="{FCFE26D2-BBB6-4A4E-B9E1-2DAF67B99EA7}"/>
              </a:ext>
            </a:extLst>
          </p:cNvPr>
          <p:cNvSpPr/>
          <p:nvPr/>
        </p:nvSpPr>
        <p:spPr>
          <a:xfrm>
            <a:off x="-52035" y="5766117"/>
            <a:ext cx="577040" cy="577040"/>
          </a:xfrm>
          <a:prstGeom prst="rtTriangle">
            <a:avLst/>
          </a:prstGeom>
          <a:gradFill>
            <a:gsLst>
              <a:gs pos="0">
                <a:srgbClr val="C2DF67"/>
              </a:gs>
              <a:gs pos="100000">
                <a:srgbClr val="64A06A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9" name="Right Triangle 48">
            <a:extLst>
              <a:ext uri="{FF2B5EF4-FFF2-40B4-BE49-F238E27FC236}">
                <a16:creationId xmlns:a16="http://schemas.microsoft.com/office/drawing/2014/main" id="{9C9FDBE6-3F81-4C87-BFA7-A9007515E48C}"/>
              </a:ext>
            </a:extLst>
          </p:cNvPr>
          <p:cNvSpPr/>
          <p:nvPr/>
        </p:nvSpPr>
        <p:spPr>
          <a:xfrm rot="10800000">
            <a:off x="3242234" y="0"/>
            <a:ext cx="577040" cy="577040"/>
          </a:xfrm>
          <a:prstGeom prst="rtTriangle">
            <a:avLst/>
          </a:prstGeom>
          <a:gradFill>
            <a:gsLst>
              <a:gs pos="0">
                <a:srgbClr val="C2DF67"/>
              </a:gs>
              <a:gs pos="100000">
                <a:srgbClr val="64A06A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cs typeface="+mj-cs"/>
            </a:endParaRPr>
          </a:p>
        </p:txBody>
      </p:sp>
      <p:pic>
        <p:nvPicPr>
          <p:cNvPr id="50" name="Graphic 49" descr="Chicken">
            <a:extLst>
              <a:ext uri="{FF2B5EF4-FFF2-40B4-BE49-F238E27FC236}">
                <a16:creationId xmlns:a16="http://schemas.microsoft.com/office/drawing/2014/main" id="{16C9C259-4B0A-44AB-9690-D1421F9D0A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00627" y="1928625"/>
            <a:ext cx="700565" cy="700565"/>
          </a:xfrm>
          <a:prstGeom prst="rect">
            <a:avLst/>
          </a:prstGeom>
        </p:spPr>
      </p:pic>
      <p:sp>
        <p:nvSpPr>
          <p:cNvPr id="51" name="Oval 50">
            <a:extLst>
              <a:ext uri="{FF2B5EF4-FFF2-40B4-BE49-F238E27FC236}">
                <a16:creationId xmlns:a16="http://schemas.microsoft.com/office/drawing/2014/main" id="{0BF8F4E6-43D1-4872-8E4B-CD2DAA110EB3}"/>
              </a:ext>
            </a:extLst>
          </p:cNvPr>
          <p:cNvSpPr/>
          <p:nvPr/>
        </p:nvSpPr>
        <p:spPr>
          <a:xfrm>
            <a:off x="529438" y="4784759"/>
            <a:ext cx="836132" cy="83613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cs typeface="+mj-cs"/>
            </a:endParaRP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2BFFCD7C-0CE3-43FA-AEB5-03E637EEFC5D}"/>
              </a:ext>
            </a:extLst>
          </p:cNvPr>
          <p:cNvSpPr/>
          <p:nvPr/>
        </p:nvSpPr>
        <p:spPr>
          <a:xfrm rot="5400000">
            <a:off x="2696540" y="2288314"/>
            <a:ext cx="1322434" cy="199198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cs typeface="+mj-cs"/>
            </a:endParaRPr>
          </a:p>
        </p:txBody>
      </p:sp>
      <p:sp>
        <p:nvSpPr>
          <p:cNvPr id="52" name="Isosceles Triangle 51">
            <a:extLst>
              <a:ext uri="{FF2B5EF4-FFF2-40B4-BE49-F238E27FC236}">
                <a16:creationId xmlns:a16="http://schemas.microsoft.com/office/drawing/2014/main" id="{4FCD5984-9527-4DF5-803D-890C7857E3D5}"/>
              </a:ext>
            </a:extLst>
          </p:cNvPr>
          <p:cNvSpPr/>
          <p:nvPr/>
        </p:nvSpPr>
        <p:spPr>
          <a:xfrm rot="5400000">
            <a:off x="2762276" y="4769862"/>
            <a:ext cx="1322434" cy="199198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cs typeface="+mj-cs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2EFA1C7-260D-4557-9DEA-36893352169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93622" y="4926223"/>
            <a:ext cx="577042" cy="577042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362A7222-B830-41D4-AA2C-CC32C6AB72D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2566"/>
          <a:stretch/>
        </p:blipFill>
        <p:spPr>
          <a:xfrm flipH="1">
            <a:off x="10498545" y="5418974"/>
            <a:ext cx="1841100" cy="142643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1C59F38C-BF44-4ED6-9E8D-EB4C0FB2B3C0}"/>
              </a:ext>
            </a:extLst>
          </p:cNvPr>
          <p:cNvSpPr txBox="1"/>
          <p:nvPr/>
        </p:nvSpPr>
        <p:spPr>
          <a:xfrm>
            <a:off x="325797" y="3753220"/>
            <a:ext cx="3642699" cy="40011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th-TH" sz="2000" dirty="0">
                <a:solidFill>
                  <a:schemeClr val="bg1"/>
                </a:solidFill>
                <a:cs typeface="+mj-cs"/>
              </a:rPr>
              <a:t>(กรณีไก่กลม</a:t>
            </a:r>
            <a:r>
              <a:rPr lang="en-US" sz="2000" dirty="0">
                <a:solidFill>
                  <a:schemeClr val="bg1"/>
                </a:solidFill>
                <a:cs typeface="+mj-cs"/>
              </a:rPr>
              <a:t> :</a:t>
            </a:r>
            <a:r>
              <a:rPr lang="th-TH" sz="2000" dirty="0">
                <a:solidFill>
                  <a:schemeClr val="bg1"/>
                </a:solidFill>
                <a:cs typeface="+mj-cs"/>
              </a:rPr>
              <a:t> สลบ</a:t>
            </a:r>
            <a:r>
              <a:rPr lang="en-US" sz="2000" dirty="0">
                <a:solidFill>
                  <a:schemeClr val="bg1"/>
                </a:solidFill>
                <a:cs typeface="+mj-cs"/>
              </a:rPr>
              <a:t>-</a:t>
            </a:r>
            <a:r>
              <a:rPr lang="th-TH" sz="2000" dirty="0">
                <a:solidFill>
                  <a:schemeClr val="bg1"/>
                </a:solidFill>
                <a:cs typeface="+mj-cs"/>
              </a:rPr>
              <a:t>เชือด</a:t>
            </a:r>
            <a:r>
              <a:rPr lang="en-US" sz="2000" dirty="0">
                <a:solidFill>
                  <a:schemeClr val="bg1"/>
                </a:solidFill>
                <a:cs typeface="+mj-cs"/>
              </a:rPr>
              <a:t>-</a:t>
            </a:r>
            <a:r>
              <a:rPr lang="th-TH" sz="2000" dirty="0">
                <a:solidFill>
                  <a:schemeClr val="bg1"/>
                </a:solidFill>
                <a:cs typeface="+mj-cs"/>
              </a:rPr>
              <a:t>ถอนขน</a:t>
            </a:r>
            <a:r>
              <a:rPr lang="en-US" sz="2000" dirty="0">
                <a:solidFill>
                  <a:schemeClr val="bg1"/>
                </a:solidFill>
                <a:cs typeface="+mj-cs"/>
              </a:rPr>
              <a:t>-</a:t>
            </a:r>
            <a:r>
              <a:rPr lang="th-TH" sz="2000" dirty="0">
                <a:solidFill>
                  <a:schemeClr val="bg1"/>
                </a:solidFill>
                <a:cs typeface="+mj-cs"/>
              </a:rPr>
              <a:t>ล้างซาก)</a:t>
            </a:r>
          </a:p>
        </p:txBody>
      </p:sp>
      <p:sp>
        <p:nvSpPr>
          <p:cNvPr id="38" name="Rounded Rectangle 53">
            <a:extLst>
              <a:ext uri="{FF2B5EF4-FFF2-40B4-BE49-F238E27FC236}">
                <a16:creationId xmlns:a16="http://schemas.microsoft.com/office/drawing/2014/main" id="{A7EFB503-2126-4417-9A1F-3B15DF170BF8}"/>
              </a:ext>
            </a:extLst>
          </p:cNvPr>
          <p:cNvSpPr/>
          <p:nvPr/>
        </p:nvSpPr>
        <p:spPr>
          <a:xfrm>
            <a:off x="943132" y="4293644"/>
            <a:ext cx="2219708" cy="409433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C2DF67"/>
              </a:gs>
              <a:gs pos="100000">
                <a:srgbClr val="64A06A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latin typeface="TH SarabunPSK" panose="020B0500040200020003" pitchFamily="34" charset="-34"/>
              <a:cs typeface="+mj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BA9D0B4-B350-4ACD-8C62-AA73172A6189}"/>
              </a:ext>
            </a:extLst>
          </p:cNvPr>
          <p:cNvSpPr txBox="1"/>
          <p:nvPr/>
        </p:nvSpPr>
        <p:spPr>
          <a:xfrm>
            <a:off x="1076274" y="4267952"/>
            <a:ext cx="2004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latin typeface="TH SarabunPSK" panose="020B0500040200020003" pitchFamily="34" charset="-34"/>
                <a:cs typeface="+mj-cs"/>
              </a:rPr>
              <a:t>ส่วนสะอาด</a:t>
            </a:r>
            <a:endParaRPr lang="en-US" b="1" dirty="0">
              <a:latin typeface="TH SarabunPSK" panose="020B0500040200020003" pitchFamily="34" charset="-34"/>
              <a:cs typeface="+mj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B07BF93-0398-482A-906F-A09881E894FF}"/>
              </a:ext>
            </a:extLst>
          </p:cNvPr>
          <p:cNvSpPr txBox="1"/>
          <p:nvPr/>
        </p:nvSpPr>
        <p:spPr>
          <a:xfrm>
            <a:off x="351615" y="6454082"/>
            <a:ext cx="4183809" cy="40011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th-TH" sz="2000" dirty="0">
                <a:solidFill>
                  <a:schemeClr val="bg1"/>
                </a:solidFill>
                <a:cs typeface="+mj-cs"/>
              </a:rPr>
              <a:t>(กรณีไก่กลม</a:t>
            </a:r>
            <a:r>
              <a:rPr lang="en-US" sz="2000" dirty="0">
                <a:solidFill>
                  <a:schemeClr val="bg1"/>
                </a:solidFill>
                <a:cs typeface="+mj-cs"/>
              </a:rPr>
              <a:t> :</a:t>
            </a:r>
            <a:r>
              <a:rPr lang="th-TH" sz="2000" dirty="0">
                <a:solidFill>
                  <a:schemeClr val="bg1"/>
                </a:solidFill>
                <a:cs typeface="+mj-cs"/>
              </a:rPr>
              <a:t> ลดอุณหภูมิซาก(ถ้ามี) -บรรจุ-จัดเก็บ)</a:t>
            </a:r>
          </a:p>
        </p:txBody>
      </p:sp>
    </p:spTree>
    <p:extLst>
      <p:ext uri="{BB962C8B-B14F-4D97-AF65-F5344CB8AC3E}">
        <p14:creationId xmlns:p14="http://schemas.microsoft.com/office/powerpoint/2010/main" val="15311990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85EDA482-448D-4146-BFAF-9C41B39FFE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368" t="21286" r="1"/>
          <a:stretch/>
        </p:blipFill>
        <p:spPr>
          <a:xfrm>
            <a:off x="3873500" y="0"/>
            <a:ext cx="8318500" cy="56317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0313E6-6A7A-4860-BBE0-E7BE3E1C3B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762" t="22170" r="17474" b="6668"/>
          <a:stretch/>
        </p:blipFill>
        <p:spPr>
          <a:xfrm>
            <a:off x="757239" y="-244835"/>
            <a:ext cx="10853513" cy="72304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AD25B9-A7FF-4717-9E91-B4FC4F90C69A}"/>
              </a:ext>
            </a:extLst>
          </p:cNvPr>
          <p:cNvSpPr txBox="1"/>
          <p:nvPr/>
        </p:nvSpPr>
        <p:spPr>
          <a:xfrm>
            <a:off x="5904798" y="1425572"/>
            <a:ext cx="412170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000" dirty="0">
                <a:solidFill>
                  <a:srgbClr val="00B050"/>
                </a:solidFill>
              </a:rPr>
              <a:t>น้ำในรางระบาย และน้ำบนพื้นห้อง ต้องไม่ไหลย้อนจากส่วนไม่สะอาดไปยังส่วนสะอาด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C2EE36-0927-45EF-BEDE-0501F1A344EA}"/>
              </a:ext>
            </a:extLst>
          </p:cNvPr>
          <p:cNvSpPr txBox="1"/>
          <p:nvPr/>
        </p:nvSpPr>
        <p:spPr>
          <a:xfrm>
            <a:off x="5904797" y="2856788"/>
            <a:ext cx="514242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000" dirty="0">
                <a:solidFill>
                  <a:srgbClr val="00B050"/>
                </a:solidFill>
              </a:rPr>
              <a:t>ความเข้มแสงไม่ได้ระบุเป็นหน่วยเฉพาะ ให้เป็นแสง </a:t>
            </a:r>
            <a:r>
              <a:rPr lang="en-US" sz="2000" dirty="0">
                <a:solidFill>
                  <a:srgbClr val="00B050"/>
                </a:solidFill>
              </a:rPr>
              <a:t>daylight </a:t>
            </a:r>
            <a:endParaRPr lang="th-TH" sz="2000" dirty="0">
              <a:solidFill>
                <a:srgbClr val="00B050"/>
              </a:solidFill>
            </a:endParaRPr>
          </a:p>
          <a:p>
            <a:r>
              <a:rPr lang="th-TH" sz="2000" dirty="0">
                <a:solidFill>
                  <a:srgbClr val="00B050"/>
                </a:solidFill>
              </a:rPr>
              <a:t>ที่สว่างเพียงพอ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48E431-FD5E-486C-9230-E6C9202111AF}"/>
              </a:ext>
            </a:extLst>
          </p:cNvPr>
          <p:cNvSpPr txBox="1"/>
          <p:nvPr/>
        </p:nvSpPr>
        <p:spPr>
          <a:xfrm>
            <a:off x="5772404" y="3690509"/>
            <a:ext cx="5852066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000" dirty="0">
                <a:solidFill>
                  <a:srgbClr val="0070C0"/>
                </a:solidFill>
              </a:rPr>
              <a:t>น้ำใช้ที่เก็บจากปลายก็อกในพื้นที่ผลิตส่งตรวจวิเคราะห์</a:t>
            </a:r>
          </a:p>
          <a:p>
            <a:endParaRPr lang="th-TH" sz="2000" dirty="0">
              <a:solidFill>
                <a:srgbClr val="0070C0"/>
              </a:solidFill>
            </a:endParaRPr>
          </a:p>
          <a:p>
            <a:r>
              <a:rPr lang="th-TH" sz="2000" dirty="0">
                <a:solidFill>
                  <a:srgbClr val="0070C0"/>
                </a:solidFill>
              </a:rPr>
              <a:t>หากมีการใช้น้ำแข็งที่รับซื้อมา ต้องซื้อจากโรงน้ำแข็งที่มีการรับรอง </a:t>
            </a:r>
            <a:r>
              <a:rPr lang="en-US" sz="2000" dirty="0">
                <a:solidFill>
                  <a:srgbClr val="0070C0"/>
                </a:solidFill>
              </a:rPr>
              <a:t>GMP</a:t>
            </a:r>
            <a:r>
              <a:rPr lang="th-TH" sz="2000" dirty="0">
                <a:solidFill>
                  <a:srgbClr val="0070C0"/>
                </a:solidFill>
              </a:rPr>
              <a:t> ของสธ</a:t>
            </a:r>
            <a:r>
              <a:rPr lang="en-US" sz="2000" dirty="0">
                <a:solidFill>
                  <a:srgbClr val="0070C0"/>
                </a:solidFill>
              </a:rPr>
              <a:t>. </a:t>
            </a:r>
            <a:endParaRPr lang="th-TH" sz="2000" dirty="0">
              <a:solidFill>
                <a:srgbClr val="0070C0"/>
              </a:solidFill>
            </a:endParaRPr>
          </a:p>
          <a:p>
            <a:r>
              <a:rPr lang="th-TH" sz="2000" dirty="0">
                <a:solidFill>
                  <a:srgbClr val="0070C0"/>
                </a:solidFill>
              </a:rPr>
              <a:t>ยกเว้น ผลิตน้ำแข็งใช้เอง ต้องมีผลตรวจน้ำแข็งแยก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F65367-5E17-4F02-B72A-E8CBEB22FBC4}"/>
              </a:ext>
            </a:extLst>
          </p:cNvPr>
          <p:cNvSpPr txBox="1"/>
          <p:nvPr/>
        </p:nvSpPr>
        <p:spPr>
          <a:xfrm>
            <a:off x="5871269" y="5444142"/>
            <a:ext cx="628720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000" dirty="0">
                <a:solidFill>
                  <a:srgbClr val="00B050"/>
                </a:solidFill>
              </a:rPr>
              <a:t>จุดล้างมือบริเวณทางเข้า</a:t>
            </a:r>
            <a:r>
              <a:rPr lang="en-US" sz="2000" dirty="0">
                <a:solidFill>
                  <a:srgbClr val="00B050"/>
                </a:solidFill>
              </a:rPr>
              <a:t>-</a:t>
            </a:r>
            <a:r>
              <a:rPr lang="th-TH" sz="2000" dirty="0">
                <a:solidFill>
                  <a:srgbClr val="00B050"/>
                </a:solidFill>
              </a:rPr>
              <a:t>ออกพนักงาน บริเวณทางออกห้องน้ำ และในพื้นที่ปฏิบัติงาน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82244C-50D4-491F-A4A1-8783FE5DF95C}"/>
              </a:ext>
            </a:extLst>
          </p:cNvPr>
          <p:cNvSpPr txBox="1"/>
          <p:nvPr/>
        </p:nvSpPr>
        <p:spPr>
          <a:xfrm>
            <a:off x="5904797" y="6161090"/>
            <a:ext cx="508572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000" dirty="0">
                <a:solidFill>
                  <a:srgbClr val="0070C0"/>
                </a:solidFill>
              </a:rPr>
              <a:t>มีถัง หรือพื้นที่รวบรวมเนื้อสัตว์ที่ไม่เหมาะสมกับการบริโภค</a:t>
            </a:r>
          </a:p>
        </p:txBody>
      </p:sp>
      <p:sp>
        <p:nvSpPr>
          <p:cNvPr id="2" name="Left Bracket 1">
            <a:extLst>
              <a:ext uri="{FF2B5EF4-FFF2-40B4-BE49-F238E27FC236}">
                <a16:creationId xmlns:a16="http://schemas.microsoft.com/office/drawing/2014/main" id="{EDD56799-954B-4DEF-93E1-FFC75B25114D}"/>
              </a:ext>
            </a:extLst>
          </p:cNvPr>
          <p:cNvSpPr/>
          <p:nvPr/>
        </p:nvSpPr>
        <p:spPr>
          <a:xfrm>
            <a:off x="1152145" y="1335024"/>
            <a:ext cx="45719" cy="932688"/>
          </a:xfrm>
          <a:prstGeom prst="leftBracket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>
              <a:solidFill>
                <a:srgbClr val="00B050"/>
              </a:solidFill>
            </a:endParaRPr>
          </a:p>
        </p:txBody>
      </p:sp>
      <p:sp>
        <p:nvSpPr>
          <p:cNvPr id="11" name="Left Bracket 10">
            <a:extLst>
              <a:ext uri="{FF2B5EF4-FFF2-40B4-BE49-F238E27FC236}">
                <a16:creationId xmlns:a16="http://schemas.microsoft.com/office/drawing/2014/main" id="{08C7B567-832C-40A0-96F2-05F91BF59C01}"/>
              </a:ext>
            </a:extLst>
          </p:cNvPr>
          <p:cNvSpPr/>
          <p:nvPr/>
        </p:nvSpPr>
        <p:spPr>
          <a:xfrm>
            <a:off x="1143002" y="3693962"/>
            <a:ext cx="91438" cy="1433341"/>
          </a:xfrm>
          <a:prstGeom prst="leftBracket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71BAC3-0C5A-4A8F-A774-0BB416934477}"/>
              </a:ext>
            </a:extLst>
          </p:cNvPr>
          <p:cNvSpPr txBox="1"/>
          <p:nvPr/>
        </p:nvSpPr>
        <p:spPr>
          <a:xfrm>
            <a:off x="98873" y="1386370"/>
            <a:ext cx="96012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solidFill>
                  <a:srgbClr val="00B050"/>
                </a:solidFill>
              </a:rPr>
              <a:t>ระบบระบายน้ำ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0F8775-F83E-4C50-9015-F906850D0294}"/>
              </a:ext>
            </a:extLst>
          </p:cNvPr>
          <p:cNvSpPr txBox="1"/>
          <p:nvPr/>
        </p:nvSpPr>
        <p:spPr>
          <a:xfrm>
            <a:off x="169164" y="4198032"/>
            <a:ext cx="960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solidFill>
                  <a:srgbClr val="0070C0"/>
                </a:solidFill>
              </a:rPr>
              <a:t>น้ำ น้ำแข็ง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2E1E76C-127A-43EE-B83F-714DEC248D35}"/>
              </a:ext>
            </a:extLst>
          </p:cNvPr>
          <p:cNvCxnSpPr/>
          <p:nvPr/>
        </p:nvCxnSpPr>
        <p:spPr>
          <a:xfrm>
            <a:off x="2048256" y="2523744"/>
            <a:ext cx="197510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6A8CA52-6CC5-483A-BB99-3D28ECE9461C}"/>
              </a:ext>
            </a:extLst>
          </p:cNvPr>
          <p:cNvCxnSpPr>
            <a:cxnSpLocks/>
          </p:cNvCxnSpPr>
          <p:nvPr/>
        </p:nvCxnSpPr>
        <p:spPr>
          <a:xfrm>
            <a:off x="3526536" y="3938016"/>
            <a:ext cx="42367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3AF474B-1E05-4DD0-8200-D5642E7B8C49}"/>
              </a:ext>
            </a:extLst>
          </p:cNvPr>
          <p:cNvCxnSpPr>
            <a:cxnSpLocks/>
          </p:cNvCxnSpPr>
          <p:nvPr/>
        </p:nvCxnSpPr>
        <p:spPr>
          <a:xfrm>
            <a:off x="1624584" y="3252945"/>
            <a:ext cx="2471928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DBE42FB-0A4B-4B69-B53D-74AD8B06FA78}"/>
              </a:ext>
            </a:extLst>
          </p:cNvPr>
          <p:cNvCxnSpPr>
            <a:cxnSpLocks/>
          </p:cNvCxnSpPr>
          <p:nvPr/>
        </p:nvCxnSpPr>
        <p:spPr>
          <a:xfrm>
            <a:off x="2048256" y="5431395"/>
            <a:ext cx="2688336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FE847C5-DDDB-4FD1-BE96-FC46BFB72E4E}"/>
              </a:ext>
            </a:extLst>
          </p:cNvPr>
          <p:cNvCxnSpPr>
            <a:cxnSpLocks/>
          </p:cNvCxnSpPr>
          <p:nvPr/>
        </p:nvCxnSpPr>
        <p:spPr>
          <a:xfrm>
            <a:off x="1408176" y="5658882"/>
            <a:ext cx="428244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2EF366B-765D-47B0-992B-0E69AA49608D}"/>
              </a:ext>
            </a:extLst>
          </p:cNvPr>
          <p:cNvCxnSpPr>
            <a:cxnSpLocks/>
          </p:cNvCxnSpPr>
          <p:nvPr/>
        </p:nvCxnSpPr>
        <p:spPr>
          <a:xfrm>
            <a:off x="2679192" y="5658882"/>
            <a:ext cx="1344168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7D52F05-8325-40EC-84FD-200800654ADC}"/>
              </a:ext>
            </a:extLst>
          </p:cNvPr>
          <p:cNvCxnSpPr>
            <a:cxnSpLocks/>
          </p:cNvCxnSpPr>
          <p:nvPr/>
        </p:nvCxnSpPr>
        <p:spPr>
          <a:xfrm>
            <a:off x="4308348" y="5658882"/>
            <a:ext cx="519684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D71DA46-C40C-4901-8D9F-6B2AE9C954BF}"/>
              </a:ext>
            </a:extLst>
          </p:cNvPr>
          <p:cNvCxnSpPr>
            <a:cxnSpLocks/>
          </p:cNvCxnSpPr>
          <p:nvPr/>
        </p:nvCxnSpPr>
        <p:spPr>
          <a:xfrm>
            <a:off x="1408176" y="4198032"/>
            <a:ext cx="42367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521550A-FB34-464A-953C-F172787221B7}"/>
              </a:ext>
            </a:extLst>
          </p:cNvPr>
          <p:cNvCxnSpPr>
            <a:cxnSpLocks/>
          </p:cNvCxnSpPr>
          <p:nvPr/>
        </p:nvCxnSpPr>
        <p:spPr>
          <a:xfrm>
            <a:off x="3351276" y="4465584"/>
            <a:ext cx="121691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E6E8248-D304-47C9-AAD9-BA841F0A3E04}"/>
              </a:ext>
            </a:extLst>
          </p:cNvPr>
          <p:cNvCxnSpPr>
            <a:cxnSpLocks/>
          </p:cNvCxnSpPr>
          <p:nvPr/>
        </p:nvCxnSpPr>
        <p:spPr>
          <a:xfrm>
            <a:off x="1831848" y="4672848"/>
            <a:ext cx="156057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E1ED738-2EEF-45D3-AB79-64F1571CB32E}"/>
              </a:ext>
            </a:extLst>
          </p:cNvPr>
          <p:cNvCxnSpPr>
            <a:cxnSpLocks/>
          </p:cNvCxnSpPr>
          <p:nvPr/>
        </p:nvCxnSpPr>
        <p:spPr>
          <a:xfrm>
            <a:off x="3238500" y="4933350"/>
            <a:ext cx="82143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25B4B3A-D3CF-455B-85A1-7E6B95914155}"/>
              </a:ext>
            </a:extLst>
          </p:cNvPr>
          <p:cNvCxnSpPr>
            <a:cxnSpLocks/>
          </p:cNvCxnSpPr>
          <p:nvPr/>
        </p:nvCxnSpPr>
        <p:spPr>
          <a:xfrm>
            <a:off x="1758696" y="2024601"/>
            <a:ext cx="159258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791D514-D2EF-468B-A000-74F4CF5745C4}"/>
              </a:ext>
            </a:extLst>
          </p:cNvPr>
          <p:cNvCxnSpPr>
            <a:cxnSpLocks/>
          </p:cNvCxnSpPr>
          <p:nvPr/>
        </p:nvCxnSpPr>
        <p:spPr>
          <a:xfrm>
            <a:off x="4529690" y="2024601"/>
            <a:ext cx="298342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9D7EE90-207F-43D1-ADF1-1A9EDEEEC3D6}"/>
              </a:ext>
            </a:extLst>
          </p:cNvPr>
          <p:cNvCxnSpPr>
            <a:cxnSpLocks/>
          </p:cNvCxnSpPr>
          <p:nvPr/>
        </p:nvCxnSpPr>
        <p:spPr>
          <a:xfrm>
            <a:off x="1408176" y="2250153"/>
            <a:ext cx="1354275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3706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2" grpId="0" animBg="1"/>
      <p:bldP spid="11" grpId="0" animBg="1"/>
      <p:bldP spid="3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ED165EC3-2542-4C1F-BA8B-DE8F6F945D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368" t="21286" r="1"/>
          <a:stretch/>
        </p:blipFill>
        <p:spPr>
          <a:xfrm>
            <a:off x="3993403" y="1226273"/>
            <a:ext cx="8318500" cy="56317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9DBF36-6775-4364-BF78-59ABA86AE4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69" t="22481" r="17183" b="28373"/>
          <a:stretch/>
        </p:blipFill>
        <p:spPr>
          <a:xfrm>
            <a:off x="127077" y="466344"/>
            <a:ext cx="10878786" cy="49691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49597E-463D-4D50-9248-65620BD3F53D}"/>
              </a:ext>
            </a:extLst>
          </p:cNvPr>
          <p:cNvSpPr txBox="1"/>
          <p:nvPr/>
        </p:nvSpPr>
        <p:spPr>
          <a:xfrm>
            <a:off x="5447940" y="2096629"/>
            <a:ext cx="485535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000" dirty="0">
                <a:solidFill>
                  <a:srgbClr val="0070C0"/>
                </a:solidFill>
              </a:rPr>
              <a:t>ไม่ให้สารเคมีปนเปื้อนไปยังเนื้อสัตว์ในกระบวนการผลิต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E8C5EF-8AC8-454C-B0DC-FB52C9AB843B}"/>
              </a:ext>
            </a:extLst>
          </p:cNvPr>
          <p:cNvSpPr txBox="1"/>
          <p:nvPr/>
        </p:nvSpPr>
        <p:spPr>
          <a:xfrm>
            <a:off x="5447940" y="2529682"/>
            <a:ext cx="485535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000" dirty="0">
                <a:solidFill>
                  <a:srgbClr val="00B050"/>
                </a:solidFill>
              </a:rPr>
              <a:t>มีที่เก็บมีด ตะขอ ตะกร้า ถาด ถุง</a:t>
            </a:r>
            <a:r>
              <a:rPr lang="en-US" sz="2000" dirty="0">
                <a:solidFill>
                  <a:srgbClr val="00B050"/>
                </a:solidFill>
              </a:rPr>
              <a:t>…</a:t>
            </a:r>
            <a:r>
              <a:rPr lang="th-TH" sz="2000" dirty="0">
                <a:solidFill>
                  <a:srgbClr val="00B050"/>
                </a:solidFill>
              </a:rPr>
              <a:t> ที่สะอาดเหมาะสม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97459D-C459-4E4F-8E1E-C3BB06EED1FF}"/>
              </a:ext>
            </a:extLst>
          </p:cNvPr>
          <p:cNvSpPr txBox="1"/>
          <p:nvPr/>
        </p:nvSpPr>
        <p:spPr>
          <a:xfrm>
            <a:off x="5447940" y="2999978"/>
            <a:ext cx="555792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000" dirty="0">
                <a:solidFill>
                  <a:srgbClr val="0070C0"/>
                </a:solidFill>
              </a:rPr>
              <a:t>มีห้องหรือพื้นที่แต่งตัวของพนักงานแยกกัน ระหว่างพื้นที่ทั้ง</a:t>
            </a:r>
            <a:r>
              <a:rPr lang="en-US" sz="2000" dirty="0">
                <a:solidFill>
                  <a:srgbClr val="0070C0"/>
                </a:solidFill>
              </a:rPr>
              <a:t> 2</a:t>
            </a:r>
            <a:r>
              <a:rPr lang="th-TH" sz="2000" dirty="0">
                <a:solidFill>
                  <a:srgbClr val="0070C0"/>
                </a:solidFill>
              </a:rPr>
              <a:t> ส่วน และมีชุดที่ใช้ในอาคารผลิตแยกจากชุดที่แต่งมาจากบ้าน หรือสวมทับ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64DC10-B923-4803-AB45-8E0EA67E8F88}"/>
              </a:ext>
            </a:extLst>
          </p:cNvPr>
          <p:cNvSpPr txBox="1"/>
          <p:nvPr/>
        </p:nvSpPr>
        <p:spPr>
          <a:xfrm>
            <a:off x="5450990" y="3695459"/>
            <a:ext cx="390711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000" dirty="0">
                <a:solidFill>
                  <a:srgbClr val="00B050"/>
                </a:solidFill>
              </a:rPr>
              <a:t>จำนวนห้องน้ำที่เพียงพอ </a:t>
            </a:r>
            <a:r>
              <a:rPr lang="th-TH" sz="2000" b="1" dirty="0">
                <a:solidFill>
                  <a:srgbClr val="00B050"/>
                </a:solidFill>
              </a:rPr>
              <a:t>~</a:t>
            </a:r>
            <a:r>
              <a:rPr lang="en-US" sz="1800" dirty="0">
                <a:solidFill>
                  <a:srgbClr val="00B050"/>
                </a:solidFill>
              </a:rPr>
              <a:t>10</a:t>
            </a:r>
            <a:r>
              <a:rPr lang="th-TH" sz="2000" dirty="0">
                <a:solidFill>
                  <a:srgbClr val="00B050"/>
                </a:solidFill>
              </a:rPr>
              <a:t> คน/ </a:t>
            </a:r>
            <a:r>
              <a:rPr lang="en-US" sz="1800" dirty="0">
                <a:solidFill>
                  <a:srgbClr val="00B050"/>
                </a:solidFill>
              </a:rPr>
              <a:t>1 </a:t>
            </a:r>
            <a:r>
              <a:rPr lang="th-TH" sz="2000" dirty="0">
                <a:solidFill>
                  <a:srgbClr val="00B050"/>
                </a:solidFill>
              </a:rPr>
              <a:t>ห้อง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633F9D-6B0D-4A76-8887-F7E59D7FAA5E}"/>
              </a:ext>
            </a:extLst>
          </p:cNvPr>
          <p:cNvSpPr txBox="1"/>
          <p:nvPr/>
        </p:nvSpPr>
        <p:spPr>
          <a:xfrm>
            <a:off x="5447939" y="4137972"/>
            <a:ext cx="555792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000" dirty="0">
                <a:solidFill>
                  <a:srgbClr val="0070C0"/>
                </a:solidFill>
              </a:rPr>
              <a:t>ผู้ปฏิบัติงานไม่ยืนบนแคร่ระดับเดียวกับสัตว์หรือเนื้อสัตว์ </a:t>
            </a:r>
          </a:p>
          <a:p>
            <a:r>
              <a:rPr lang="th-TH" sz="2000" dirty="0">
                <a:solidFill>
                  <a:srgbClr val="0070C0"/>
                </a:solidFill>
              </a:rPr>
              <a:t>(อย.กำหนดความสูง </a:t>
            </a:r>
            <a:r>
              <a:rPr lang="en-US" sz="2000" dirty="0">
                <a:solidFill>
                  <a:srgbClr val="0070C0"/>
                </a:solidFill>
              </a:rPr>
              <a:t>60 cm</a:t>
            </a:r>
            <a:r>
              <a:rPr lang="th-TH" sz="2000" dirty="0">
                <a:solidFill>
                  <a:srgbClr val="0070C0"/>
                </a:solidFill>
              </a:rPr>
              <a:t>)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A2FF67F-C340-4994-8251-0ECCFC185D20}"/>
              </a:ext>
            </a:extLst>
          </p:cNvPr>
          <p:cNvCxnSpPr/>
          <p:nvPr/>
        </p:nvCxnSpPr>
        <p:spPr>
          <a:xfrm>
            <a:off x="2655129" y="3803575"/>
            <a:ext cx="394636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3A6D35E-12B5-4E5A-A774-68F1BBC3E8CC}"/>
              </a:ext>
            </a:extLst>
          </p:cNvPr>
          <p:cNvCxnSpPr>
            <a:cxnSpLocks/>
          </p:cNvCxnSpPr>
          <p:nvPr/>
        </p:nvCxnSpPr>
        <p:spPr>
          <a:xfrm>
            <a:off x="3454026" y="3803575"/>
            <a:ext cx="684998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57A90A1-7168-469D-93D9-D9CEC71E7C32}"/>
              </a:ext>
            </a:extLst>
          </p:cNvPr>
          <p:cNvCxnSpPr>
            <a:cxnSpLocks/>
          </p:cNvCxnSpPr>
          <p:nvPr/>
        </p:nvCxnSpPr>
        <p:spPr>
          <a:xfrm>
            <a:off x="842371" y="3999429"/>
            <a:ext cx="965735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9579333-68B2-4C83-BAE2-4B6B70045C63}"/>
              </a:ext>
            </a:extLst>
          </p:cNvPr>
          <p:cNvCxnSpPr>
            <a:cxnSpLocks/>
          </p:cNvCxnSpPr>
          <p:nvPr/>
        </p:nvCxnSpPr>
        <p:spPr>
          <a:xfrm>
            <a:off x="1404551" y="3506936"/>
            <a:ext cx="204947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E4BEB23-806C-455C-A069-781E0F1F287F}"/>
              </a:ext>
            </a:extLst>
          </p:cNvPr>
          <p:cNvCxnSpPr>
            <a:cxnSpLocks/>
          </p:cNvCxnSpPr>
          <p:nvPr/>
        </p:nvCxnSpPr>
        <p:spPr>
          <a:xfrm>
            <a:off x="1560160" y="3291832"/>
            <a:ext cx="98909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D223858-DEAC-498B-B478-9ED32146C3B2}"/>
              </a:ext>
            </a:extLst>
          </p:cNvPr>
          <p:cNvCxnSpPr>
            <a:cxnSpLocks/>
          </p:cNvCxnSpPr>
          <p:nvPr/>
        </p:nvCxnSpPr>
        <p:spPr>
          <a:xfrm>
            <a:off x="1404551" y="2361530"/>
            <a:ext cx="81744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76ED168-4ED3-42EA-8A76-FC2F0F15C8F4}"/>
              </a:ext>
            </a:extLst>
          </p:cNvPr>
          <p:cNvCxnSpPr>
            <a:cxnSpLocks/>
          </p:cNvCxnSpPr>
          <p:nvPr/>
        </p:nvCxnSpPr>
        <p:spPr>
          <a:xfrm>
            <a:off x="1560160" y="4270331"/>
            <a:ext cx="235587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11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5D99C3F0-3CEA-44CD-A742-C5058F276E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368" t="21286" r="1"/>
          <a:stretch/>
        </p:blipFill>
        <p:spPr>
          <a:xfrm>
            <a:off x="3873500" y="-1"/>
            <a:ext cx="8318500" cy="56317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9DBF36-6775-4364-BF78-59ABA86AE4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662" t="64503" r="17089" b="5272"/>
          <a:stretch/>
        </p:blipFill>
        <p:spPr>
          <a:xfrm>
            <a:off x="-149139" y="457640"/>
            <a:ext cx="11675841" cy="32799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E7BD908-497D-4B30-8F29-42465EC2C421}"/>
              </a:ext>
            </a:extLst>
          </p:cNvPr>
          <p:cNvSpPr txBox="1"/>
          <p:nvPr/>
        </p:nvSpPr>
        <p:spPr>
          <a:xfrm>
            <a:off x="1700627" y="400709"/>
            <a:ext cx="367615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000" dirty="0">
                <a:solidFill>
                  <a:srgbClr val="00B050"/>
                </a:solidFill>
              </a:rPr>
              <a:t>ไม่มีโรงพักสัตว์</a:t>
            </a:r>
            <a:r>
              <a:rPr lang="en-US" sz="2000" dirty="0">
                <a:solidFill>
                  <a:srgbClr val="00B050"/>
                </a:solidFill>
              </a:rPr>
              <a:t>? </a:t>
            </a:r>
            <a:r>
              <a:rPr lang="th-TH" sz="2000" dirty="0">
                <a:solidFill>
                  <a:srgbClr val="00B050"/>
                </a:solidFill>
              </a:rPr>
              <a:t>ผูกหรือให้สัตว์พักรอใต้ต้นไม้</a:t>
            </a:r>
            <a:r>
              <a:rPr lang="en-US" sz="2000" dirty="0">
                <a:solidFill>
                  <a:srgbClr val="00B050"/>
                </a:solidFill>
              </a:rPr>
              <a:t>?   </a:t>
            </a:r>
            <a:endParaRPr lang="th-TH" sz="2000" dirty="0">
              <a:solidFill>
                <a:srgbClr val="00B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3B736D-FCF8-453A-8BDE-D48AADFF52D5}"/>
              </a:ext>
            </a:extLst>
          </p:cNvPr>
          <p:cNvSpPr txBox="1"/>
          <p:nvPr/>
        </p:nvSpPr>
        <p:spPr>
          <a:xfrm>
            <a:off x="5312998" y="400709"/>
            <a:ext cx="510470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000" dirty="0">
                <a:solidFill>
                  <a:srgbClr val="00B050"/>
                </a:solidFill>
              </a:rPr>
              <a:t>โรงพักสัตว์มีไว้เพื่อให้สัตว์ได้พักตามหลักสวัสดิภาพสัตว์ </a:t>
            </a:r>
          </a:p>
          <a:p>
            <a:r>
              <a:rPr lang="th-TH" sz="2000" dirty="0">
                <a:solidFill>
                  <a:srgbClr val="00B050"/>
                </a:solidFill>
              </a:rPr>
              <a:t>สัตว์ได้พักก็จะได้คุณภาพเนื้อดี และเป็นพื้นที่สำหรับตรวจ </a:t>
            </a:r>
            <a:r>
              <a:rPr lang="en-US" sz="2000" dirty="0">
                <a:solidFill>
                  <a:srgbClr val="00B050"/>
                </a:solidFill>
              </a:rPr>
              <a:t>AM</a:t>
            </a:r>
            <a:endParaRPr lang="th-TH" sz="2000" dirty="0">
              <a:solidFill>
                <a:srgbClr val="00B05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FE7FCB-6AB1-401F-9EA2-A265A267F2C8}"/>
              </a:ext>
            </a:extLst>
          </p:cNvPr>
          <p:cNvSpPr txBox="1"/>
          <p:nvPr/>
        </p:nvSpPr>
        <p:spPr>
          <a:xfrm>
            <a:off x="5404260" y="1509305"/>
            <a:ext cx="367615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000" dirty="0">
                <a:solidFill>
                  <a:srgbClr val="0070C0"/>
                </a:solidFill>
              </a:rPr>
              <a:t>มีพื้นที่แยกสัตว์ป่วย คำนึงถึงทิศทางการระบายน้ำจากคอกสัตว์ป่วยไม่ไหลผ่านไปคอกสัตว์ปกติ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A6F8514-909F-4761-B073-464CB903B588}"/>
              </a:ext>
            </a:extLst>
          </p:cNvPr>
          <p:cNvCxnSpPr>
            <a:cxnSpLocks/>
          </p:cNvCxnSpPr>
          <p:nvPr/>
        </p:nvCxnSpPr>
        <p:spPr>
          <a:xfrm>
            <a:off x="1388350" y="2905226"/>
            <a:ext cx="275051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BC200B6-B570-49FC-9F29-857E19C4C128}"/>
              </a:ext>
            </a:extLst>
          </p:cNvPr>
          <p:cNvGrpSpPr/>
          <p:nvPr/>
        </p:nvGrpSpPr>
        <p:grpSpPr>
          <a:xfrm>
            <a:off x="2166080" y="4428231"/>
            <a:ext cx="8181078" cy="2076906"/>
            <a:chOff x="672401" y="2062824"/>
            <a:chExt cx="9292950" cy="265692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4" name="Picture 4" descr="2">
              <a:extLst>
                <a:ext uri="{FF2B5EF4-FFF2-40B4-BE49-F238E27FC236}">
                  <a16:creationId xmlns:a16="http://schemas.microsoft.com/office/drawing/2014/main" id="{D4A54CA9-721A-49C9-881F-514C147A26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8504" y="2062824"/>
              <a:ext cx="3338688" cy="2656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6" descr="IMGP1963">
              <a:extLst>
                <a:ext uri="{FF2B5EF4-FFF2-40B4-BE49-F238E27FC236}">
                  <a16:creationId xmlns:a16="http://schemas.microsoft.com/office/drawing/2014/main" id="{308E4119-16C3-41F6-9D7F-FA51409A30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242128" y="2062825"/>
              <a:ext cx="2723223" cy="265692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7" name="Picture 4" descr="Picture3">
              <a:extLst>
                <a:ext uri="{FF2B5EF4-FFF2-40B4-BE49-F238E27FC236}">
                  <a16:creationId xmlns:a16="http://schemas.microsoft.com/office/drawing/2014/main" id="{5EA7E58E-E889-42ED-A4E1-74AB89C6402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2401" y="2062824"/>
              <a:ext cx="2981167" cy="2656920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2D9A9C21-D5DE-4357-8C07-B232A16CCCA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625" t="-2258" r="-3876" b="59195"/>
          <a:stretch/>
        </p:blipFill>
        <p:spPr>
          <a:xfrm>
            <a:off x="660671" y="3569168"/>
            <a:ext cx="1677787" cy="1973644"/>
          </a:xfrm>
          <a:prstGeom prst="round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114C4A3-CE28-4D33-B507-5F036D20D6EB}"/>
              </a:ext>
            </a:extLst>
          </p:cNvPr>
          <p:cNvSpPr/>
          <p:nvPr/>
        </p:nvSpPr>
        <p:spPr>
          <a:xfrm>
            <a:off x="493776" y="457640"/>
            <a:ext cx="1197864" cy="401896"/>
          </a:xfrm>
          <a:prstGeom prst="ellipse">
            <a:avLst/>
          </a:prstGeom>
          <a:noFill/>
          <a:ln w="38100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46359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ตัวแทนเนื้อหา 2">
            <a:extLst>
              <a:ext uri="{FF2B5EF4-FFF2-40B4-BE49-F238E27FC236}">
                <a16:creationId xmlns:a16="http://schemas.microsoft.com/office/drawing/2014/main" id="{802B80D9-93AB-4014-872A-488E807122FB}"/>
              </a:ext>
            </a:extLst>
          </p:cNvPr>
          <p:cNvSpPr txBox="1">
            <a:spLocks/>
          </p:cNvSpPr>
          <p:nvPr/>
        </p:nvSpPr>
        <p:spPr>
          <a:xfrm>
            <a:off x="3196096" y="2619593"/>
            <a:ext cx="8008933" cy="584775"/>
          </a:xfrm>
          <a:prstGeom prst="parallelogram">
            <a:avLst/>
          </a:prstGeom>
          <a:solidFill>
            <a:srgbClr val="E6533C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th-TH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ตรวจโรคสัตว์ก่อนฆ่า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(Ante</a:t>
            </a:r>
            <a:r>
              <a:rPr lang="th-TH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-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mortem Inspection)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9378BF7-990B-4986-9053-208C9EF8CF0A}"/>
              </a:ext>
            </a:extLst>
          </p:cNvPr>
          <p:cNvSpPr/>
          <p:nvPr/>
        </p:nvSpPr>
        <p:spPr>
          <a:xfrm>
            <a:off x="0" y="0"/>
            <a:ext cx="2191657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2339D3-6E99-41D6-B640-82D2A8C7A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1444" y="566519"/>
            <a:ext cx="10515600" cy="2053074"/>
          </a:xfrm>
        </p:spPr>
        <p:txBody>
          <a:bodyPr>
            <a:normAutofit/>
          </a:bodyPr>
          <a:lstStyle/>
          <a:p>
            <a:pPr>
              <a:lnSpc>
                <a:spcPts val="5800"/>
              </a:lnSpc>
            </a:pPr>
            <a:r>
              <a:rPr lang="th-TH" sz="6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ต้องให้พนักงานตรวจโรคสัตว์</a:t>
            </a:r>
            <a:br>
              <a:rPr lang="th-TH" sz="6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6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ตรวจสัตว์และเนื้อสัตว์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13CE317-320F-4D1B-B706-F46B01F0C1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2774" y="3506100"/>
            <a:ext cx="3727746" cy="308711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675090-6310-4E91-A706-1C72B2016F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345" y="264787"/>
            <a:ext cx="3625662" cy="632842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FBA08A-88B7-4CB4-9169-0D764191CA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7924" y="3506100"/>
            <a:ext cx="3944933" cy="308711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50B62454-E2C0-44B2-BB90-2A913095778F}"/>
              </a:ext>
            </a:extLst>
          </p:cNvPr>
          <p:cNvSpPr/>
          <p:nvPr/>
        </p:nvSpPr>
        <p:spPr>
          <a:xfrm>
            <a:off x="3214569" y="791130"/>
            <a:ext cx="1346875" cy="1346875"/>
          </a:xfrm>
          <a:prstGeom prst="ellipse">
            <a:avLst/>
          </a:prstGeom>
          <a:solidFill>
            <a:srgbClr val="333F4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5B12811D-9C98-456F-B091-4656B29DE6F8}"/>
              </a:ext>
            </a:extLst>
          </p:cNvPr>
          <p:cNvSpPr/>
          <p:nvPr/>
        </p:nvSpPr>
        <p:spPr>
          <a:xfrm rot="16200000">
            <a:off x="11232235" y="5921829"/>
            <a:ext cx="943429" cy="943429"/>
          </a:xfrm>
          <a:prstGeom prst="rtTriangle">
            <a:avLst/>
          </a:prstGeom>
          <a:solidFill>
            <a:srgbClr val="E65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9DC2B9B-A956-4802-B486-EFC1443701C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33632" y="1001986"/>
            <a:ext cx="880408" cy="88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471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0CEEF-9EF2-4CA8-B18F-5C31DA8EA9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363" y="218186"/>
            <a:ext cx="11626516" cy="1450193"/>
          </a:xfrm>
        </p:spPr>
        <p:txBody>
          <a:bodyPr anchor="ctr">
            <a:normAutofit/>
          </a:bodyPr>
          <a:lstStyle/>
          <a:p>
            <a:r>
              <a:rPr lang="th-TH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การตรวจประเมินโรงฆ่าสัตว์ของคณะกรรมการประจำจังหวัด</a:t>
            </a:r>
            <a:endParaRPr lang="th-TH" sz="4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AC51F6B-8116-4433-9648-CCDB5C502BFE}"/>
              </a:ext>
            </a:extLst>
          </p:cNvPr>
          <p:cNvSpPr/>
          <p:nvPr/>
        </p:nvSpPr>
        <p:spPr>
          <a:xfrm>
            <a:off x="715879" y="1795970"/>
            <a:ext cx="11049000" cy="2263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ct val="0"/>
              </a:spcBef>
              <a:defRPr/>
            </a:pPr>
            <a:r>
              <a:rPr lang="en-US" sz="4000" b="1" dirty="0">
                <a:solidFill>
                  <a:schemeClr val="tx1"/>
                </a:solidFill>
                <a:latin typeface="TH SarabunPSK" panose="020B0500040200020003" pitchFamily="34" charset="-34"/>
                <a:cs typeface="+mj-cs"/>
              </a:rPr>
              <a:t>1. </a:t>
            </a:r>
            <a:r>
              <a:rPr lang="th-TH" sz="4000" b="1" dirty="0">
                <a:solidFill>
                  <a:schemeClr val="tx1"/>
                </a:solidFill>
                <a:latin typeface="TH SarabunPSK" panose="020B0500040200020003" pitchFamily="34" charset="-34"/>
                <a:cs typeface="+mj-cs"/>
              </a:rPr>
              <a:t>การตรวจประเมินโรงฆ่าสัตว์เพื่อต่ออายุใบอนุญาตประกอบกิจการฆ่าสัตว์</a:t>
            </a:r>
          </a:p>
          <a:p>
            <a:pPr lvl="0">
              <a:spcBef>
                <a:spcPct val="0"/>
              </a:spcBef>
              <a:defRPr/>
            </a:pPr>
            <a:endParaRPr lang="th-TH" sz="4000" b="1" dirty="0">
              <a:solidFill>
                <a:schemeClr val="tx1"/>
              </a:solidFill>
              <a:latin typeface="TH SarabunPSK" panose="020B0500040200020003" pitchFamily="34" charset="-34"/>
              <a:cs typeface="+mj-cs"/>
            </a:endParaRPr>
          </a:p>
          <a:p>
            <a:pPr>
              <a:spcBef>
                <a:spcPct val="0"/>
              </a:spcBef>
              <a:defRPr/>
            </a:pPr>
            <a:r>
              <a:rPr lang="en-US" sz="4000" b="1" dirty="0">
                <a:solidFill>
                  <a:schemeClr val="tx1"/>
                </a:solidFill>
                <a:latin typeface="TH SarabunPSK" panose="020B0500040200020003" pitchFamily="34" charset="-34"/>
                <a:cs typeface="+mj-cs"/>
              </a:rPr>
              <a:t>2. </a:t>
            </a:r>
            <a:r>
              <a:rPr lang="th-TH" sz="4000" b="1" dirty="0">
                <a:solidFill>
                  <a:schemeClr val="tx1"/>
                </a:solidFill>
                <a:latin typeface="TH SarabunPSK" panose="020B0500040200020003" pitchFamily="34" charset="-34"/>
                <a:cs typeface="+mj-cs"/>
              </a:rPr>
              <a:t>การตรวจประเมินโรงฆ่าสัตว์เพื่อขอรับใบอนุญาตประกอบกิจการฆ่าสัตว์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A52D06B0-E492-41BF-A4FC-4AA1F12CD6C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0" y="846612"/>
            <a:ext cx="6096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077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F372D051-7007-424F-8E53-A664ED71B5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368" t="21286" r="1"/>
          <a:stretch/>
        </p:blipFill>
        <p:spPr>
          <a:xfrm>
            <a:off x="3873500" y="0"/>
            <a:ext cx="8318500" cy="56317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66C452-0B50-4309-B7FF-DBB915F693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278" t="21706" r="16796" b="24314"/>
          <a:stretch/>
        </p:blipFill>
        <p:spPr>
          <a:xfrm>
            <a:off x="485912" y="457200"/>
            <a:ext cx="10890992" cy="54093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21925F-42AF-4DE2-92C5-674F4E016FF9}"/>
              </a:ext>
            </a:extLst>
          </p:cNvPr>
          <p:cNvSpPr txBox="1"/>
          <p:nvPr/>
        </p:nvSpPr>
        <p:spPr>
          <a:xfrm>
            <a:off x="5742432" y="4306824"/>
            <a:ext cx="510235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000" dirty="0">
                <a:solidFill>
                  <a:srgbClr val="00B050"/>
                </a:solidFill>
              </a:rPr>
              <a:t>ลาดชันเกินไป </a:t>
            </a:r>
            <a:r>
              <a:rPr lang="en-US" sz="2000" dirty="0">
                <a:solidFill>
                  <a:srgbClr val="00B050"/>
                </a:solidFill>
              </a:rPr>
              <a:t>: </a:t>
            </a:r>
            <a:r>
              <a:rPr lang="th-TH" sz="2000" dirty="0">
                <a:solidFill>
                  <a:srgbClr val="00B050"/>
                </a:solidFill>
              </a:rPr>
              <a:t>แนะนำทางลาดที่เหมาะสมทำมุมไม่เกิน </a:t>
            </a:r>
            <a:r>
              <a:rPr lang="en-US" sz="2000" dirty="0">
                <a:solidFill>
                  <a:srgbClr val="00B050"/>
                </a:solidFill>
              </a:rPr>
              <a:t>20 </a:t>
            </a:r>
            <a:r>
              <a:rPr lang="th-TH" sz="2000" dirty="0">
                <a:solidFill>
                  <a:srgbClr val="00B050"/>
                </a:solidFill>
              </a:rPr>
              <a:t>องศา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9AD76E6-04C7-4FD7-9CA8-E3E20C7A9A52}"/>
              </a:ext>
            </a:extLst>
          </p:cNvPr>
          <p:cNvCxnSpPr/>
          <p:nvPr/>
        </p:nvCxnSpPr>
        <p:spPr>
          <a:xfrm>
            <a:off x="1234440" y="5596128"/>
            <a:ext cx="2980944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E793CFC-A4FB-46CF-B9AD-C73CE2BFEC4F}"/>
              </a:ext>
            </a:extLst>
          </p:cNvPr>
          <p:cNvCxnSpPr/>
          <p:nvPr/>
        </p:nvCxnSpPr>
        <p:spPr>
          <a:xfrm>
            <a:off x="1755648" y="2029968"/>
            <a:ext cx="142646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7CC6C95-D1AD-4305-BDD3-274FAA65F127}"/>
              </a:ext>
            </a:extLst>
          </p:cNvPr>
          <p:cNvCxnSpPr>
            <a:cxnSpLocks/>
          </p:cNvCxnSpPr>
          <p:nvPr/>
        </p:nvCxnSpPr>
        <p:spPr>
          <a:xfrm>
            <a:off x="1844040" y="2511552"/>
            <a:ext cx="2535936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A85C3D2-22E0-47B9-9B56-883778DF96E9}"/>
              </a:ext>
            </a:extLst>
          </p:cNvPr>
          <p:cNvCxnSpPr>
            <a:cxnSpLocks/>
          </p:cNvCxnSpPr>
          <p:nvPr/>
        </p:nvCxnSpPr>
        <p:spPr>
          <a:xfrm>
            <a:off x="1679448" y="3444240"/>
            <a:ext cx="606552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8432CD1-4F82-4DB2-8292-9F1A8FD8FAD3}"/>
              </a:ext>
            </a:extLst>
          </p:cNvPr>
          <p:cNvCxnSpPr>
            <a:cxnSpLocks/>
          </p:cNvCxnSpPr>
          <p:nvPr/>
        </p:nvCxnSpPr>
        <p:spPr>
          <a:xfrm>
            <a:off x="1877568" y="3916680"/>
            <a:ext cx="92049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118CFBE-EE21-44CF-9AD0-6D267CBBC9D1}"/>
              </a:ext>
            </a:extLst>
          </p:cNvPr>
          <p:cNvCxnSpPr>
            <a:cxnSpLocks/>
          </p:cNvCxnSpPr>
          <p:nvPr/>
        </p:nvCxnSpPr>
        <p:spPr>
          <a:xfrm>
            <a:off x="2142744" y="4419600"/>
            <a:ext cx="2535936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61AAEB5-FB6B-4386-84AF-199BE5266388}"/>
              </a:ext>
            </a:extLst>
          </p:cNvPr>
          <p:cNvCxnSpPr>
            <a:cxnSpLocks/>
          </p:cNvCxnSpPr>
          <p:nvPr/>
        </p:nvCxnSpPr>
        <p:spPr>
          <a:xfrm>
            <a:off x="1755648" y="2974848"/>
            <a:ext cx="116128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7252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FFCBD9F1-498F-4AC3-A489-18A19E6857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368" t="21286" r="1"/>
          <a:stretch/>
        </p:blipFill>
        <p:spPr>
          <a:xfrm>
            <a:off x="3873500" y="0"/>
            <a:ext cx="8318500" cy="56317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EE42D0-BD55-4BB9-B6E3-443B254AA1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278" t="20929" r="19444" b="54078"/>
          <a:stretch/>
        </p:blipFill>
        <p:spPr>
          <a:xfrm>
            <a:off x="554252" y="1915427"/>
            <a:ext cx="10578970" cy="25314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66C452-0B50-4309-B7FF-DBB915F693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279" t="75268" r="19440" b="6357"/>
          <a:stretch/>
        </p:blipFill>
        <p:spPr>
          <a:xfrm>
            <a:off x="554251" y="795528"/>
            <a:ext cx="10578970" cy="186104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E2C42F7-AF27-47BC-97FE-1FD42ED1FC58}"/>
              </a:ext>
            </a:extLst>
          </p:cNvPr>
          <p:cNvCxnSpPr/>
          <p:nvPr/>
        </p:nvCxnSpPr>
        <p:spPr>
          <a:xfrm>
            <a:off x="4299123" y="3667555"/>
            <a:ext cx="329184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13FFCD0-602A-407C-840F-2CBAE97C6F1C}"/>
              </a:ext>
            </a:extLst>
          </p:cNvPr>
          <p:cNvCxnSpPr>
            <a:cxnSpLocks/>
          </p:cNvCxnSpPr>
          <p:nvPr/>
        </p:nvCxnSpPr>
        <p:spPr>
          <a:xfrm>
            <a:off x="1552875" y="3938827"/>
            <a:ext cx="1685544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EA4C13F-6078-4EF3-B8E0-FBCC9A882699}"/>
              </a:ext>
            </a:extLst>
          </p:cNvPr>
          <p:cNvSpPr txBox="1"/>
          <p:nvPr/>
        </p:nvSpPr>
        <p:spPr>
          <a:xfrm>
            <a:off x="5679866" y="3467500"/>
            <a:ext cx="502342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000" dirty="0">
                <a:solidFill>
                  <a:srgbClr val="0070C0"/>
                </a:solidFill>
              </a:rPr>
              <a:t>จาระบี ตามข้อบ่งใช้ของผู้ผลิต ระบุเป็นฟู้ดเกรด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656D643-3977-4118-ACB2-35A37A50C8FD}"/>
              </a:ext>
            </a:extLst>
          </p:cNvPr>
          <p:cNvSpPr/>
          <p:nvPr/>
        </p:nvSpPr>
        <p:spPr>
          <a:xfrm>
            <a:off x="1552874" y="711046"/>
            <a:ext cx="2964261" cy="401896"/>
          </a:xfrm>
          <a:prstGeom prst="ellipse">
            <a:avLst/>
          </a:prstGeom>
          <a:noFill/>
          <a:ln w="38100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3546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CB5C25-829B-4D76-B8C0-6BADFC1BD8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83" t="45697" r="16632" b="11563"/>
          <a:stretch/>
        </p:blipFill>
        <p:spPr>
          <a:xfrm>
            <a:off x="265970" y="1341079"/>
            <a:ext cx="12053030" cy="46497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57ADFC-CBEA-4B3E-8FE5-6A62849B7EC4}"/>
              </a:ext>
            </a:extLst>
          </p:cNvPr>
          <p:cNvSpPr txBox="1"/>
          <p:nvPr/>
        </p:nvSpPr>
        <p:spPr>
          <a:xfrm>
            <a:off x="5820510" y="1881954"/>
            <a:ext cx="629254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000" dirty="0">
                <a:solidFill>
                  <a:srgbClr val="00B050"/>
                </a:solidFill>
              </a:rPr>
              <a:t>สัตว์ที่จะถูกฆ่าจำเป็นจะต้องงดให้อาหารในมื้อสุดท้ายก่อนที่จะเดินทางมายังโรงฆ่าฯ </a:t>
            </a:r>
          </a:p>
          <a:p>
            <a:r>
              <a:rPr lang="th-TH" sz="2000" dirty="0">
                <a:solidFill>
                  <a:srgbClr val="00B050"/>
                </a:solidFill>
              </a:rPr>
              <a:t>เพื่อไม่ให้มีอาหารในกระเพาะมากจนเกินไป และได้พักที่โณงพักสัตว์ก่อนเข้าฆ่า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1C55353-9388-4377-AD6D-516B37830780}"/>
              </a:ext>
            </a:extLst>
          </p:cNvPr>
          <p:cNvCxnSpPr>
            <a:cxnSpLocks/>
          </p:cNvCxnSpPr>
          <p:nvPr/>
        </p:nvCxnSpPr>
        <p:spPr>
          <a:xfrm>
            <a:off x="1463040" y="2748280"/>
            <a:ext cx="15776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EC085C3-73F7-4B83-AC0F-92E5187B3D2C}"/>
              </a:ext>
            </a:extLst>
          </p:cNvPr>
          <p:cNvCxnSpPr>
            <a:cxnSpLocks/>
          </p:cNvCxnSpPr>
          <p:nvPr/>
        </p:nvCxnSpPr>
        <p:spPr>
          <a:xfrm>
            <a:off x="2842172" y="2992120"/>
            <a:ext cx="1720684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F472F10-C2B9-48BD-A3A5-8D72CCC92CEE}"/>
              </a:ext>
            </a:extLst>
          </p:cNvPr>
          <p:cNvCxnSpPr>
            <a:cxnSpLocks/>
          </p:cNvCxnSpPr>
          <p:nvPr/>
        </p:nvCxnSpPr>
        <p:spPr>
          <a:xfrm>
            <a:off x="2746975" y="3248152"/>
            <a:ext cx="39703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4576663-A85B-4521-8FB1-C6B59D14C41F}"/>
              </a:ext>
            </a:extLst>
          </p:cNvPr>
          <p:cNvCxnSpPr>
            <a:cxnSpLocks/>
          </p:cNvCxnSpPr>
          <p:nvPr/>
        </p:nvCxnSpPr>
        <p:spPr>
          <a:xfrm>
            <a:off x="3417431" y="3248152"/>
            <a:ext cx="80709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168C94B-02CE-40C6-8164-D86EAA30FB37}"/>
              </a:ext>
            </a:extLst>
          </p:cNvPr>
          <p:cNvSpPr txBox="1"/>
          <p:nvPr/>
        </p:nvSpPr>
        <p:spPr>
          <a:xfrm>
            <a:off x="5823259" y="2568169"/>
            <a:ext cx="542386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000" dirty="0">
                <a:solidFill>
                  <a:srgbClr val="FF0000"/>
                </a:solidFill>
              </a:rPr>
              <a:t>ตามหลักมนุษยธรรมจะต้องมีการทำสลบสัตว์ก่อนฆ่า</a:t>
            </a:r>
          </a:p>
          <a:p>
            <a:r>
              <a:rPr lang="th-TH" sz="2000" dirty="0">
                <a:solidFill>
                  <a:srgbClr val="FF0000"/>
                </a:solidFill>
              </a:rPr>
              <a:t>การใช้วัตถุแข็ง เช่น ขวาน กระบอง จอบ </a:t>
            </a:r>
            <a:r>
              <a:rPr lang="th-TH" sz="2000" b="1" dirty="0">
                <a:solidFill>
                  <a:srgbClr val="FF0000"/>
                </a:solidFill>
              </a:rPr>
              <a:t>ทุบหัวสัตว์  </a:t>
            </a:r>
            <a:r>
              <a:rPr lang="th-TH" sz="2000" dirty="0">
                <a:solidFill>
                  <a:srgbClr val="FF0000"/>
                </a:solidFill>
              </a:rPr>
              <a:t>ไม่ถือเป็นการทำสลบ</a:t>
            </a:r>
            <a:endParaRPr lang="th-TH" sz="2000" dirty="0">
              <a:solidFill>
                <a:srgbClr val="0070C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84A11B-945B-4054-8D75-7FF4A0F4F5DA}"/>
              </a:ext>
            </a:extLst>
          </p:cNvPr>
          <p:cNvSpPr txBox="1"/>
          <p:nvPr/>
        </p:nvSpPr>
        <p:spPr>
          <a:xfrm>
            <a:off x="5820510" y="3589851"/>
            <a:ext cx="4584667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000" dirty="0">
                <a:solidFill>
                  <a:srgbClr val="00B050"/>
                </a:solidFill>
                <a:effectLst/>
                <a:ea typeface="Calibri" panose="020F0502020204030204" pitchFamily="34" charset="0"/>
              </a:rPr>
              <a:t>สุกรควรใช้เวลาไม่น้อยกว่า 4 นาที โค</a:t>
            </a:r>
            <a:r>
              <a:rPr lang="en-US" sz="2000" dirty="0">
                <a:solidFill>
                  <a:srgbClr val="00B050"/>
                </a:solidFill>
                <a:effectLst/>
                <a:ea typeface="Calibri" panose="020F0502020204030204" pitchFamily="34" charset="0"/>
              </a:rPr>
              <a:t>-</a:t>
            </a:r>
            <a:r>
              <a:rPr lang="th-TH" sz="2000" dirty="0">
                <a:solidFill>
                  <a:srgbClr val="00B050"/>
                </a:solidFill>
                <a:effectLst/>
                <a:ea typeface="Calibri" panose="020F0502020204030204" pitchFamily="34" charset="0"/>
              </a:rPr>
              <a:t>กระบือประมาณ 5-6 นาที และสัตว์ปีกไม่น้อยกว่า 2 นาที</a:t>
            </a:r>
            <a:endParaRPr lang="th-TH" sz="2000" dirty="0">
              <a:solidFill>
                <a:srgbClr val="00B050"/>
              </a:solidFill>
            </a:endParaRPr>
          </a:p>
          <a:p>
            <a:r>
              <a:rPr lang="th-TH" sz="2000" dirty="0">
                <a:solidFill>
                  <a:srgbClr val="00B050"/>
                </a:solidFill>
              </a:rPr>
              <a:t>ไม่ให้สัตว์ทรมานและได้คุณภาพซากที่ดี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63EDEE2-D4F5-44F5-80ED-6D0EFE4A9AD4}"/>
              </a:ext>
            </a:extLst>
          </p:cNvPr>
          <p:cNvCxnSpPr>
            <a:cxnSpLocks/>
          </p:cNvCxnSpPr>
          <p:nvPr/>
        </p:nvCxnSpPr>
        <p:spPr>
          <a:xfrm>
            <a:off x="3418332" y="3766312"/>
            <a:ext cx="493288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158BA19-7BA4-4DEF-B0F6-57E304920E57}"/>
              </a:ext>
            </a:extLst>
          </p:cNvPr>
          <p:cNvCxnSpPr>
            <a:cxnSpLocks/>
          </p:cNvCxnSpPr>
          <p:nvPr/>
        </p:nvCxnSpPr>
        <p:spPr>
          <a:xfrm>
            <a:off x="925068" y="4041688"/>
            <a:ext cx="684276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A47B1DE-E3E6-43FA-9283-9CDBB3BB5F23}"/>
              </a:ext>
            </a:extLst>
          </p:cNvPr>
          <p:cNvCxnSpPr>
            <a:cxnSpLocks/>
          </p:cNvCxnSpPr>
          <p:nvPr/>
        </p:nvCxnSpPr>
        <p:spPr>
          <a:xfrm>
            <a:off x="1840557" y="4041688"/>
            <a:ext cx="2071063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D08C096-A0A5-4F02-A136-6E0A5ED25790}"/>
              </a:ext>
            </a:extLst>
          </p:cNvPr>
          <p:cNvCxnSpPr>
            <a:cxnSpLocks/>
          </p:cNvCxnSpPr>
          <p:nvPr/>
        </p:nvCxnSpPr>
        <p:spPr>
          <a:xfrm>
            <a:off x="2755703" y="4558246"/>
            <a:ext cx="13234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05168D3-9892-44E3-A906-95DFDD47D757}"/>
              </a:ext>
            </a:extLst>
          </p:cNvPr>
          <p:cNvCxnSpPr>
            <a:cxnSpLocks/>
          </p:cNvCxnSpPr>
          <p:nvPr/>
        </p:nvCxnSpPr>
        <p:spPr>
          <a:xfrm>
            <a:off x="1901449" y="5076952"/>
            <a:ext cx="2853431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92141019-419D-4CC4-8E52-3DBABCAE4446}"/>
              </a:ext>
            </a:extLst>
          </p:cNvPr>
          <p:cNvSpPr txBox="1"/>
          <p:nvPr/>
        </p:nvSpPr>
        <p:spPr>
          <a:xfrm>
            <a:off x="5820510" y="4928292"/>
            <a:ext cx="488174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000" u="sng" dirty="0">
                <a:solidFill>
                  <a:srgbClr val="0070C0"/>
                </a:solidFill>
              </a:rPr>
              <a:t>การล้างหรือรวบรวม</a:t>
            </a:r>
            <a:r>
              <a:rPr lang="th-TH" sz="2000" dirty="0">
                <a:solidFill>
                  <a:srgbClr val="0070C0"/>
                </a:solidFill>
              </a:rPr>
              <a:t>เครื่องใน </a:t>
            </a:r>
            <a:r>
              <a:rPr lang="th-TH" sz="2000" u="sng" dirty="0">
                <a:solidFill>
                  <a:srgbClr val="0070C0"/>
                </a:solidFill>
              </a:rPr>
              <a:t>ต้องมี</a:t>
            </a:r>
            <a:r>
              <a:rPr lang="th-TH" sz="2000" dirty="0">
                <a:solidFill>
                  <a:srgbClr val="0070C0"/>
                </a:solidFill>
              </a:rPr>
              <a:t>ห้องแยก</a:t>
            </a:r>
          </a:p>
          <a:p>
            <a:r>
              <a:rPr lang="th-TH" sz="2000" dirty="0">
                <a:solidFill>
                  <a:srgbClr val="0070C0"/>
                </a:solidFill>
              </a:rPr>
              <a:t>เครื่องในขาวในพื้นที่ส่วนไม่สะอาด   เครื่องในแดงในพื้นที่ส่วนสะอาด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E7EFF23-3894-46EC-8835-E0663A7A7E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83" t="29020" r="16632" b="63428"/>
          <a:stretch/>
        </p:blipFill>
        <p:spPr>
          <a:xfrm>
            <a:off x="265970" y="519451"/>
            <a:ext cx="12053030" cy="821628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14BF957C-15C5-4F4F-8FB3-CED0C73AC4A9}"/>
              </a:ext>
            </a:extLst>
          </p:cNvPr>
          <p:cNvSpPr/>
          <p:nvPr/>
        </p:nvSpPr>
        <p:spPr>
          <a:xfrm>
            <a:off x="3707892" y="1221200"/>
            <a:ext cx="2093976" cy="488949"/>
          </a:xfrm>
          <a:prstGeom prst="ellipse">
            <a:avLst/>
          </a:prstGeom>
          <a:noFill/>
          <a:ln w="1905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0941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9" grpId="0" animBg="1"/>
      <p:bldP spid="21" grpId="0" animBg="1"/>
      <p:bldP spid="32" grpId="0" animBg="1"/>
      <p:bldP spid="3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รูปภาพ 44">
            <a:extLst>
              <a:ext uri="{FF2B5EF4-FFF2-40B4-BE49-F238E27FC236}">
                <a16:creationId xmlns:a16="http://schemas.microsoft.com/office/drawing/2014/main" id="{804EEFAE-746F-418A-A45B-E9561A7867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  <a:lum bright="-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154" b="19006"/>
          <a:stretch/>
        </p:blipFill>
        <p:spPr>
          <a:xfrm>
            <a:off x="4388567" y="280701"/>
            <a:ext cx="7455090" cy="2172213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9F3B91B4-FC35-4E11-A1F9-813D0AF5A7C2}"/>
              </a:ext>
            </a:extLst>
          </p:cNvPr>
          <p:cNvSpPr/>
          <p:nvPr/>
        </p:nvSpPr>
        <p:spPr>
          <a:xfrm>
            <a:off x="348343" y="478971"/>
            <a:ext cx="3077029" cy="3077029"/>
          </a:xfrm>
          <a:prstGeom prst="ellipse">
            <a:avLst/>
          </a:prstGeom>
          <a:solidFill>
            <a:srgbClr val="333F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8DCC0B-B744-4247-A595-CDA93D4DBB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625" t="-2258" r="-3876" b="59195"/>
          <a:stretch/>
        </p:blipFill>
        <p:spPr>
          <a:xfrm>
            <a:off x="632213" y="0"/>
            <a:ext cx="2509287" cy="2951769"/>
          </a:xfrm>
          <a:prstGeom prst="roundRect">
            <a:avLst/>
          </a:prstGeom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56796223-D6A0-4C8F-B4FA-6C99C5BF37C1}"/>
              </a:ext>
            </a:extLst>
          </p:cNvPr>
          <p:cNvSpPr/>
          <p:nvPr/>
        </p:nvSpPr>
        <p:spPr>
          <a:xfrm rot="5400000" flipH="1" flipV="1">
            <a:off x="4017725" y="-1303553"/>
            <a:ext cx="4040440" cy="12308113"/>
          </a:xfrm>
          <a:custGeom>
            <a:avLst/>
            <a:gdLst>
              <a:gd name="connsiteX0" fmla="*/ 0 w 2627784"/>
              <a:gd name="connsiteY0" fmla="*/ 0 h 5143500"/>
              <a:gd name="connsiteX1" fmla="*/ 2627784 w 2627784"/>
              <a:gd name="connsiteY1" fmla="*/ 0 h 5143500"/>
              <a:gd name="connsiteX2" fmla="*/ 2627784 w 2627784"/>
              <a:gd name="connsiteY2" fmla="*/ 5143500 h 5143500"/>
              <a:gd name="connsiteX3" fmla="*/ 0 w 2627784"/>
              <a:gd name="connsiteY3" fmla="*/ 5143500 h 5143500"/>
              <a:gd name="connsiteX4" fmla="*/ 0 w 2627784"/>
              <a:gd name="connsiteY4" fmla="*/ 0 h 5143500"/>
              <a:gd name="connsiteX0" fmla="*/ 0 w 3338984"/>
              <a:gd name="connsiteY0" fmla="*/ 0 h 5143500"/>
              <a:gd name="connsiteX1" fmla="*/ 3338984 w 3338984"/>
              <a:gd name="connsiteY1" fmla="*/ 14515 h 5143500"/>
              <a:gd name="connsiteX2" fmla="*/ 2627784 w 3338984"/>
              <a:gd name="connsiteY2" fmla="*/ 5143500 h 5143500"/>
              <a:gd name="connsiteX3" fmla="*/ 0 w 3338984"/>
              <a:gd name="connsiteY3" fmla="*/ 5143500 h 5143500"/>
              <a:gd name="connsiteX4" fmla="*/ 0 w 3338984"/>
              <a:gd name="connsiteY4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8984" h="5143500">
                <a:moveTo>
                  <a:pt x="0" y="0"/>
                </a:moveTo>
                <a:lnTo>
                  <a:pt x="3338984" y="14515"/>
                </a:lnTo>
                <a:lnTo>
                  <a:pt x="2627784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30000">
                <a:srgbClr val="EB553E"/>
              </a:gs>
              <a:gs pos="95000">
                <a:srgbClr val="CB4933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819FA4-A1DC-4131-AA95-7AB4426A8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697" y="861729"/>
            <a:ext cx="10515600" cy="1325563"/>
          </a:xfrm>
        </p:spPr>
        <p:txBody>
          <a:bodyPr>
            <a:normAutofit/>
          </a:bodyPr>
          <a:lstStyle/>
          <a:p>
            <a:r>
              <a:rPr lang="th-TH" sz="7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ต้องมีการทำสลบ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E12E3D4-0A60-4484-8FE5-0C1C9FEC5385}"/>
              </a:ext>
            </a:extLst>
          </p:cNvPr>
          <p:cNvGrpSpPr/>
          <p:nvPr/>
        </p:nvGrpSpPr>
        <p:grpSpPr>
          <a:xfrm>
            <a:off x="166421" y="2351315"/>
            <a:ext cx="11859158" cy="4274636"/>
            <a:chOff x="1348798" y="1325563"/>
            <a:chExt cx="9872856" cy="355867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12289D1-E2C8-48B1-9A83-E8C48C7567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3000"/>
                      </a14:imgEffect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48798" y="1325563"/>
              <a:ext cx="2938241" cy="355867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FE8BBCB-40ED-46A6-B822-224B07873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93850" y="1325563"/>
              <a:ext cx="2669608" cy="3558673"/>
            </a:xfrm>
            <a:prstGeom prst="rect">
              <a:avLst/>
            </a:prstGeom>
          </p:spPr>
        </p:pic>
        <p:pic>
          <p:nvPicPr>
            <p:cNvPr id="13" name="รูปภาพ 1" descr="เชือด.jpg">
              <a:extLst>
                <a:ext uri="{FF2B5EF4-FFF2-40B4-BE49-F238E27FC236}">
                  <a16:creationId xmlns:a16="http://schemas.microsoft.com/office/drawing/2014/main" id="{A65E8EA2-68BC-4365-88C1-09666D05B1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70269" y="1325563"/>
              <a:ext cx="4051385" cy="3558673"/>
            </a:xfrm>
            <a:prstGeom prst="rect">
              <a:avLst/>
            </a:prstGeom>
          </p:spPr>
        </p:pic>
      </p:grp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D98292A7-C422-4A87-BF9D-9FDDE46789D0}"/>
              </a:ext>
            </a:extLst>
          </p:cNvPr>
          <p:cNvSpPr/>
          <p:nvPr/>
        </p:nvSpPr>
        <p:spPr>
          <a:xfrm>
            <a:off x="166421" y="5831146"/>
            <a:ext cx="794805" cy="794805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407CCA0E-C9F2-4DBD-B129-9ECCB6DA6F48}"/>
              </a:ext>
            </a:extLst>
          </p:cNvPr>
          <p:cNvSpPr/>
          <p:nvPr/>
        </p:nvSpPr>
        <p:spPr>
          <a:xfrm rot="10800000">
            <a:off x="11045821" y="148741"/>
            <a:ext cx="1027932" cy="1027932"/>
          </a:xfrm>
          <a:prstGeom prst="rtTriangle">
            <a:avLst/>
          </a:prstGeom>
          <a:solidFill>
            <a:srgbClr val="E65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0584042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>
            <a:extLst>
              <a:ext uri="{FF2B5EF4-FFF2-40B4-BE49-F238E27FC236}">
                <a16:creationId xmlns:a16="http://schemas.microsoft.com/office/drawing/2014/main" id="{3BFFEC49-760C-406C-947A-1926E170320C}"/>
              </a:ext>
            </a:extLst>
          </p:cNvPr>
          <p:cNvSpPr/>
          <p:nvPr/>
        </p:nvSpPr>
        <p:spPr>
          <a:xfrm rot="5400000" flipH="1" flipV="1">
            <a:off x="4337040" y="-984240"/>
            <a:ext cx="3441725" cy="12268201"/>
          </a:xfrm>
          <a:custGeom>
            <a:avLst/>
            <a:gdLst>
              <a:gd name="connsiteX0" fmla="*/ 0 w 2627784"/>
              <a:gd name="connsiteY0" fmla="*/ 0 h 5143500"/>
              <a:gd name="connsiteX1" fmla="*/ 2627784 w 2627784"/>
              <a:gd name="connsiteY1" fmla="*/ 0 h 5143500"/>
              <a:gd name="connsiteX2" fmla="*/ 2627784 w 2627784"/>
              <a:gd name="connsiteY2" fmla="*/ 5143500 h 5143500"/>
              <a:gd name="connsiteX3" fmla="*/ 0 w 2627784"/>
              <a:gd name="connsiteY3" fmla="*/ 5143500 h 5143500"/>
              <a:gd name="connsiteX4" fmla="*/ 0 w 2627784"/>
              <a:gd name="connsiteY4" fmla="*/ 0 h 5143500"/>
              <a:gd name="connsiteX0" fmla="*/ 0 w 3338984"/>
              <a:gd name="connsiteY0" fmla="*/ 0 h 5143500"/>
              <a:gd name="connsiteX1" fmla="*/ 3338984 w 3338984"/>
              <a:gd name="connsiteY1" fmla="*/ 14515 h 5143500"/>
              <a:gd name="connsiteX2" fmla="*/ 2627784 w 3338984"/>
              <a:gd name="connsiteY2" fmla="*/ 5143500 h 5143500"/>
              <a:gd name="connsiteX3" fmla="*/ 0 w 3338984"/>
              <a:gd name="connsiteY3" fmla="*/ 5143500 h 5143500"/>
              <a:gd name="connsiteX4" fmla="*/ 0 w 3338984"/>
              <a:gd name="connsiteY4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8984" h="5143500">
                <a:moveTo>
                  <a:pt x="0" y="0"/>
                </a:moveTo>
                <a:lnTo>
                  <a:pt x="3338984" y="14515"/>
                </a:lnTo>
                <a:lnTo>
                  <a:pt x="2627784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30000">
                <a:srgbClr val="EB553E"/>
              </a:gs>
              <a:gs pos="95000">
                <a:srgbClr val="CB4933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140F602-3188-487F-9412-2BBC39150DD1}"/>
              </a:ext>
            </a:extLst>
          </p:cNvPr>
          <p:cNvGrpSpPr/>
          <p:nvPr/>
        </p:nvGrpSpPr>
        <p:grpSpPr>
          <a:xfrm>
            <a:off x="8768973" y="1995612"/>
            <a:ext cx="3488746" cy="1727942"/>
            <a:chOff x="8826245" y="2120862"/>
            <a:chExt cx="3001634" cy="1486680"/>
          </a:xfrm>
        </p:grpSpPr>
        <p:pic>
          <p:nvPicPr>
            <p:cNvPr id="13" name="Picture 5" descr="D:\picture_sound\Picturesอื่นอื่น\การฆ่าสัตว์เนื้อสัตว์\ตำแหน่งยิงสลบวัว.bmp">
              <a:extLst>
                <a:ext uri="{FF2B5EF4-FFF2-40B4-BE49-F238E27FC236}">
                  <a16:creationId xmlns:a16="http://schemas.microsoft.com/office/drawing/2014/main" id="{6433EF31-3F14-45FB-BD15-8E1EBDA5BC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826245" y="2120862"/>
              <a:ext cx="1324662" cy="1346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5" descr="D:\picture_sound\Picturesอื่นอื่น\การฆ่าสัตว์เนื้อสัตว์\ตำแหน่งยิงสลบวัว.bmp">
              <a:extLst>
                <a:ext uri="{FF2B5EF4-FFF2-40B4-BE49-F238E27FC236}">
                  <a16:creationId xmlns:a16="http://schemas.microsoft.com/office/drawing/2014/main" id="{B81689AC-2D66-421E-A8A7-2047515C463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952474" y="2260843"/>
              <a:ext cx="1875405" cy="1346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4819FA4-A1DC-4131-AA95-7AB4426A8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233" y="346147"/>
            <a:ext cx="10515600" cy="1325563"/>
          </a:xfrm>
        </p:spPr>
        <p:txBody>
          <a:bodyPr>
            <a:normAutofit/>
          </a:bodyPr>
          <a:lstStyle/>
          <a:p>
            <a:r>
              <a:rPr lang="th-TH" sz="6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ต้องมีการทำสลบ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1CAA06F-F1F0-484F-BF08-38AEE7E08D5A}"/>
              </a:ext>
            </a:extLst>
          </p:cNvPr>
          <p:cNvGrpSpPr/>
          <p:nvPr/>
        </p:nvGrpSpPr>
        <p:grpSpPr>
          <a:xfrm>
            <a:off x="118247" y="1695449"/>
            <a:ext cx="6932446" cy="4997459"/>
            <a:chOff x="299291" y="863571"/>
            <a:chExt cx="6878775" cy="4958769"/>
          </a:xfrm>
        </p:grpSpPr>
        <p:sp>
          <p:nvSpPr>
            <p:cNvPr id="5" name="สี่เหลี่ยมผืนผ้า 5">
              <a:extLst>
                <a:ext uri="{FF2B5EF4-FFF2-40B4-BE49-F238E27FC236}">
                  <a16:creationId xmlns:a16="http://schemas.microsoft.com/office/drawing/2014/main" id="{A0DA6508-57F1-4DC2-879D-CE1602D53B5C}"/>
                </a:ext>
              </a:extLst>
            </p:cNvPr>
            <p:cNvSpPr/>
            <p:nvPr/>
          </p:nvSpPr>
          <p:spPr>
            <a:xfrm>
              <a:off x="299291" y="863571"/>
              <a:ext cx="2809033" cy="4933949"/>
            </a:xfrm>
            <a:prstGeom prst="rect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2CBA363-3D5C-4126-A551-7F38030926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38737" y="888391"/>
              <a:ext cx="3939329" cy="4933949"/>
            </a:xfrm>
            <a:prstGeom prst="rect">
              <a:avLst/>
            </a:prstGeom>
          </p:spPr>
        </p:pic>
      </p:grp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06B7B5F3-A82E-466D-BDAE-F81531C1D4A1}"/>
              </a:ext>
            </a:extLst>
          </p:cNvPr>
          <p:cNvSpPr/>
          <p:nvPr/>
        </p:nvSpPr>
        <p:spPr>
          <a:xfrm rot="10800000">
            <a:off x="11045821" y="148741"/>
            <a:ext cx="1027932" cy="1027932"/>
          </a:xfrm>
          <a:prstGeom prst="rtTriangle">
            <a:avLst/>
          </a:prstGeom>
          <a:solidFill>
            <a:srgbClr val="E65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31E0A5-2AC5-43D0-9AB5-5B53BCC0FD1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0540" y="1197187"/>
            <a:ext cx="2544510" cy="2544510"/>
          </a:xfrm>
          <a:prstGeom prst="ellipse">
            <a:avLst/>
          </a:prstGeom>
          <a:ln w="85725">
            <a:solidFill>
              <a:schemeClr val="tx1"/>
            </a:solidFill>
          </a:ln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708F56C0-8880-4384-BE75-DDE118F5E2A2}"/>
              </a:ext>
            </a:extLst>
          </p:cNvPr>
          <p:cNvSpPr/>
          <p:nvPr/>
        </p:nvSpPr>
        <p:spPr>
          <a:xfrm>
            <a:off x="2238566" y="5238506"/>
            <a:ext cx="1543310" cy="1543310"/>
          </a:xfrm>
          <a:prstGeom prst="ellipse">
            <a:avLst/>
          </a:prstGeom>
          <a:solidFill>
            <a:srgbClr val="333F43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7079C08-073C-4B5F-A874-F0857D5F8BD3}"/>
              </a:ext>
            </a:extLst>
          </p:cNvPr>
          <p:cNvSpPr/>
          <p:nvPr/>
        </p:nvSpPr>
        <p:spPr>
          <a:xfrm>
            <a:off x="4533900" y="355600"/>
            <a:ext cx="0" cy="1054100"/>
          </a:xfrm>
          <a:custGeom>
            <a:avLst/>
            <a:gdLst>
              <a:gd name="connsiteX0" fmla="*/ 0 w 0"/>
              <a:gd name="connsiteY0" fmla="*/ 0 h 1054100"/>
              <a:gd name="connsiteX1" fmla="*/ 0 w 0"/>
              <a:gd name="connsiteY1" fmla="*/ 1054100 h 105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054100">
                <a:moveTo>
                  <a:pt x="0" y="0"/>
                </a:moveTo>
                <a:lnTo>
                  <a:pt x="0" y="1054100"/>
                </a:lnTo>
              </a:path>
            </a:pathLst>
          </a:custGeom>
          <a:noFill/>
          <a:ln w="47625">
            <a:solidFill>
              <a:srgbClr val="E653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8" name="Graphic 17" descr="Cow">
            <a:extLst>
              <a:ext uri="{FF2B5EF4-FFF2-40B4-BE49-F238E27FC236}">
                <a16:creationId xmlns:a16="http://schemas.microsoft.com/office/drawing/2014/main" id="{4736D0DA-12EB-47CC-962E-001856F7E5F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777128" y="279995"/>
            <a:ext cx="1147387" cy="1147387"/>
          </a:xfrm>
          <a:prstGeom prst="rect">
            <a:avLst/>
          </a:prstGeom>
        </p:spPr>
      </p:pic>
      <p:pic>
        <p:nvPicPr>
          <p:cNvPr id="19" name="Graphic 18" descr="Pig">
            <a:extLst>
              <a:ext uri="{FF2B5EF4-FFF2-40B4-BE49-F238E27FC236}">
                <a16:creationId xmlns:a16="http://schemas.microsoft.com/office/drawing/2014/main" id="{686C5A6E-065D-4C1A-98B3-974E33ADE6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509646" y="5499488"/>
            <a:ext cx="970569" cy="970569"/>
          </a:xfrm>
          <a:prstGeom prst="rect">
            <a:avLst/>
          </a:prstGeom>
        </p:spPr>
      </p:pic>
      <p:sp>
        <p:nvSpPr>
          <p:cNvPr id="20" name="&quot;Not Allowed&quot; Symbol 19">
            <a:extLst>
              <a:ext uri="{FF2B5EF4-FFF2-40B4-BE49-F238E27FC236}">
                <a16:creationId xmlns:a16="http://schemas.microsoft.com/office/drawing/2014/main" id="{9C68D931-3D56-4099-B98C-0CB125A31F4A}"/>
              </a:ext>
            </a:extLst>
          </p:cNvPr>
          <p:cNvSpPr/>
          <p:nvPr/>
        </p:nvSpPr>
        <p:spPr>
          <a:xfrm>
            <a:off x="7892755" y="1465151"/>
            <a:ext cx="754906" cy="664319"/>
          </a:xfrm>
          <a:prstGeom prst="noSmoking">
            <a:avLst>
              <a:gd name="adj" fmla="val 9099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AE9781-97F2-41E7-BC38-78D2DBB6D07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99708" y="3855411"/>
            <a:ext cx="3726699" cy="28538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6897C30-A916-4BDC-9DD1-51FDD18E7A4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143"/>
          <a:stretch/>
        </p:blipFill>
        <p:spPr>
          <a:xfrm flipH="1">
            <a:off x="9692698" y="5407012"/>
            <a:ext cx="2381055" cy="1464231"/>
          </a:xfrm>
          <a:prstGeom prst="rect">
            <a:avLst/>
          </a:prstGeom>
          <a:effectLst>
            <a:outerShdw dist="63500" algn="l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34863770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D6939486-F134-4549-A557-14B605F388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5406"/>
            <a:ext cx="5035536" cy="2965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3D93B4A-7F6F-4569-8345-8F7FDED9E8AA}"/>
              </a:ext>
            </a:extLst>
          </p:cNvPr>
          <p:cNvSpPr/>
          <p:nvPr/>
        </p:nvSpPr>
        <p:spPr>
          <a:xfrm>
            <a:off x="0" y="2641600"/>
            <a:ext cx="12192000" cy="3568700"/>
          </a:xfrm>
          <a:prstGeom prst="rect">
            <a:avLst/>
          </a:prstGeom>
          <a:solidFill>
            <a:srgbClr val="E65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94112B-5911-4C99-8265-A3E9B1D5A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1678" y="53673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th-TH" sz="5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มีการนำ </a:t>
            </a:r>
            <a:r>
              <a:rPr lang="th-TH" sz="5400" b="1" dirty="0">
                <a:solidFill>
                  <a:srgbClr val="E6533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เลือด </a:t>
            </a:r>
            <a:r>
              <a:rPr lang="th-TH" sz="5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ออกอย่างสมบูรณ์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A993AC7-A230-48ED-90F7-899C056C6FC3}"/>
              </a:ext>
            </a:extLst>
          </p:cNvPr>
          <p:cNvGrpSpPr/>
          <p:nvPr/>
        </p:nvGrpSpPr>
        <p:grpSpPr>
          <a:xfrm>
            <a:off x="196431" y="1873327"/>
            <a:ext cx="11690769" cy="4473263"/>
            <a:chOff x="259931" y="2189966"/>
            <a:chExt cx="11241755" cy="430145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" name="รูปภาพ 2" descr="23072007605.jpg">
              <a:extLst>
                <a:ext uri="{FF2B5EF4-FFF2-40B4-BE49-F238E27FC236}">
                  <a16:creationId xmlns:a16="http://schemas.microsoft.com/office/drawing/2014/main" id="{F4ABA810-A2E9-43FD-B3FF-1DA74D504A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91586" y="2189966"/>
              <a:ext cx="4610100" cy="430145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4244E07-605E-49A0-8609-692ECE131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-277751" y="2727649"/>
              <a:ext cx="4301455" cy="3226091"/>
            </a:xfrm>
            <a:prstGeom prst="rect">
              <a:avLst/>
            </a:prstGeom>
          </p:spPr>
        </p:pic>
        <p:pic>
          <p:nvPicPr>
            <p:cNvPr id="9" name="Picture 4" descr="D:\AUDDY\ข้อมูล\beef pro\DSC04571.JPG">
              <a:extLst>
                <a:ext uri="{FF2B5EF4-FFF2-40B4-BE49-F238E27FC236}">
                  <a16:creationId xmlns:a16="http://schemas.microsoft.com/office/drawing/2014/main" id="{9387BDD6-D036-46A0-B265-5EEB5B7965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5755" y="2189966"/>
              <a:ext cx="3226099" cy="4301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8DCAE9F5-0A88-443E-97CD-725B3E685412}"/>
              </a:ext>
            </a:extLst>
          </p:cNvPr>
          <p:cNvSpPr/>
          <p:nvPr/>
        </p:nvSpPr>
        <p:spPr>
          <a:xfrm>
            <a:off x="3876860" y="547764"/>
            <a:ext cx="1158676" cy="1158676"/>
          </a:xfrm>
          <a:prstGeom prst="ellipse">
            <a:avLst/>
          </a:prstGeom>
          <a:solidFill>
            <a:srgbClr val="333F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F9DB095-3C2A-42D4-846B-AF841AE1B28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6200000">
            <a:off x="4039875" y="647700"/>
            <a:ext cx="832645" cy="8326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6143C78-3827-4711-9801-5C16A50F364D}"/>
              </a:ext>
            </a:extLst>
          </p:cNvPr>
          <p:cNvSpPr/>
          <p:nvPr/>
        </p:nvSpPr>
        <p:spPr>
          <a:xfrm>
            <a:off x="11036300" y="139700"/>
            <a:ext cx="1003300" cy="1104900"/>
          </a:xfrm>
          <a:custGeom>
            <a:avLst/>
            <a:gdLst>
              <a:gd name="connsiteX0" fmla="*/ 0 w 1003300"/>
              <a:gd name="connsiteY0" fmla="*/ 0 h 1104900"/>
              <a:gd name="connsiteX1" fmla="*/ 1003300 w 1003300"/>
              <a:gd name="connsiteY1" fmla="*/ 0 h 1104900"/>
              <a:gd name="connsiteX2" fmla="*/ 1003300 w 1003300"/>
              <a:gd name="connsiteY2" fmla="*/ 110490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3300" h="1104900">
                <a:moveTo>
                  <a:pt x="0" y="0"/>
                </a:moveTo>
                <a:lnTo>
                  <a:pt x="1003300" y="0"/>
                </a:lnTo>
                <a:lnTo>
                  <a:pt x="1003300" y="1104900"/>
                </a:lnTo>
              </a:path>
            </a:pathLst>
          </a:custGeom>
          <a:noFill/>
          <a:ln w="50800">
            <a:solidFill>
              <a:srgbClr val="E653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BCAD78F-96AC-4F9D-A9C8-B37FE7A47343}"/>
              </a:ext>
            </a:extLst>
          </p:cNvPr>
          <p:cNvSpPr/>
          <p:nvPr/>
        </p:nvSpPr>
        <p:spPr>
          <a:xfrm rot="10800000">
            <a:off x="107531" y="5603012"/>
            <a:ext cx="1003300" cy="1104900"/>
          </a:xfrm>
          <a:custGeom>
            <a:avLst/>
            <a:gdLst>
              <a:gd name="connsiteX0" fmla="*/ 0 w 1003300"/>
              <a:gd name="connsiteY0" fmla="*/ 0 h 1104900"/>
              <a:gd name="connsiteX1" fmla="*/ 1003300 w 1003300"/>
              <a:gd name="connsiteY1" fmla="*/ 0 h 1104900"/>
              <a:gd name="connsiteX2" fmla="*/ 1003300 w 1003300"/>
              <a:gd name="connsiteY2" fmla="*/ 110490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3300" h="1104900">
                <a:moveTo>
                  <a:pt x="0" y="0"/>
                </a:moveTo>
                <a:lnTo>
                  <a:pt x="1003300" y="0"/>
                </a:lnTo>
                <a:lnTo>
                  <a:pt x="1003300" y="1104900"/>
                </a:lnTo>
              </a:path>
            </a:pathLst>
          </a:custGeom>
          <a:noFill/>
          <a:ln w="50800">
            <a:solidFill>
              <a:srgbClr val="333F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E82A12-74CD-40EF-B2F6-B35C0881830C}"/>
              </a:ext>
            </a:extLst>
          </p:cNvPr>
          <p:cNvSpPr txBox="1"/>
          <p:nvPr/>
        </p:nvSpPr>
        <p:spPr>
          <a:xfrm>
            <a:off x="1370762" y="6446302"/>
            <a:ext cx="107597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800" dirty="0">
                <a:effectLst/>
                <a:ea typeface="Calibri" panose="020F0502020204030204" pitchFamily="34" charset="0"/>
              </a:rPr>
              <a:t>สุกรควรใช้เวลาไม่น้อยกว่า 4 นาที โค</a:t>
            </a:r>
            <a:r>
              <a:rPr lang="en-US" sz="2800" dirty="0">
                <a:effectLst/>
                <a:ea typeface="Calibri" panose="020F0502020204030204" pitchFamily="34" charset="0"/>
              </a:rPr>
              <a:t>-</a:t>
            </a:r>
            <a:r>
              <a:rPr lang="th-TH" sz="2800" dirty="0">
                <a:effectLst/>
                <a:ea typeface="Calibri" panose="020F0502020204030204" pitchFamily="34" charset="0"/>
              </a:rPr>
              <a:t>กระบือประมาณ 5-6 นาที และสัตว์ปีกไม่น้อยกว่า 2 นาที</a:t>
            </a:r>
            <a:endParaRPr lang="th-TH" sz="2800" dirty="0"/>
          </a:p>
        </p:txBody>
      </p:sp>
    </p:spTree>
    <p:extLst>
      <p:ext uri="{BB962C8B-B14F-4D97-AF65-F5344CB8AC3E}">
        <p14:creationId xmlns:p14="http://schemas.microsoft.com/office/powerpoint/2010/main" val="22678360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>
            <a:extLst>
              <a:ext uri="{FF2B5EF4-FFF2-40B4-BE49-F238E27FC236}">
                <a16:creationId xmlns:a16="http://schemas.microsoft.com/office/drawing/2014/main" id="{79BD45F2-9183-4D4C-B65C-470FD1FD84F5}"/>
              </a:ext>
            </a:extLst>
          </p:cNvPr>
          <p:cNvSpPr/>
          <p:nvPr/>
        </p:nvSpPr>
        <p:spPr>
          <a:xfrm>
            <a:off x="0" y="0"/>
            <a:ext cx="6858000" cy="6858000"/>
          </a:xfrm>
          <a:prstGeom prst="rtTriangle">
            <a:avLst/>
          </a:prstGeom>
          <a:solidFill>
            <a:srgbClr val="E65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861F76-22FB-4676-97D1-13119D67A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2147" y="2136915"/>
            <a:ext cx="2775048" cy="1325563"/>
          </a:xfrm>
        </p:spPr>
        <p:txBody>
          <a:bodyPr>
            <a:noAutofit/>
          </a:bodyPr>
          <a:lstStyle/>
          <a:p>
            <a:pPr algn="ctr"/>
            <a:r>
              <a:rPr lang="th-TH" sz="6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ป้องกันไม่ให้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เนื้อสัตว์ปนเปื้อนพื้นผิวสกปรก</a:t>
            </a:r>
            <a:endParaRPr lang="th-TH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34B794-1FCB-4593-8F1E-6AC406CA8A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109" y="4035471"/>
            <a:ext cx="2775054" cy="2593929"/>
          </a:xfrm>
          <a:prstGeom prst="rect">
            <a:avLst/>
          </a:prstGeom>
        </p:spPr>
      </p:pic>
      <p:pic>
        <p:nvPicPr>
          <p:cNvPr id="15" name="Picture 2" descr="D:\AUDDY\ข้อมูล\beef pro\DSC04566.JPG">
            <a:extLst>
              <a:ext uri="{FF2B5EF4-FFF2-40B4-BE49-F238E27FC236}">
                <a16:creationId xmlns:a16="http://schemas.microsoft.com/office/drawing/2014/main" id="{9B26B7DC-888E-49C9-9271-0808762E8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6246" y="206165"/>
            <a:ext cx="2775054" cy="3700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166EEE7-E4B5-490A-AE0B-F72C6D7F8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7847" y="228600"/>
            <a:ext cx="2775048" cy="370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ight Triangle 7">
            <a:extLst>
              <a:ext uri="{FF2B5EF4-FFF2-40B4-BE49-F238E27FC236}">
                <a16:creationId xmlns:a16="http://schemas.microsoft.com/office/drawing/2014/main" id="{4141C107-8864-4ACF-8152-61FC731CCDD1}"/>
              </a:ext>
            </a:extLst>
          </p:cNvPr>
          <p:cNvSpPr/>
          <p:nvPr/>
        </p:nvSpPr>
        <p:spPr>
          <a:xfrm rot="10800000">
            <a:off x="11045821" y="148741"/>
            <a:ext cx="1027932" cy="1027932"/>
          </a:xfrm>
          <a:prstGeom prst="rtTriangle">
            <a:avLst/>
          </a:prstGeom>
          <a:solidFill>
            <a:srgbClr val="E65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8BE8636-BE14-4B84-9752-BAAD7926158E}"/>
              </a:ext>
            </a:extLst>
          </p:cNvPr>
          <p:cNvSpPr/>
          <p:nvPr/>
        </p:nvSpPr>
        <p:spPr>
          <a:xfrm>
            <a:off x="9090333" y="475002"/>
            <a:ext cx="1158676" cy="1158676"/>
          </a:xfrm>
          <a:prstGeom prst="ellipse">
            <a:avLst/>
          </a:prstGeom>
          <a:solidFill>
            <a:srgbClr val="333F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D4FA1633-5C09-498A-9125-08554F7D9D09}"/>
              </a:ext>
            </a:extLst>
          </p:cNvPr>
          <p:cNvSpPr/>
          <p:nvPr/>
        </p:nvSpPr>
        <p:spPr>
          <a:xfrm>
            <a:off x="8603492" y="3755625"/>
            <a:ext cx="2247900" cy="0"/>
          </a:xfrm>
          <a:custGeom>
            <a:avLst/>
            <a:gdLst>
              <a:gd name="connsiteX0" fmla="*/ 0 w 2247900"/>
              <a:gd name="connsiteY0" fmla="*/ 0 h 0"/>
              <a:gd name="connsiteX1" fmla="*/ 2247900 w 22479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47900">
                <a:moveTo>
                  <a:pt x="0" y="0"/>
                </a:moveTo>
                <a:lnTo>
                  <a:pt x="2247900" y="0"/>
                </a:lnTo>
              </a:path>
            </a:pathLst>
          </a:custGeom>
          <a:noFill/>
          <a:ln w="60325">
            <a:solidFill>
              <a:srgbClr val="E653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438480CF-CC8A-4350-B41C-C7BDF61C8D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309868" y="740922"/>
            <a:ext cx="686551" cy="686551"/>
          </a:xfrm>
          <a:prstGeom prst="rect">
            <a:avLst/>
          </a:prstGeom>
        </p:spPr>
      </p:pic>
      <p:pic>
        <p:nvPicPr>
          <p:cNvPr id="21" name="Picture 4" descr="ปศุสัตว์ปทุม-009">
            <a:extLst>
              <a:ext uri="{FF2B5EF4-FFF2-40B4-BE49-F238E27FC236}">
                <a16:creationId xmlns:a16="http://schemas.microsoft.com/office/drawing/2014/main" id="{B18E505C-316D-49D8-ACA2-2FC0BB6B5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3000"/>
                    </a14:imgEffect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3761" y="4035471"/>
            <a:ext cx="2775048" cy="2593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CA646A4-FFC1-4CBD-9052-85290729AF6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9305" y="3990237"/>
            <a:ext cx="2768050" cy="26695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F84C09C-3766-4211-9344-3138410557AD}"/>
              </a:ext>
            </a:extLst>
          </p:cNvPr>
          <p:cNvSpPr/>
          <p:nvPr/>
        </p:nvSpPr>
        <p:spPr>
          <a:xfrm>
            <a:off x="846657" y="3172733"/>
            <a:ext cx="2794126" cy="704678"/>
          </a:xfrm>
          <a:prstGeom prst="rect">
            <a:avLst/>
          </a:prstGeom>
          <a:solidFill>
            <a:srgbClr val="262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CFE47B-FECD-460A-92E1-71F21061A3B6}"/>
              </a:ext>
            </a:extLst>
          </p:cNvPr>
          <p:cNvSpPr/>
          <p:nvPr/>
        </p:nvSpPr>
        <p:spPr>
          <a:xfrm>
            <a:off x="997699" y="3148668"/>
            <a:ext cx="2643084" cy="835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  <a:spcBef>
                <a:spcPct val="0"/>
              </a:spcBef>
            </a:pPr>
            <a:r>
              <a:rPr lang="th-TH" altLang="th-TH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การถลกหนัง </a:t>
            </a:r>
            <a:r>
              <a:rPr lang="th-TH" altLang="th-TH" sz="1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ต้องไม่ให้</a:t>
            </a:r>
            <a:br>
              <a:rPr lang="th-TH" alt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alt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มีการปนเปื้อนจากหนังสู่เนื้อ</a:t>
            </a:r>
          </a:p>
        </p:txBody>
      </p:sp>
      <p:sp>
        <p:nvSpPr>
          <p:cNvPr id="18" name="&quot;Not Allowed&quot; Symbol 17">
            <a:extLst>
              <a:ext uri="{FF2B5EF4-FFF2-40B4-BE49-F238E27FC236}">
                <a16:creationId xmlns:a16="http://schemas.microsoft.com/office/drawing/2014/main" id="{DC14F800-4D8C-4527-8041-0ED486466498}"/>
              </a:ext>
            </a:extLst>
          </p:cNvPr>
          <p:cNvSpPr/>
          <p:nvPr/>
        </p:nvSpPr>
        <p:spPr>
          <a:xfrm>
            <a:off x="7734438" y="4036287"/>
            <a:ext cx="1056300" cy="1056300"/>
          </a:xfrm>
          <a:prstGeom prst="noSmoking">
            <a:avLst>
              <a:gd name="adj" fmla="val 9099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22FBF5-8D13-48E2-BD76-97F45579E369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9809" t="245" r="21704"/>
          <a:stretch/>
        </p:blipFill>
        <p:spPr>
          <a:xfrm>
            <a:off x="9034848" y="3990237"/>
            <a:ext cx="3056066" cy="26391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2" name="&quot;Not Allowed&quot; Symbol 21">
            <a:extLst>
              <a:ext uri="{FF2B5EF4-FFF2-40B4-BE49-F238E27FC236}">
                <a16:creationId xmlns:a16="http://schemas.microsoft.com/office/drawing/2014/main" id="{64F84758-9AE2-4760-A938-A9C33E24B280}"/>
              </a:ext>
            </a:extLst>
          </p:cNvPr>
          <p:cNvSpPr/>
          <p:nvPr/>
        </p:nvSpPr>
        <p:spPr>
          <a:xfrm>
            <a:off x="10922341" y="4058190"/>
            <a:ext cx="1056300" cy="1056300"/>
          </a:xfrm>
          <a:prstGeom prst="noSmoking">
            <a:avLst>
              <a:gd name="adj" fmla="val 9099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2247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529D6F6A-3052-46AD-B05A-C5D839BFA3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4313"/>
          <a:stretch/>
        </p:blipFill>
        <p:spPr>
          <a:xfrm flipH="1">
            <a:off x="4156782" y="415654"/>
            <a:ext cx="1450782" cy="18524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5DA7143-8FFC-4BDB-8AA1-7D21DA10B9C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1327" y="3279850"/>
            <a:ext cx="3453383" cy="32267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6605DC5-CCE0-4573-94A0-49B425DFE26A}"/>
              </a:ext>
            </a:extLst>
          </p:cNvPr>
          <p:cNvSpPr/>
          <p:nvPr/>
        </p:nvSpPr>
        <p:spPr>
          <a:xfrm>
            <a:off x="0" y="0"/>
            <a:ext cx="2191657" cy="6858000"/>
          </a:xfrm>
          <a:prstGeom prst="rect">
            <a:avLst/>
          </a:prstGeom>
          <a:solidFill>
            <a:srgbClr val="E65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20" name="Content Placeholder 4">
            <a:extLst>
              <a:ext uri="{FF2B5EF4-FFF2-40B4-BE49-F238E27FC236}">
                <a16:creationId xmlns:a16="http://schemas.microsoft.com/office/drawing/2014/main" id="{4C3D52A3-C276-4FA2-AEBB-BED1AF6B62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2372" y="264786"/>
            <a:ext cx="3518148" cy="6328425"/>
          </a:xfrm>
          <a:prstGeom prst="rect">
            <a:avLst/>
          </a:prstGeom>
        </p:spPr>
      </p:pic>
      <p:sp>
        <p:nvSpPr>
          <p:cNvPr id="14" name="ตัวแทนเนื้อหา 2">
            <a:extLst>
              <a:ext uri="{FF2B5EF4-FFF2-40B4-BE49-F238E27FC236}">
                <a16:creationId xmlns:a16="http://schemas.microsoft.com/office/drawing/2014/main" id="{FFA4B37E-4837-495F-9545-88CFB06612F4}"/>
              </a:ext>
            </a:extLst>
          </p:cNvPr>
          <p:cNvSpPr txBox="1">
            <a:spLocks/>
          </p:cNvSpPr>
          <p:nvPr/>
        </p:nvSpPr>
        <p:spPr>
          <a:xfrm>
            <a:off x="3439430" y="2268129"/>
            <a:ext cx="8008933" cy="584775"/>
          </a:xfrm>
          <a:prstGeom prst="parallelogram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th-TH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ตรวจโรคสัตว์หลังฆ่า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(Post</a:t>
            </a:r>
            <a:r>
              <a:rPr lang="th-TH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-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mortem Inspection) 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F492968B-D136-438D-9E51-7E7A157FB604}"/>
              </a:ext>
            </a:extLst>
          </p:cNvPr>
          <p:cNvSpPr txBox="1">
            <a:spLocks/>
          </p:cNvSpPr>
          <p:nvPr/>
        </p:nvSpPr>
        <p:spPr>
          <a:xfrm>
            <a:off x="5699405" y="415653"/>
            <a:ext cx="10515600" cy="2053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900"/>
              </a:lnSpc>
            </a:pPr>
            <a:r>
              <a:rPr lang="th-TH" sz="5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ต้องให้พนักงานตรวจโรคสัตว์</a:t>
            </a:r>
            <a:br>
              <a:rPr lang="th-TH" sz="5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5400" b="1" dirty="0">
                <a:solidFill>
                  <a:srgbClr val="E6533C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ตรวจสัตว์และเนื้อสัตว์</a:t>
            </a:r>
          </a:p>
        </p:txBody>
      </p:sp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CAB5B8CD-8A61-4E20-BD13-B931C32ECB5B}"/>
              </a:ext>
            </a:extLst>
          </p:cNvPr>
          <p:cNvSpPr/>
          <p:nvPr/>
        </p:nvSpPr>
        <p:spPr>
          <a:xfrm rot="16200000">
            <a:off x="11232235" y="5921829"/>
            <a:ext cx="943429" cy="943429"/>
          </a:xfrm>
          <a:prstGeom prst="rtTriangle">
            <a:avLst/>
          </a:prstGeom>
          <a:solidFill>
            <a:srgbClr val="E65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3299B40-1928-4AB5-8D17-B6A3CD0902B9}"/>
              </a:ext>
            </a:extLst>
          </p:cNvPr>
          <p:cNvGrpSpPr/>
          <p:nvPr/>
        </p:nvGrpSpPr>
        <p:grpSpPr>
          <a:xfrm>
            <a:off x="3214569" y="669486"/>
            <a:ext cx="1154231" cy="1154231"/>
            <a:chOff x="3214569" y="791130"/>
            <a:chExt cx="1346875" cy="1346875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E86CA6B-E084-4268-9141-E10A6DB4CB01}"/>
                </a:ext>
              </a:extLst>
            </p:cNvPr>
            <p:cNvSpPr/>
            <p:nvPr/>
          </p:nvSpPr>
          <p:spPr>
            <a:xfrm>
              <a:off x="3214569" y="791130"/>
              <a:ext cx="1346875" cy="1346875"/>
            </a:xfrm>
            <a:prstGeom prst="ellipse">
              <a:avLst/>
            </a:prstGeom>
            <a:solidFill>
              <a:srgbClr val="333F4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7555C4BE-5DE0-4811-A6C9-04112CE52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433632" y="1001986"/>
              <a:ext cx="880408" cy="880408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1AE266CE-13D8-413E-9B3C-D2D3D2731E96}"/>
              </a:ext>
            </a:extLst>
          </p:cNvPr>
          <p:cNvSpPr/>
          <p:nvPr/>
        </p:nvSpPr>
        <p:spPr>
          <a:xfrm>
            <a:off x="1306286" y="5921828"/>
            <a:ext cx="2581721" cy="584775"/>
          </a:xfrm>
          <a:prstGeom prst="rect">
            <a:avLst/>
          </a:prstGeom>
          <a:solidFill>
            <a:srgbClr val="333F4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A665659-3C58-4315-AE01-7DCBFEDBF3AB}"/>
              </a:ext>
            </a:extLst>
          </p:cNvPr>
          <p:cNvSpPr/>
          <p:nvPr/>
        </p:nvSpPr>
        <p:spPr>
          <a:xfrm>
            <a:off x="1420962" y="5879106"/>
            <a:ext cx="236955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0" cap="none" spc="0" normalizeH="0" baseline="0" noProof="0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ตรวจซาก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24CB0E-279F-4B98-AB04-96D6BE6E7B7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4172" y="3428998"/>
            <a:ext cx="3443048" cy="30871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67E157B1-0DF5-4F53-9139-99ABDCE60205}"/>
              </a:ext>
            </a:extLst>
          </p:cNvPr>
          <p:cNvSpPr/>
          <p:nvPr/>
        </p:nvSpPr>
        <p:spPr>
          <a:xfrm>
            <a:off x="4710989" y="3177122"/>
            <a:ext cx="5692129" cy="584775"/>
          </a:xfrm>
          <a:prstGeom prst="rect">
            <a:avLst/>
          </a:prstGeom>
          <a:solidFill>
            <a:srgbClr val="333F4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0289E23-20E2-4C5D-B45B-CF2D23FD5F42}"/>
              </a:ext>
            </a:extLst>
          </p:cNvPr>
          <p:cNvSpPr/>
          <p:nvPr/>
        </p:nvSpPr>
        <p:spPr>
          <a:xfrm>
            <a:off x="5539748" y="3175845"/>
            <a:ext cx="382901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0" cap="none" spc="0" normalizeH="0" baseline="0" noProof="0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ตรวจหัว </a:t>
            </a:r>
            <a:r>
              <a:rPr kumimoji="0" lang="en-US" sz="3600" b="1" i="0" u="none" strike="noStrike" kern="0" cap="none" spc="0" normalizeH="0" baseline="0" noProof="0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&amp; </a:t>
            </a:r>
            <a:r>
              <a:rPr kumimoji="0" lang="th-TH" sz="3600" b="1" i="0" u="none" strike="noStrike" kern="0" cap="none" spc="0" normalizeH="0" baseline="0" noProof="0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เครื่องใน</a:t>
            </a:r>
          </a:p>
        </p:txBody>
      </p:sp>
    </p:spTree>
    <p:extLst>
      <p:ext uri="{BB962C8B-B14F-4D97-AF65-F5344CB8AC3E}">
        <p14:creationId xmlns:p14="http://schemas.microsoft.com/office/powerpoint/2010/main" val="18208298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954C5169-DC07-4B13-8A64-D495218DBE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368" t="21286" r="1"/>
          <a:stretch/>
        </p:blipFill>
        <p:spPr>
          <a:xfrm>
            <a:off x="3873500" y="-5198"/>
            <a:ext cx="8318500" cy="56317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9BFC8B-9B6B-4773-9DAF-22BF6CDDF1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69" t="21395" r="16796" b="5581"/>
          <a:stretch/>
        </p:blipFill>
        <p:spPr>
          <a:xfrm>
            <a:off x="466344" y="-288496"/>
            <a:ext cx="10623415" cy="7168524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1F3863A-6464-445E-AD71-1F0D52FB0A2C}"/>
              </a:ext>
            </a:extLst>
          </p:cNvPr>
          <p:cNvCxnSpPr>
            <a:cxnSpLocks/>
          </p:cNvCxnSpPr>
          <p:nvPr/>
        </p:nvCxnSpPr>
        <p:spPr>
          <a:xfrm>
            <a:off x="2231136" y="1709928"/>
            <a:ext cx="1938528" cy="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65D65C4-DCAF-4911-8722-283C7D696F83}"/>
              </a:ext>
            </a:extLst>
          </p:cNvPr>
          <p:cNvSpPr txBox="1"/>
          <p:nvPr/>
        </p:nvSpPr>
        <p:spPr>
          <a:xfrm>
            <a:off x="5449823" y="1479102"/>
            <a:ext cx="546619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000" dirty="0">
                <a:solidFill>
                  <a:srgbClr val="00B050"/>
                </a:solidFill>
              </a:rPr>
              <a:t>พวงเครื่องในสัตว์ปีก กิจกรรมการล้างหรือรวบรวมให้อยู่ในพื้นที่</a:t>
            </a:r>
            <a:r>
              <a:rPr lang="th-TH" sz="2000" u="sng" dirty="0">
                <a:solidFill>
                  <a:srgbClr val="00B050"/>
                </a:solidFill>
              </a:rPr>
              <a:t>ส่วนไม่สะอาด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61E3C24-1925-4582-8FC2-BFB7E2F60C7E}"/>
              </a:ext>
            </a:extLst>
          </p:cNvPr>
          <p:cNvCxnSpPr/>
          <p:nvPr/>
        </p:nvCxnSpPr>
        <p:spPr>
          <a:xfrm>
            <a:off x="3355848" y="1984248"/>
            <a:ext cx="111556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BAA86DE-0577-4A97-817B-2D982EBAF502}"/>
              </a:ext>
            </a:extLst>
          </p:cNvPr>
          <p:cNvCxnSpPr>
            <a:cxnSpLocks/>
          </p:cNvCxnSpPr>
          <p:nvPr/>
        </p:nvCxnSpPr>
        <p:spPr>
          <a:xfrm>
            <a:off x="1102241" y="2200656"/>
            <a:ext cx="47967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0721D0-499B-4DF1-A4A8-7C1929243CE7}"/>
              </a:ext>
            </a:extLst>
          </p:cNvPr>
          <p:cNvSpPr txBox="1"/>
          <p:nvPr/>
        </p:nvSpPr>
        <p:spPr>
          <a:xfrm>
            <a:off x="5449823" y="2036677"/>
            <a:ext cx="404469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000" dirty="0">
                <a:solidFill>
                  <a:srgbClr val="0070C0"/>
                </a:solidFill>
              </a:rPr>
              <a:t>น้ำล้างเครื่องในต้องไม่ไหลนองพื้น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180D08-9C53-4054-85ED-F53C3510B302}"/>
              </a:ext>
            </a:extLst>
          </p:cNvPr>
          <p:cNvSpPr txBox="1"/>
          <p:nvPr/>
        </p:nvSpPr>
        <p:spPr>
          <a:xfrm>
            <a:off x="5362956" y="2657377"/>
            <a:ext cx="514197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000" dirty="0">
                <a:solidFill>
                  <a:schemeClr val="accent2"/>
                </a:solidFill>
              </a:rPr>
              <a:t>ไก่กลม หมูซีก โคซีก ถือว่าไม่ตัดแต่ง</a:t>
            </a:r>
          </a:p>
          <a:p>
            <a:r>
              <a:rPr lang="th-TH" sz="2000" dirty="0">
                <a:solidFill>
                  <a:schemeClr val="accent2"/>
                </a:solidFill>
              </a:rPr>
              <a:t>แต่หากมีการแบ่ง</a:t>
            </a:r>
            <a:r>
              <a:rPr lang="en-US" sz="2000" dirty="0">
                <a:solidFill>
                  <a:schemeClr val="accent2"/>
                </a:solidFill>
              </a:rPr>
              <a:t>4</a:t>
            </a:r>
            <a:r>
              <a:rPr lang="th-TH" sz="2000" dirty="0">
                <a:solidFill>
                  <a:schemeClr val="accent2"/>
                </a:solidFill>
              </a:rPr>
              <a:t> เลาะเนื้อ แยกชิ้นส่วน หั่นสไลด์ ถือว่าตัดแต่ง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4ED378A-49C3-4BF4-9950-25B179DA1C8A}"/>
              </a:ext>
            </a:extLst>
          </p:cNvPr>
          <p:cNvSpPr txBox="1"/>
          <p:nvPr/>
        </p:nvSpPr>
        <p:spPr>
          <a:xfrm>
            <a:off x="5449823" y="3982274"/>
            <a:ext cx="404469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000" dirty="0">
                <a:solidFill>
                  <a:srgbClr val="0070C0"/>
                </a:solidFill>
              </a:rPr>
              <a:t>มี </a:t>
            </a:r>
            <a:r>
              <a:rPr lang="en-US" sz="2000" dirty="0">
                <a:solidFill>
                  <a:srgbClr val="0070C0"/>
                </a:solidFill>
              </a:rPr>
              <a:t>pest control</a:t>
            </a:r>
            <a:r>
              <a:rPr lang="th-TH" sz="2000" dirty="0">
                <a:solidFill>
                  <a:srgbClr val="0070C0"/>
                </a:solidFill>
              </a:rPr>
              <a:t> กันแมลง ยุง หนู มด แมงมุม</a:t>
            </a:r>
            <a:r>
              <a:rPr lang="en-US" sz="2000" dirty="0">
                <a:solidFill>
                  <a:srgbClr val="0070C0"/>
                </a:solidFill>
              </a:rPr>
              <a:t>…</a:t>
            </a:r>
            <a:endParaRPr lang="th-TH" sz="2000" dirty="0">
              <a:solidFill>
                <a:srgbClr val="0070C0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2695C91-EF7C-441E-AADA-72A1CD2EF217}"/>
              </a:ext>
            </a:extLst>
          </p:cNvPr>
          <p:cNvSpPr/>
          <p:nvPr/>
        </p:nvSpPr>
        <p:spPr>
          <a:xfrm>
            <a:off x="1293876" y="2610612"/>
            <a:ext cx="2139696" cy="400109"/>
          </a:xfrm>
          <a:prstGeom prst="ellipse">
            <a:avLst/>
          </a:prstGeom>
          <a:noFill/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E1FCBC2-2A89-4147-A6CF-77FCF5EB6740}"/>
              </a:ext>
            </a:extLst>
          </p:cNvPr>
          <p:cNvCxnSpPr/>
          <p:nvPr/>
        </p:nvCxnSpPr>
        <p:spPr>
          <a:xfrm>
            <a:off x="3502152" y="2810667"/>
            <a:ext cx="179222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E4AD102-6C30-457D-9617-F25D903021F5}"/>
              </a:ext>
            </a:extLst>
          </p:cNvPr>
          <p:cNvCxnSpPr>
            <a:cxnSpLocks/>
          </p:cNvCxnSpPr>
          <p:nvPr/>
        </p:nvCxnSpPr>
        <p:spPr>
          <a:xfrm>
            <a:off x="3200400" y="3250046"/>
            <a:ext cx="969264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F228845-160B-4374-AA16-4D59380EF405}"/>
              </a:ext>
            </a:extLst>
          </p:cNvPr>
          <p:cNvCxnSpPr>
            <a:cxnSpLocks/>
          </p:cNvCxnSpPr>
          <p:nvPr/>
        </p:nvCxnSpPr>
        <p:spPr>
          <a:xfrm>
            <a:off x="1102241" y="3465576"/>
            <a:ext cx="836287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427DA0C-63EF-49C0-823C-ACE92C769372}"/>
              </a:ext>
            </a:extLst>
          </p:cNvPr>
          <p:cNvCxnSpPr>
            <a:cxnSpLocks/>
          </p:cNvCxnSpPr>
          <p:nvPr/>
        </p:nvCxnSpPr>
        <p:spPr>
          <a:xfrm>
            <a:off x="1520384" y="3695054"/>
            <a:ext cx="1195384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615D513-FBC1-4FCC-975F-4699C526B43C}"/>
              </a:ext>
            </a:extLst>
          </p:cNvPr>
          <p:cNvCxnSpPr>
            <a:cxnSpLocks/>
          </p:cNvCxnSpPr>
          <p:nvPr/>
        </p:nvCxnSpPr>
        <p:spPr>
          <a:xfrm>
            <a:off x="1417320" y="4870704"/>
            <a:ext cx="1231959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FCC0C9C-4094-40C3-BF31-ABF5F7727E4E}"/>
              </a:ext>
            </a:extLst>
          </p:cNvPr>
          <p:cNvCxnSpPr>
            <a:cxnSpLocks/>
          </p:cNvCxnSpPr>
          <p:nvPr/>
        </p:nvCxnSpPr>
        <p:spPr>
          <a:xfrm>
            <a:off x="2999232" y="5334000"/>
            <a:ext cx="1588575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E17EFD8-871F-4E99-8E33-F1557434623F}"/>
              </a:ext>
            </a:extLst>
          </p:cNvPr>
          <p:cNvCxnSpPr>
            <a:cxnSpLocks/>
          </p:cNvCxnSpPr>
          <p:nvPr/>
        </p:nvCxnSpPr>
        <p:spPr>
          <a:xfrm>
            <a:off x="2033299" y="4182329"/>
            <a:ext cx="1075661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58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15" grpId="0" animBg="1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2C3E897A-5E85-42C7-B28F-0C2C08D8E6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368" t="21286" r="1"/>
          <a:stretch/>
        </p:blipFill>
        <p:spPr>
          <a:xfrm>
            <a:off x="3962649" y="0"/>
            <a:ext cx="8318500" cy="56317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56CA58-C7E4-4103-A32B-2FF9A240E1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666" t="22171" r="16602" b="5581"/>
          <a:stretch/>
        </p:blipFill>
        <p:spPr>
          <a:xfrm>
            <a:off x="637031" y="-198602"/>
            <a:ext cx="11027661" cy="73517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0F5464-D406-4E4D-9110-B47186FA4F64}"/>
              </a:ext>
            </a:extLst>
          </p:cNvPr>
          <p:cNvSpPr txBox="1"/>
          <p:nvPr/>
        </p:nvSpPr>
        <p:spPr>
          <a:xfrm>
            <a:off x="5775960" y="3013722"/>
            <a:ext cx="5779009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</a:rPr>
              <a:t>Personal Hygiene</a:t>
            </a:r>
          </a:p>
          <a:p>
            <a:r>
              <a:rPr lang="th-TH" sz="2000" dirty="0">
                <a:solidFill>
                  <a:srgbClr val="00B050"/>
                </a:solidFill>
              </a:rPr>
              <a:t>กฎกระทรวงฉบับที่</a:t>
            </a:r>
            <a:r>
              <a:rPr lang="en-US" sz="2000" dirty="0">
                <a:solidFill>
                  <a:srgbClr val="00B050"/>
                </a:solidFill>
              </a:rPr>
              <a:t>1 (</a:t>
            </a:r>
            <a:r>
              <a:rPr lang="th-TH" sz="2000" dirty="0">
                <a:solidFill>
                  <a:srgbClr val="00B050"/>
                </a:solidFill>
              </a:rPr>
              <a:t>พ.ศ.</a:t>
            </a:r>
            <a:r>
              <a:rPr lang="en-US" sz="2000" dirty="0">
                <a:solidFill>
                  <a:srgbClr val="00B050"/>
                </a:solidFill>
              </a:rPr>
              <a:t>2522) </a:t>
            </a:r>
            <a:r>
              <a:rPr lang="th-TH" sz="2000" dirty="0">
                <a:solidFill>
                  <a:srgbClr val="00B050"/>
                </a:solidFill>
              </a:rPr>
              <a:t>พ.ร.บ. อาหาร ได้แก่ โรคเรื้อน วัณโรคระยะอันตราย โรคติดยาเสพติด โรคพิษสุราเรื้อรัง โรคเท้าช้าง โรคผิวหนังน่ารังเกียจ ผู้ปฏิบัติงาน</a:t>
            </a:r>
            <a:r>
              <a:rPr lang="th-TH" sz="2000" u="sng" dirty="0">
                <a:solidFill>
                  <a:srgbClr val="00B050"/>
                </a:solidFill>
              </a:rPr>
              <a:t>ได้รับตรวจร่างกาย และมีใบรับรองแพทย์ อย่างน้อยปีละ </a:t>
            </a:r>
            <a:r>
              <a:rPr lang="en-US" sz="2000" u="sng" dirty="0">
                <a:solidFill>
                  <a:srgbClr val="00B050"/>
                </a:solidFill>
              </a:rPr>
              <a:t>1</a:t>
            </a:r>
            <a:r>
              <a:rPr lang="th-TH" sz="2000" u="sng" dirty="0">
                <a:solidFill>
                  <a:srgbClr val="00B050"/>
                </a:solidFill>
              </a:rPr>
              <a:t> ครั้ง </a:t>
            </a:r>
          </a:p>
          <a:p>
            <a:r>
              <a:rPr lang="th-TH" sz="2000" dirty="0">
                <a:solidFill>
                  <a:srgbClr val="00B050"/>
                </a:solidFill>
              </a:rPr>
              <a:t>และ</a:t>
            </a:r>
            <a:r>
              <a:rPr lang="th-TH" sz="2000" u="sng" dirty="0">
                <a:solidFill>
                  <a:srgbClr val="00B050"/>
                </a:solidFill>
              </a:rPr>
              <a:t>พนักงานใหม่</a:t>
            </a:r>
            <a:r>
              <a:rPr lang="th-TH" sz="2000" dirty="0">
                <a:solidFill>
                  <a:srgbClr val="00B050"/>
                </a:solidFill>
              </a:rPr>
              <a:t>ต้องมีผลตรวจก่อนเข้าทำงาน (อ้างอิงตาม ปสธ.</a:t>
            </a:r>
            <a:r>
              <a:rPr lang="en-US" sz="2000" dirty="0">
                <a:solidFill>
                  <a:srgbClr val="00B050"/>
                </a:solidFill>
              </a:rPr>
              <a:t>420</a:t>
            </a:r>
            <a:r>
              <a:rPr lang="th-TH" sz="2000" dirty="0">
                <a:solidFill>
                  <a:srgbClr val="00B050"/>
                </a:solidFill>
              </a:rPr>
              <a:t>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CD87778-55C9-4685-9525-D03280B59008}"/>
              </a:ext>
            </a:extLst>
          </p:cNvPr>
          <p:cNvCxnSpPr>
            <a:cxnSpLocks/>
          </p:cNvCxnSpPr>
          <p:nvPr/>
        </p:nvCxnSpPr>
        <p:spPr>
          <a:xfrm flipV="1">
            <a:off x="4087368" y="3721608"/>
            <a:ext cx="1554480" cy="728141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2D5774B-93B0-4138-8D5F-C30548D9B479}"/>
              </a:ext>
            </a:extLst>
          </p:cNvPr>
          <p:cNvCxnSpPr>
            <a:cxnSpLocks/>
          </p:cNvCxnSpPr>
          <p:nvPr/>
        </p:nvCxnSpPr>
        <p:spPr>
          <a:xfrm>
            <a:off x="2596896" y="4712674"/>
            <a:ext cx="187452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911DB93-F5C0-462F-9FE5-C1F96CABB66F}"/>
              </a:ext>
            </a:extLst>
          </p:cNvPr>
          <p:cNvSpPr txBox="1"/>
          <p:nvPr/>
        </p:nvSpPr>
        <p:spPr>
          <a:xfrm>
            <a:off x="5766817" y="5700076"/>
            <a:ext cx="530270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000" dirty="0">
                <a:solidFill>
                  <a:srgbClr val="00B050"/>
                </a:solidFill>
              </a:rPr>
              <a:t>ไม่ทำให้เกิดการปนเปื้อน </a:t>
            </a:r>
            <a:r>
              <a:rPr lang="en-US" sz="2000" dirty="0">
                <a:solidFill>
                  <a:srgbClr val="00B050"/>
                </a:solidFill>
              </a:rPr>
              <a:t>: </a:t>
            </a:r>
            <a:r>
              <a:rPr lang="th-TH" sz="2000" dirty="0">
                <a:solidFill>
                  <a:srgbClr val="00B050"/>
                </a:solidFill>
              </a:rPr>
              <a:t>ผู้ปฏิบัติงานไม่มีพฤติกรรม ล้วง แคะ แกะ เกา สวมเครื่องประดับ แต่งหน้า ทาแป้งทานาคา</a:t>
            </a:r>
            <a:r>
              <a:rPr lang="en-US" sz="2000" dirty="0">
                <a:solidFill>
                  <a:srgbClr val="00B050"/>
                </a:solidFill>
              </a:rPr>
              <a:t>…</a:t>
            </a:r>
            <a:r>
              <a:rPr lang="th-TH" sz="2000" dirty="0">
                <a:solidFill>
                  <a:srgbClr val="00B050"/>
                </a:solidFill>
              </a:rPr>
              <a:t> ในระหว่างปฏิบัติงาน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4DED67-9465-4C18-AB85-3052F39F3020}"/>
              </a:ext>
            </a:extLst>
          </p:cNvPr>
          <p:cNvSpPr txBox="1"/>
          <p:nvPr/>
        </p:nvSpPr>
        <p:spPr>
          <a:xfrm>
            <a:off x="5766817" y="4712674"/>
            <a:ext cx="589787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000" dirty="0">
                <a:solidFill>
                  <a:srgbClr val="0070C0"/>
                </a:solidFill>
              </a:rPr>
              <a:t>อาการป่วยที่ต้องหยุดงานและรักษาให้หายก่อน </a:t>
            </a:r>
            <a:r>
              <a:rPr lang="en-US" sz="2000" dirty="0">
                <a:solidFill>
                  <a:srgbClr val="0070C0"/>
                </a:solidFill>
              </a:rPr>
              <a:t>: </a:t>
            </a:r>
            <a:r>
              <a:rPr lang="th-TH" sz="2000" dirty="0">
                <a:solidFill>
                  <a:srgbClr val="0070C0"/>
                </a:solidFill>
              </a:rPr>
              <a:t>ดีซ่าน ท้องเสีย อาเจียน เป็นไข้ เจ็บคอด้วยไข้ แผลติดเชื้อ หวัด มีน้ำมูก ตาแฉะ (อ้างอิงตาม ปสธ.</a:t>
            </a:r>
            <a:r>
              <a:rPr lang="en-US" sz="2000" dirty="0">
                <a:solidFill>
                  <a:srgbClr val="0070C0"/>
                </a:solidFill>
              </a:rPr>
              <a:t>420</a:t>
            </a:r>
            <a:r>
              <a:rPr lang="th-TH" sz="2000" dirty="0">
                <a:solidFill>
                  <a:srgbClr val="0070C0"/>
                </a:solidFill>
              </a:rPr>
              <a:t>)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2F48BB0-0385-4107-A866-C8FE7199CDBD}"/>
              </a:ext>
            </a:extLst>
          </p:cNvPr>
          <p:cNvCxnSpPr>
            <a:cxnSpLocks/>
          </p:cNvCxnSpPr>
          <p:nvPr/>
        </p:nvCxnSpPr>
        <p:spPr>
          <a:xfrm>
            <a:off x="1943100" y="1542288"/>
            <a:ext cx="1411224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379E2FE-66C7-44D0-B4E8-88210C1CC475}"/>
              </a:ext>
            </a:extLst>
          </p:cNvPr>
          <p:cNvCxnSpPr>
            <a:cxnSpLocks/>
          </p:cNvCxnSpPr>
          <p:nvPr/>
        </p:nvCxnSpPr>
        <p:spPr>
          <a:xfrm>
            <a:off x="3089148" y="2023872"/>
            <a:ext cx="1411224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F79FC8B-3F6C-41FE-9251-77710E6D91E2}"/>
              </a:ext>
            </a:extLst>
          </p:cNvPr>
          <p:cNvCxnSpPr>
            <a:cxnSpLocks/>
          </p:cNvCxnSpPr>
          <p:nvPr/>
        </p:nvCxnSpPr>
        <p:spPr>
          <a:xfrm>
            <a:off x="1677924" y="2249424"/>
            <a:ext cx="1411224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61C7D0F-8A4C-4FCA-A98C-30AFBF411F75}"/>
              </a:ext>
            </a:extLst>
          </p:cNvPr>
          <p:cNvCxnSpPr>
            <a:cxnSpLocks/>
          </p:cNvCxnSpPr>
          <p:nvPr/>
        </p:nvCxnSpPr>
        <p:spPr>
          <a:xfrm>
            <a:off x="3060192" y="2499779"/>
            <a:ext cx="1411224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Left Bracket 2">
            <a:extLst>
              <a:ext uri="{FF2B5EF4-FFF2-40B4-BE49-F238E27FC236}">
                <a16:creationId xmlns:a16="http://schemas.microsoft.com/office/drawing/2014/main" id="{1B3654AE-9B19-44DE-B3DA-3E57E129343B}"/>
              </a:ext>
            </a:extLst>
          </p:cNvPr>
          <p:cNvSpPr/>
          <p:nvPr/>
        </p:nvSpPr>
        <p:spPr>
          <a:xfrm>
            <a:off x="1081278" y="1424942"/>
            <a:ext cx="82296" cy="1289299"/>
          </a:xfrm>
          <a:prstGeom prst="leftBracket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51E4AD-6BC1-42ED-A262-9D4E06F7F653}"/>
              </a:ext>
            </a:extLst>
          </p:cNvPr>
          <p:cNvSpPr txBox="1"/>
          <p:nvPr/>
        </p:nvSpPr>
        <p:spPr>
          <a:xfrm>
            <a:off x="20574" y="1668782"/>
            <a:ext cx="1060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dirty="0">
                <a:solidFill>
                  <a:srgbClr val="0070C0"/>
                </a:solidFill>
              </a:rPr>
              <a:t>น้ำ </a:t>
            </a:r>
          </a:p>
          <a:p>
            <a:pPr algn="ctr"/>
            <a:r>
              <a:rPr lang="th-TH" sz="2400" dirty="0">
                <a:solidFill>
                  <a:srgbClr val="0070C0"/>
                </a:solidFill>
              </a:rPr>
              <a:t>น้ำแข็ง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B94F88B-4025-41F1-9AAF-5AD53ECAFE25}"/>
              </a:ext>
            </a:extLst>
          </p:cNvPr>
          <p:cNvSpPr txBox="1"/>
          <p:nvPr/>
        </p:nvSpPr>
        <p:spPr>
          <a:xfrm>
            <a:off x="5785002" y="1362152"/>
            <a:ext cx="587969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000" dirty="0">
                <a:solidFill>
                  <a:srgbClr val="0070C0"/>
                </a:solidFill>
              </a:rPr>
              <a:t>น้ำใช้ที่เก็บจากปลายก็อกในพื้นที่ผลิตส่งตรวจวิเคราะห์</a:t>
            </a:r>
          </a:p>
          <a:p>
            <a:endParaRPr lang="th-TH" sz="2000" dirty="0">
              <a:solidFill>
                <a:srgbClr val="0070C0"/>
              </a:solidFill>
            </a:endParaRPr>
          </a:p>
          <a:p>
            <a:r>
              <a:rPr lang="th-TH" sz="2000" dirty="0">
                <a:solidFill>
                  <a:srgbClr val="0070C0"/>
                </a:solidFill>
              </a:rPr>
              <a:t>หากมีการใช้น้ำแข็งที่รับซื้อมา ต้องซื้อจากโรงน้ำแข็งที่มีการรับรอง </a:t>
            </a:r>
            <a:r>
              <a:rPr lang="en-US" sz="2000" dirty="0">
                <a:solidFill>
                  <a:srgbClr val="0070C0"/>
                </a:solidFill>
              </a:rPr>
              <a:t>GMP</a:t>
            </a:r>
            <a:r>
              <a:rPr lang="th-TH" sz="2000" dirty="0">
                <a:solidFill>
                  <a:srgbClr val="0070C0"/>
                </a:solidFill>
              </a:rPr>
              <a:t> ของสธ</a:t>
            </a:r>
            <a:r>
              <a:rPr lang="en-US" sz="2000" dirty="0">
                <a:solidFill>
                  <a:srgbClr val="0070C0"/>
                </a:solidFill>
              </a:rPr>
              <a:t>. </a:t>
            </a:r>
            <a:endParaRPr lang="th-TH" sz="2000" dirty="0">
              <a:solidFill>
                <a:srgbClr val="0070C0"/>
              </a:solidFill>
            </a:endParaRPr>
          </a:p>
          <a:p>
            <a:r>
              <a:rPr lang="th-TH" sz="2000" dirty="0">
                <a:solidFill>
                  <a:srgbClr val="0070C0"/>
                </a:solidFill>
              </a:rPr>
              <a:t>ยกเว้น ผลิตน้ำแข็งใช้เอง ต้องมีผลตรวจน้ำแข็งแยก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9965D9D-E9D8-4780-81F8-56C584762C15}"/>
              </a:ext>
            </a:extLst>
          </p:cNvPr>
          <p:cNvCxnSpPr>
            <a:cxnSpLocks/>
          </p:cNvCxnSpPr>
          <p:nvPr/>
        </p:nvCxnSpPr>
        <p:spPr>
          <a:xfrm>
            <a:off x="2417064" y="4938226"/>
            <a:ext cx="1377696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DB39C54-D8C6-46CA-9CA3-11A728930799}"/>
              </a:ext>
            </a:extLst>
          </p:cNvPr>
          <p:cNvCxnSpPr>
            <a:cxnSpLocks/>
          </p:cNvCxnSpPr>
          <p:nvPr/>
        </p:nvCxnSpPr>
        <p:spPr>
          <a:xfrm>
            <a:off x="2417064" y="5672644"/>
            <a:ext cx="187452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F3CD94E-7D02-41E0-A381-F606549C594C}"/>
              </a:ext>
            </a:extLst>
          </p:cNvPr>
          <p:cNvCxnSpPr>
            <a:cxnSpLocks/>
          </p:cNvCxnSpPr>
          <p:nvPr/>
        </p:nvCxnSpPr>
        <p:spPr>
          <a:xfrm>
            <a:off x="3534156" y="5943916"/>
            <a:ext cx="966216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659CEEC-9E6B-40EB-80A3-2A802AE9643F}"/>
              </a:ext>
            </a:extLst>
          </p:cNvPr>
          <p:cNvCxnSpPr>
            <a:cxnSpLocks/>
          </p:cNvCxnSpPr>
          <p:nvPr/>
        </p:nvCxnSpPr>
        <p:spPr>
          <a:xfrm>
            <a:off x="1778508" y="6160324"/>
            <a:ext cx="1412748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312F3CB-DD29-4531-8290-03517E62D62D}"/>
              </a:ext>
            </a:extLst>
          </p:cNvPr>
          <p:cNvCxnSpPr>
            <a:cxnSpLocks/>
          </p:cNvCxnSpPr>
          <p:nvPr/>
        </p:nvCxnSpPr>
        <p:spPr>
          <a:xfrm>
            <a:off x="2953512" y="6407962"/>
            <a:ext cx="1822704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B4E2A13A-ADE6-4ECC-8DE9-6F6ED223FB4B}"/>
              </a:ext>
            </a:extLst>
          </p:cNvPr>
          <p:cNvSpPr/>
          <p:nvPr/>
        </p:nvSpPr>
        <p:spPr>
          <a:xfrm>
            <a:off x="1527048" y="4193014"/>
            <a:ext cx="1997964" cy="373015"/>
          </a:xfrm>
          <a:prstGeom prst="ellipse">
            <a:avLst/>
          </a:prstGeom>
          <a:noFill/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8913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3" grpId="0" animBg="1"/>
      <p:bldP spid="4" grpId="0"/>
      <p:bldP spid="18" grpId="0" animBg="1"/>
      <p:bldP spid="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76F661F-911E-4D72-8129-E00BBA41CB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796" y="2680880"/>
            <a:ext cx="11049000" cy="1132221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+mj-cs"/>
              </a:rPr>
              <a:t> 1.</a:t>
            </a:r>
            <a:r>
              <a:rPr lang="th-TH" sz="2800" b="1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+mj-cs"/>
              </a:rPr>
              <a:t> กฎกระทรวงการประกอบกิจการฆ่าสัตว์ พ.ศ. 2564</a:t>
            </a:r>
            <a:endParaRPr lang="th-TH" b="1" dirty="0">
              <a:solidFill>
                <a:srgbClr val="0070C0"/>
              </a:solidFill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E2E09D-C436-4081-90A9-1737F7B07D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42" t="28485" r="25480" b="28243"/>
          <a:stretch/>
        </p:blipFill>
        <p:spPr>
          <a:xfrm>
            <a:off x="334586" y="3592577"/>
            <a:ext cx="5527965" cy="29676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D12383-E371-4BCC-A107-6AD42F2467E7}"/>
              </a:ext>
            </a:extLst>
          </p:cNvPr>
          <p:cNvSpPr txBox="1"/>
          <p:nvPr/>
        </p:nvSpPr>
        <p:spPr>
          <a:xfrm>
            <a:off x="6259482" y="2680880"/>
            <a:ext cx="609738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cs typeface="+mj-cs"/>
              </a:rPr>
              <a:t>2. </a:t>
            </a:r>
            <a:r>
              <a:rPr lang="th-TH" b="1" dirty="0">
                <a:solidFill>
                  <a:srgbClr val="00B050"/>
                </a:solidFill>
                <a:cs typeface="+mj-cs"/>
              </a:rPr>
              <a:t>กฎกระทรวงการจัดเก็บข้อมูลของสัตว์ที่เข้าสู่โรงฆ่าสัตว์</a:t>
            </a:r>
          </a:p>
          <a:p>
            <a:r>
              <a:rPr lang="th-TH" b="1" dirty="0">
                <a:solidFill>
                  <a:srgbClr val="00B050"/>
                </a:solidFill>
                <a:cs typeface="+mj-cs"/>
              </a:rPr>
              <a:t>และเนื้อสัตว์ที่ออกจากโรงฆ่าสัตว์ พ.ศ. 2564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833EEFF-8570-4F66-A3C5-C5891A8C13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38" t="28240" r="24343" b="28487"/>
          <a:stretch/>
        </p:blipFill>
        <p:spPr>
          <a:xfrm>
            <a:off x="6350923" y="3592576"/>
            <a:ext cx="5685906" cy="2967645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EF8F762-42FC-4E2C-B870-10BA3763EDAC}"/>
              </a:ext>
            </a:extLst>
          </p:cNvPr>
          <p:cNvSpPr/>
          <p:nvPr/>
        </p:nvSpPr>
        <p:spPr>
          <a:xfrm>
            <a:off x="806530" y="499789"/>
            <a:ext cx="10905905" cy="86522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575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3951BF-A0AD-4982-AB1C-9B2694BC3D34}"/>
              </a:ext>
            </a:extLst>
          </p:cNvPr>
          <p:cNvSpPr/>
          <p:nvPr/>
        </p:nvSpPr>
        <p:spPr>
          <a:xfrm>
            <a:off x="295041" y="297779"/>
            <a:ext cx="11049000" cy="77881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ct val="0"/>
              </a:spcBef>
              <a:defRPr/>
            </a:pPr>
            <a:r>
              <a:rPr lang="th-TH" sz="4000" b="1" dirty="0"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H SarabunPSK" panose="020B0500040200020003" pitchFamily="34" charset="-34"/>
                <a:cs typeface="+mj-cs"/>
              </a:rPr>
              <a:t>แบบตรวจประเมินโรงฆ่าสัตว์เพื่อ</a:t>
            </a:r>
            <a:r>
              <a:rPr lang="th-TH" sz="4000" b="1" u="sng" dirty="0"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H SarabunPSK" panose="020B0500040200020003" pitchFamily="34" charset="-34"/>
                <a:cs typeface="+mj-cs"/>
              </a:rPr>
              <a:t>ต่ออายุใบอนุญาต</a:t>
            </a:r>
            <a:r>
              <a:rPr lang="th-TH" sz="4000" b="1" dirty="0"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H SarabunPSK" panose="020B0500040200020003" pitchFamily="34" charset="-34"/>
                <a:cs typeface="+mj-cs"/>
              </a:rPr>
              <a:t>ประกอบกิจการฆ่าสัตว์</a:t>
            </a:r>
            <a:endParaRPr lang="en-US" sz="4000" b="1" dirty="0">
              <a:solidFill>
                <a:schemeClr val="bg1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TH SarabunPSK" panose="020B0500040200020003" pitchFamily="34" charset="-34"/>
              <a:cs typeface="+mj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ED0F01-0615-4A34-BF03-3F5E1E9E81DF}"/>
              </a:ext>
            </a:extLst>
          </p:cNvPr>
          <p:cNvSpPr txBox="1"/>
          <p:nvPr/>
        </p:nvSpPr>
        <p:spPr>
          <a:xfrm>
            <a:off x="1225296" y="1383332"/>
            <a:ext cx="93451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>
                <a:cs typeface="+mj-cs"/>
              </a:rPr>
              <a:t>ประกอบด้วยสาระสำคัญจากกฎกระทรวง </a:t>
            </a:r>
            <a:r>
              <a:rPr lang="en-US" sz="3200" dirty="0">
                <a:cs typeface="+mj-cs"/>
              </a:rPr>
              <a:t>2</a:t>
            </a:r>
            <a:r>
              <a:rPr lang="th-TH" sz="3200" dirty="0">
                <a:cs typeface="+mj-cs"/>
              </a:rPr>
              <a:t> ฉบับ ภายใต้ พ.ร.บ.ควบคุมการฆ่าสัตว์เพื่อการจำหน่ายเนื้อสัตว์ พ.ศ. </a:t>
            </a:r>
            <a:r>
              <a:rPr lang="en-US" sz="3200" dirty="0">
                <a:cs typeface="+mj-cs"/>
              </a:rPr>
              <a:t>2559 </a:t>
            </a:r>
            <a:r>
              <a:rPr lang="th-TH" sz="3200" dirty="0">
                <a:cs typeface="+mj-cs"/>
              </a:rPr>
              <a:t>ได้แก่</a:t>
            </a:r>
          </a:p>
        </p:txBody>
      </p:sp>
    </p:spTree>
    <p:extLst>
      <p:ext uri="{BB962C8B-B14F-4D97-AF65-F5344CB8AC3E}">
        <p14:creationId xmlns:p14="http://schemas.microsoft.com/office/powerpoint/2010/main" val="37820704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A88A6D1C-9A72-4598-A936-337CC4B746CA}"/>
              </a:ext>
            </a:extLst>
          </p:cNvPr>
          <p:cNvSpPr/>
          <p:nvPr/>
        </p:nvSpPr>
        <p:spPr>
          <a:xfrm>
            <a:off x="8522348" y="2598057"/>
            <a:ext cx="3348502" cy="3348502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E6AC0B83-B2E7-4813-96B2-EB07A16C438F}"/>
              </a:ext>
            </a:extLst>
          </p:cNvPr>
          <p:cNvSpPr/>
          <p:nvPr/>
        </p:nvSpPr>
        <p:spPr>
          <a:xfrm>
            <a:off x="0" y="1335314"/>
            <a:ext cx="7866743" cy="5522686"/>
          </a:xfrm>
          <a:prstGeom prst="rtTriangle">
            <a:avLst/>
          </a:prstGeom>
          <a:solidFill>
            <a:srgbClr val="E65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E05A6D-9F3E-4657-A874-7EE15E11E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108" y="321810"/>
            <a:ext cx="12123079" cy="1024569"/>
          </a:xfrm>
        </p:spPr>
        <p:txBody>
          <a:bodyPr>
            <a:normAutofit/>
          </a:bodyPr>
          <a:lstStyle/>
          <a:p>
            <a:r>
              <a:rPr lang="th-TH" b="1" dirty="0">
                <a:solidFill>
                  <a:srgbClr val="EA6D58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ผู้ปฏิบัติงานต้องล้างมือ </a:t>
            </a: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ก่อนปฏิบัติงานและหลังจากสัมผัสสิ่งปนเปื้อนต่างๆ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A69AD60-B331-475B-BD30-697D0852C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2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21378" y="1346379"/>
            <a:ext cx="4386223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9BEC10-C28C-4289-8F16-4BAD1EBF15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378" y="4387645"/>
            <a:ext cx="3792407" cy="23324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79D7DF-F917-47E6-A753-E9D5BA95DC3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2215" y="1332476"/>
            <a:ext cx="4114866" cy="29428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42A8BE-2860-47E6-AE82-C653D3B1410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4747" y="4387644"/>
            <a:ext cx="4041977" cy="23324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39FA52E-B548-444B-B2A4-7D116910D41A}"/>
              </a:ext>
            </a:extLst>
          </p:cNvPr>
          <p:cNvSpPr/>
          <p:nvPr/>
        </p:nvSpPr>
        <p:spPr>
          <a:xfrm>
            <a:off x="3913785" y="336324"/>
            <a:ext cx="4659086" cy="0"/>
          </a:xfrm>
          <a:custGeom>
            <a:avLst/>
            <a:gdLst>
              <a:gd name="connsiteX0" fmla="*/ 0 w 4659086"/>
              <a:gd name="connsiteY0" fmla="*/ 0 h 0"/>
              <a:gd name="connsiteX1" fmla="*/ 4659086 w 4659086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659086">
                <a:moveTo>
                  <a:pt x="0" y="0"/>
                </a:moveTo>
                <a:lnTo>
                  <a:pt x="4659086" y="0"/>
                </a:lnTo>
              </a:path>
            </a:pathLst>
          </a:custGeom>
          <a:noFill/>
          <a:ln w="69850">
            <a:solidFill>
              <a:srgbClr val="E653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3B1DC1E8-EEB8-41AD-B3FC-17E7DCAE2DE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524750" y="3109913"/>
            <a:ext cx="4483099" cy="4159250"/>
            <a:chOff x="4740" y="1959"/>
            <a:chExt cx="2824" cy="2620"/>
          </a:xfrm>
        </p:grpSpPr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5E37CE03-4AB8-4E65-8F31-07BD3FBBF6E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109" y="1959"/>
              <a:ext cx="2455" cy="2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8F709E4D-42CA-4E2D-8575-937932E4CF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96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0" y="1959"/>
              <a:ext cx="2744" cy="2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449362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5D4EEFA-5524-4203-BA4E-F9AD4225B0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158" y="108978"/>
            <a:ext cx="4567210" cy="6738073"/>
          </a:xfrm>
          <a:custGeom>
            <a:avLst/>
            <a:gdLst>
              <a:gd name="connsiteX0" fmla="*/ 0 w 4567210"/>
              <a:gd name="connsiteY0" fmla="*/ 0 h 6738073"/>
              <a:gd name="connsiteX1" fmla="*/ 3693266 w 4567210"/>
              <a:gd name="connsiteY1" fmla="*/ 0 h 6738073"/>
              <a:gd name="connsiteX2" fmla="*/ 3693266 w 4567210"/>
              <a:gd name="connsiteY2" fmla="*/ 1911350 h 6738073"/>
              <a:gd name="connsiteX3" fmla="*/ 3966316 w 4567210"/>
              <a:gd name="connsiteY3" fmla="*/ 1911350 h 6738073"/>
              <a:gd name="connsiteX4" fmla="*/ 3966316 w 4567210"/>
              <a:gd name="connsiteY4" fmla="*/ 0 h 6738073"/>
              <a:gd name="connsiteX5" fmla="*/ 4567210 w 4567210"/>
              <a:gd name="connsiteY5" fmla="*/ 0 h 6738073"/>
              <a:gd name="connsiteX6" fmla="*/ 4567210 w 4567210"/>
              <a:gd name="connsiteY6" fmla="*/ 6738073 h 6738073"/>
              <a:gd name="connsiteX7" fmla="*/ 0 w 4567210"/>
              <a:gd name="connsiteY7" fmla="*/ 6738073 h 6738073"/>
              <a:gd name="connsiteX8" fmla="*/ 0 w 4567210"/>
              <a:gd name="connsiteY8" fmla="*/ 0 h 6738073"/>
              <a:gd name="connsiteX9" fmla="*/ 1988202 w 4567210"/>
              <a:gd name="connsiteY9" fmla="*/ 495322 h 6738073"/>
              <a:gd name="connsiteX10" fmla="*/ 1988202 w 4567210"/>
              <a:gd name="connsiteY10" fmla="*/ 2406672 h 6738073"/>
              <a:gd name="connsiteX11" fmla="*/ 2261252 w 4567210"/>
              <a:gd name="connsiteY11" fmla="*/ 2406672 h 6738073"/>
              <a:gd name="connsiteX12" fmla="*/ 2261252 w 4567210"/>
              <a:gd name="connsiteY12" fmla="*/ 495322 h 6738073"/>
              <a:gd name="connsiteX13" fmla="*/ 1988202 w 4567210"/>
              <a:gd name="connsiteY13" fmla="*/ 495322 h 6738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67210" h="6738073">
                <a:moveTo>
                  <a:pt x="0" y="0"/>
                </a:moveTo>
                <a:lnTo>
                  <a:pt x="3693266" y="0"/>
                </a:lnTo>
                <a:lnTo>
                  <a:pt x="3693266" y="1911350"/>
                </a:lnTo>
                <a:lnTo>
                  <a:pt x="3966316" y="1911350"/>
                </a:lnTo>
                <a:lnTo>
                  <a:pt x="3966316" y="0"/>
                </a:lnTo>
                <a:lnTo>
                  <a:pt x="4567210" y="0"/>
                </a:lnTo>
                <a:lnTo>
                  <a:pt x="4567210" y="6738073"/>
                </a:lnTo>
                <a:lnTo>
                  <a:pt x="0" y="6738073"/>
                </a:lnTo>
                <a:lnTo>
                  <a:pt x="0" y="0"/>
                </a:lnTo>
                <a:close/>
                <a:moveTo>
                  <a:pt x="1988202" y="495322"/>
                </a:moveTo>
                <a:lnTo>
                  <a:pt x="1988202" y="2406672"/>
                </a:lnTo>
                <a:lnTo>
                  <a:pt x="2261252" y="2406672"/>
                </a:lnTo>
                <a:lnTo>
                  <a:pt x="2261252" y="495322"/>
                </a:lnTo>
                <a:lnTo>
                  <a:pt x="1988202" y="495322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31A9BE-D1CA-4FC7-998D-476FE48CB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6634" y="506118"/>
            <a:ext cx="600485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b="1" dirty="0">
                <a:solidFill>
                  <a:srgbClr val="EA6D58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ผู้ปฏิบัติงานต้องไม่ทำพฤติกรรมที่ </a:t>
            </a:r>
            <a:br>
              <a:rPr lang="th-TH" b="1" dirty="0">
                <a:solidFill>
                  <a:srgbClr val="EA6D58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อาจทำให้เนื้อสัตว์ปนเปื้อน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0B3BF5-0F44-4830-AB90-CE6E558FB9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3068" y="2674819"/>
            <a:ext cx="5094959" cy="31436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C14B32D-99A1-45FD-81BE-CC3449EB757B}"/>
              </a:ext>
            </a:extLst>
          </p:cNvPr>
          <p:cNvSpPr txBox="1"/>
          <p:nvPr/>
        </p:nvSpPr>
        <p:spPr>
          <a:xfrm>
            <a:off x="68733" y="6554662"/>
            <a:ext cx="69921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https://www.health.ntpc.gov.tw/archive/file/%E9%9B%BB%E5%AD%90%E9%96%B1%E8%AE%80%E7%89%88%E6%B3%B0%E6%96%870605.pdf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8FD813-5AB8-4B5C-947F-24B3E9196751}"/>
              </a:ext>
            </a:extLst>
          </p:cNvPr>
          <p:cNvSpPr txBox="1"/>
          <p:nvPr/>
        </p:nvSpPr>
        <p:spPr>
          <a:xfrm>
            <a:off x="9415644" y="6523884"/>
            <a:ext cx="28864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https://slideplayer.in.th/slide/2145621/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0875545-E002-4B35-9BC2-7EC9D1794A7B}"/>
              </a:ext>
            </a:extLst>
          </p:cNvPr>
          <p:cNvSpPr/>
          <p:nvPr/>
        </p:nvSpPr>
        <p:spPr>
          <a:xfrm>
            <a:off x="5876103" y="393539"/>
            <a:ext cx="5085121" cy="112999"/>
          </a:xfrm>
          <a:custGeom>
            <a:avLst/>
            <a:gdLst>
              <a:gd name="connsiteX0" fmla="*/ 0 w 4659086"/>
              <a:gd name="connsiteY0" fmla="*/ 0 h 0"/>
              <a:gd name="connsiteX1" fmla="*/ 4659086 w 4659086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659086">
                <a:moveTo>
                  <a:pt x="0" y="0"/>
                </a:moveTo>
                <a:lnTo>
                  <a:pt x="4659086" y="0"/>
                </a:lnTo>
              </a:path>
            </a:pathLst>
          </a:custGeom>
          <a:noFill/>
          <a:ln w="69850">
            <a:solidFill>
              <a:srgbClr val="E653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1140CD69-8495-4F61-9027-BDF633BA88DE}"/>
              </a:ext>
            </a:extLst>
          </p:cNvPr>
          <p:cNvSpPr/>
          <p:nvPr/>
        </p:nvSpPr>
        <p:spPr>
          <a:xfrm>
            <a:off x="5495736" y="1101024"/>
            <a:ext cx="0" cy="5346700"/>
          </a:xfrm>
          <a:custGeom>
            <a:avLst/>
            <a:gdLst>
              <a:gd name="connsiteX0" fmla="*/ 0 w 0"/>
              <a:gd name="connsiteY0" fmla="*/ 0 h 5346700"/>
              <a:gd name="connsiteX1" fmla="*/ 0 w 0"/>
              <a:gd name="connsiteY1" fmla="*/ 5346700 h 534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5346700">
                <a:moveTo>
                  <a:pt x="0" y="0"/>
                </a:moveTo>
                <a:lnTo>
                  <a:pt x="0" y="5346700"/>
                </a:lnTo>
              </a:path>
            </a:pathLst>
          </a:custGeom>
          <a:noFill/>
          <a:ln w="79375" cap="rnd">
            <a:solidFill>
              <a:srgbClr val="EA6D58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BA5F50C-B2B1-4970-B2B6-943FEDFB7121}"/>
              </a:ext>
            </a:extLst>
          </p:cNvPr>
          <p:cNvSpPr/>
          <p:nvPr/>
        </p:nvSpPr>
        <p:spPr>
          <a:xfrm>
            <a:off x="6359584" y="2506271"/>
            <a:ext cx="4883913" cy="607967"/>
          </a:xfrm>
          <a:prstGeom prst="roundRect">
            <a:avLst>
              <a:gd name="adj" fmla="val 50000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94577F-ACE9-4026-8007-3ED234390CB5}"/>
              </a:ext>
            </a:extLst>
          </p:cNvPr>
          <p:cNvSpPr txBox="1"/>
          <p:nvPr/>
        </p:nvSpPr>
        <p:spPr>
          <a:xfrm>
            <a:off x="6517159" y="2506271"/>
            <a:ext cx="41440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พนักงานไม่ควรสวมใส่เครื่องประดับ</a:t>
            </a:r>
          </a:p>
        </p:txBody>
      </p:sp>
    </p:spTree>
    <p:extLst>
      <p:ext uri="{BB962C8B-B14F-4D97-AF65-F5344CB8AC3E}">
        <p14:creationId xmlns:p14="http://schemas.microsoft.com/office/powerpoint/2010/main" val="4662752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0ED2C228-337F-440D-AA66-F7AC61A34A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368" t="21286" r="1"/>
          <a:stretch/>
        </p:blipFill>
        <p:spPr>
          <a:xfrm>
            <a:off x="3873500" y="0"/>
            <a:ext cx="8318500" cy="56317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87E453-3CA3-4E9B-A173-20A9677316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278" t="21085" r="17086" b="5426"/>
          <a:stretch/>
        </p:blipFill>
        <p:spPr>
          <a:xfrm>
            <a:off x="431705" y="24585"/>
            <a:ext cx="10574386" cy="718088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78B5B43-18F6-4E33-AFDA-2C71DEC950CD}"/>
              </a:ext>
            </a:extLst>
          </p:cNvPr>
          <p:cNvSpPr txBox="1"/>
          <p:nvPr/>
        </p:nvSpPr>
        <p:spPr>
          <a:xfrm>
            <a:off x="5362836" y="1424678"/>
            <a:ext cx="539496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000" dirty="0">
                <a:solidFill>
                  <a:srgbClr val="0070C0"/>
                </a:solidFill>
              </a:rPr>
              <a:t>คู่มือ วิธีการ ขั้นตอนการฏิบัติงาน ที่สอดคล้องกับการผลิตของโรงฆ่าตัวเอง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A1684D5-20F8-4179-9220-1B07F994E5B2}"/>
              </a:ext>
            </a:extLst>
          </p:cNvPr>
          <p:cNvCxnSpPr/>
          <p:nvPr/>
        </p:nvCxnSpPr>
        <p:spPr>
          <a:xfrm>
            <a:off x="1554480" y="4709160"/>
            <a:ext cx="10058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24D2182-6D63-4438-BC45-413950C2225C}"/>
              </a:ext>
            </a:extLst>
          </p:cNvPr>
          <p:cNvCxnSpPr>
            <a:cxnSpLocks/>
          </p:cNvCxnSpPr>
          <p:nvPr/>
        </p:nvCxnSpPr>
        <p:spPr>
          <a:xfrm>
            <a:off x="2639568" y="4715256"/>
            <a:ext cx="835152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B4980CC-3D28-4586-9C6B-205AFCE31CC0}"/>
              </a:ext>
            </a:extLst>
          </p:cNvPr>
          <p:cNvCxnSpPr>
            <a:cxnSpLocks/>
          </p:cNvCxnSpPr>
          <p:nvPr/>
        </p:nvCxnSpPr>
        <p:spPr>
          <a:xfrm>
            <a:off x="3758184" y="4709160"/>
            <a:ext cx="835152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CF58CE0-A803-4F64-A903-3529AE86F0F7}"/>
              </a:ext>
            </a:extLst>
          </p:cNvPr>
          <p:cNvSpPr txBox="1"/>
          <p:nvPr/>
        </p:nvSpPr>
        <p:spPr>
          <a:xfrm>
            <a:off x="5362836" y="4556159"/>
            <a:ext cx="550023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000" dirty="0">
                <a:solidFill>
                  <a:srgbClr val="00B050"/>
                </a:solidFill>
              </a:rPr>
              <a:t>กำหนดว่า</a:t>
            </a:r>
            <a:r>
              <a:rPr lang="th-TH" sz="2000" u="sng" dirty="0">
                <a:solidFill>
                  <a:srgbClr val="00B050"/>
                </a:solidFill>
              </a:rPr>
              <a:t>ต้องมี</a:t>
            </a:r>
            <a:r>
              <a:rPr lang="th-TH" sz="2000" dirty="0">
                <a:solidFill>
                  <a:srgbClr val="00B050"/>
                </a:solidFill>
              </a:rPr>
              <a:t>ระบบบำบัดน้ำเสีย เนื่องจากมีกฎหมายเฉพาะที่เกี่ยวข้อง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A1511D7-70CB-4488-84B2-80C8B0A73B20}"/>
              </a:ext>
            </a:extLst>
          </p:cNvPr>
          <p:cNvCxnSpPr/>
          <p:nvPr/>
        </p:nvCxnSpPr>
        <p:spPr>
          <a:xfrm>
            <a:off x="1554480" y="5861304"/>
            <a:ext cx="2843784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4B541BF-16C4-4A43-B8E5-F4E77ED47968}"/>
              </a:ext>
            </a:extLst>
          </p:cNvPr>
          <p:cNvCxnSpPr/>
          <p:nvPr/>
        </p:nvCxnSpPr>
        <p:spPr>
          <a:xfrm>
            <a:off x="2852928" y="2624328"/>
            <a:ext cx="877824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E1411B8-5E65-47DD-9602-378DEF350098}"/>
              </a:ext>
            </a:extLst>
          </p:cNvPr>
          <p:cNvCxnSpPr>
            <a:cxnSpLocks/>
          </p:cNvCxnSpPr>
          <p:nvPr/>
        </p:nvCxnSpPr>
        <p:spPr>
          <a:xfrm>
            <a:off x="1618488" y="3069336"/>
            <a:ext cx="2020824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5DCBD70-1E5F-47CF-BBDD-AF375DC575A6}"/>
              </a:ext>
            </a:extLst>
          </p:cNvPr>
          <p:cNvCxnSpPr>
            <a:cxnSpLocks/>
          </p:cNvCxnSpPr>
          <p:nvPr/>
        </p:nvCxnSpPr>
        <p:spPr>
          <a:xfrm>
            <a:off x="1453896" y="3779520"/>
            <a:ext cx="475488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07CE9FC-612B-49C5-9574-FB9B21D366F7}"/>
              </a:ext>
            </a:extLst>
          </p:cNvPr>
          <p:cNvCxnSpPr>
            <a:cxnSpLocks/>
          </p:cNvCxnSpPr>
          <p:nvPr/>
        </p:nvCxnSpPr>
        <p:spPr>
          <a:xfrm>
            <a:off x="2057400" y="4224528"/>
            <a:ext cx="2185416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6C00386-203E-4936-A786-814367FEE62F}"/>
              </a:ext>
            </a:extLst>
          </p:cNvPr>
          <p:cNvCxnSpPr>
            <a:cxnSpLocks/>
          </p:cNvCxnSpPr>
          <p:nvPr/>
        </p:nvCxnSpPr>
        <p:spPr>
          <a:xfrm>
            <a:off x="1235964" y="4450080"/>
            <a:ext cx="2185416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C716546-A453-4626-9628-5D604EEBBF25}"/>
              </a:ext>
            </a:extLst>
          </p:cNvPr>
          <p:cNvCxnSpPr/>
          <p:nvPr/>
        </p:nvCxnSpPr>
        <p:spPr>
          <a:xfrm>
            <a:off x="2880360" y="1624733"/>
            <a:ext cx="877824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A7557968-0EF5-4C3C-A375-BBC7D389841C}"/>
              </a:ext>
            </a:extLst>
          </p:cNvPr>
          <p:cNvSpPr/>
          <p:nvPr/>
        </p:nvSpPr>
        <p:spPr>
          <a:xfrm>
            <a:off x="5001768" y="1797356"/>
            <a:ext cx="1271016" cy="373015"/>
          </a:xfrm>
          <a:prstGeom prst="ellipse">
            <a:avLst/>
          </a:prstGeom>
          <a:noFill/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52482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2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E3A3AE4A-E89E-45C6-A064-A1AC327733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368" t="21286" r="1"/>
          <a:stretch/>
        </p:blipFill>
        <p:spPr>
          <a:xfrm>
            <a:off x="2839913" y="287078"/>
            <a:ext cx="9281729" cy="62838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03D6C8-9BA6-48F7-A1F0-1B31462FE1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50" t="23877" r="19342" b="33167"/>
          <a:stretch/>
        </p:blipFill>
        <p:spPr>
          <a:xfrm>
            <a:off x="595423" y="287078"/>
            <a:ext cx="10361336" cy="43123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965EA3-3DBC-461B-9B4E-5A956186D202}"/>
              </a:ext>
            </a:extLst>
          </p:cNvPr>
          <p:cNvSpPr txBox="1"/>
          <p:nvPr/>
        </p:nvSpPr>
        <p:spPr>
          <a:xfrm>
            <a:off x="5592899" y="3281207"/>
            <a:ext cx="478826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000" dirty="0">
                <a:solidFill>
                  <a:srgbClr val="00B050"/>
                </a:solidFill>
              </a:rPr>
              <a:t>ต้องมีวิธีการในการรองรับเนื้อสัตว์ที่ถูกคัดทิ้ง เช่น ฝัง</a:t>
            </a:r>
            <a:r>
              <a:rPr lang="en-US" sz="2000" dirty="0">
                <a:solidFill>
                  <a:srgbClr val="00B050"/>
                </a:solidFill>
              </a:rPr>
              <a:t>/</a:t>
            </a:r>
            <a:r>
              <a:rPr lang="th-TH" sz="2000" dirty="0">
                <a:solidFill>
                  <a:srgbClr val="00B050"/>
                </a:solidFill>
              </a:rPr>
              <a:t>เผา</a:t>
            </a:r>
            <a:r>
              <a:rPr lang="en-US" sz="2000" dirty="0">
                <a:solidFill>
                  <a:srgbClr val="00B050"/>
                </a:solidFill>
              </a:rPr>
              <a:t>/</a:t>
            </a:r>
            <a:r>
              <a:rPr lang="th-TH" sz="2000" dirty="0">
                <a:solidFill>
                  <a:srgbClr val="00B050"/>
                </a:solidFill>
              </a:rPr>
              <a:t>เทศบาลรับไปทำลาย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E0E2AE9-3901-48EC-B02E-4E7AEA70164C}"/>
              </a:ext>
            </a:extLst>
          </p:cNvPr>
          <p:cNvSpPr/>
          <p:nvPr/>
        </p:nvSpPr>
        <p:spPr>
          <a:xfrm>
            <a:off x="6096000" y="1724204"/>
            <a:ext cx="1271016" cy="373015"/>
          </a:xfrm>
          <a:prstGeom prst="ellipse">
            <a:avLst/>
          </a:prstGeom>
          <a:noFill/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8698023-732A-45D1-9EB2-1E0FDC6229D4}"/>
              </a:ext>
            </a:extLst>
          </p:cNvPr>
          <p:cNvCxnSpPr>
            <a:cxnSpLocks/>
          </p:cNvCxnSpPr>
          <p:nvPr/>
        </p:nvCxnSpPr>
        <p:spPr>
          <a:xfrm>
            <a:off x="1572768" y="3483864"/>
            <a:ext cx="1581912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DF8BD845-5192-4C4D-BEC0-DD3AA8B3C08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8548"/>
          <a:stretch/>
        </p:blipFill>
        <p:spPr>
          <a:xfrm flipH="1">
            <a:off x="724178" y="4054629"/>
            <a:ext cx="2430502" cy="25642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5DAC2C-3FEE-428D-B060-A5456D4E42A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412437" y="4429675"/>
            <a:ext cx="2274176" cy="17056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6E39805-5905-4C69-A09E-B9AE04CDA80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7188" y="4207471"/>
            <a:ext cx="1865319" cy="22585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1CB9FA-4C4E-4C40-9D79-39FD28EC3A3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23" r="-2"/>
          <a:stretch/>
        </p:blipFill>
        <p:spPr>
          <a:xfrm rot="5400000">
            <a:off x="5480481" y="4470339"/>
            <a:ext cx="2258569" cy="1655520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8CADD9EB-1BFD-4C82-8D44-D3AFAF44339B}"/>
              </a:ext>
            </a:extLst>
          </p:cNvPr>
          <p:cNvSpPr/>
          <p:nvPr/>
        </p:nvSpPr>
        <p:spPr>
          <a:xfrm>
            <a:off x="2402737" y="5093208"/>
            <a:ext cx="914308" cy="958494"/>
          </a:xfrm>
          <a:prstGeom prst="ellipse">
            <a:avLst/>
          </a:prstGeom>
          <a:solidFill>
            <a:srgbClr val="262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AFEBDD93-3EDB-48DC-9D56-19BE89660BD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522609" y="5260969"/>
            <a:ext cx="634607" cy="634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300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D6432D-7029-42DE-8CC8-CDCEABE8CF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21" t="23668" r="16741" b="18582"/>
          <a:stretch/>
        </p:blipFill>
        <p:spPr>
          <a:xfrm>
            <a:off x="0" y="237744"/>
            <a:ext cx="11173141" cy="597103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B55F077-7DE1-4937-8850-93D15D5D917E}"/>
              </a:ext>
            </a:extLst>
          </p:cNvPr>
          <p:cNvSpPr/>
          <p:nvPr/>
        </p:nvSpPr>
        <p:spPr>
          <a:xfrm>
            <a:off x="2157984" y="868887"/>
            <a:ext cx="6108192" cy="36096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C53A7C7-1C5A-4C01-AF69-ACF182591CC8}"/>
              </a:ext>
            </a:extLst>
          </p:cNvPr>
          <p:cNvCxnSpPr/>
          <p:nvPr/>
        </p:nvCxnSpPr>
        <p:spPr>
          <a:xfrm>
            <a:off x="5120640" y="2514600"/>
            <a:ext cx="288036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89816E43-A5D4-4592-BA6D-9124A6375201}"/>
              </a:ext>
            </a:extLst>
          </p:cNvPr>
          <p:cNvSpPr/>
          <p:nvPr/>
        </p:nvSpPr>
        <p:spPr>
          <a:xfrm>
            <a:off x="779591" y="868681"/>
            <a:ext cx="632114" cy="360968"/>
          </a:xfrm>
          <a:prstGeom prst="ellipse">
            <a:avLst/>
          </a:prstGeom>
          <a:noFill/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6671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2131D-8C03-448D-B068-2598F4B1DE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363" t="20466" r="33753" b="5426"/>
          <a:stretch/>
        </p:blipFill>
        <p:spPr>
          <a:xfrm>
            <a:off x="699197" y="0"/>
            <a:ext cx="5240696" cy="69584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B7F645-4B34-4C71-BBD9-E300713DE94D}"/>
              </a:ext>
            </a:extLst>
          </p:cNvPr>
          <p:cNvSpPr txBox="1"/>
          <p:nvPr/>
        </p:nvSpPr>
        <p:spPr>
          <a:xfrm>
            <a:off x="1463040" y="1705677"/>
            <a:ext cx="395935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400" dirty="0">
                <a:solidFill>
                  <a:srgbClr val="0070C0"/>
                </a:solidFill>
              </a:rPr>
              <a:t>พื้นที่สำคัญในการเขียนสรุปผลการตรวจประเมินโรงฆ่าฯ</a:t>
            </a:r>
          </a:p>
          <a:p>
            <a:pPr algn="ctr"/>
            <a:r>
              <a:rPr lang="th-TH" sz="2400" dirty="0">
                <a:solidFill>
                  <a:srgbClr val="0070C0"/>
                </a:solidFill>
              </a:rPr>
              <a:t>ระบุข้อบกพร่องหรือข้อมูลสรุปให้ชัดเจน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B35BC9-2D16-406A-9293-1049FAA603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847" t="21659" r="32687" b="21698"/>
          <a:stretch/>
        </p:blipFill>
        <p:spPr>
          <a:xfrm>
            <a:off x="5574133" y="0"/>
            <a:ext cx="6100719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6647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972953-17C6-4340-80E6-11837E9D9F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66" t="20930" r="32784" b="5737"/>
          <a:stretch/>
        </p:blipFill>
        <p:spPr>
          <a:xfrm>
            <a:off x="858667" y="180753"/>
            <a:ext cx="5237333" cy="66772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E8AACB-C952-4B8F-9A1A-EBDCE6B95D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166" t="27132" r="29586" b="6977"/>
          <a:stretch/>
        </p:blipFill>
        <p:spPr>
          <a:xfrm>
            <a:off x="5574936" y="393192"/>
            <a:ext cx="5431408" cy="52943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383520-98A8-435F-A585-31331BA2F806}"/>
              </a:ext>
            </a:extLst>
          </p:cNvPr>
          <p:cNvSpPr txBox="1"/>
          <p:nvPr/>
        </p:nvSpPr>
        <p:spPr>
          <a:xfrm>
            <a:off x="1965816" y="1785846"/>
            <a:ext cx="2779776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400" dirty="0">
                <a:solidFill>
                  <a:srgbClr val="0070C0"/>
                </a:solidFill>
              </a:rPr>
              <a:t>พื้นที่สำคัญในการเขียนสรุปผลการตรวจประเมินการแก้ไขข้อบกพร่องของโรงฆ่าฯ</a:t>
            </a:r>
          </a:p>
          <a:p>
            <a:pPr algn="ctr"/>
            <a:r>
              <a:rPr lang="th-TH" sz="2400" dirty="0">
                <a:solidFill>
                  <a:srgbClr val="0070C0"/>
                </a:solidFill>
              </a:rPr>
              <a:t>หากไม่ผ่านการตรวจประเมิน ต้องเขียนระบุให้ชัดเจน</a:t>
            </a:r>
          </a:p>
        </p:txBody>
      </p:sp>
    </p:spTree>
    <p:extLst>
      <p:ext uri="{BB962C8B-B14F-4D97-AF65-F5344CB8AC3E}">
        <p14:creationId xmlns:p14="http://schemas.microsoft.com/office/powerpoint/2010/main" val="19110650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EEF12-9FD2-47A3-9D2F-A682FC980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6536" y="2495677"/>
            <a:ext cx="4693920" cy="1325563"/>
          </a:xfrm>
        </p:spPr>
        <p:txBody>
          <a:bodyPr>
            <a:normAutofit/>
          </a:bodyPr>
          <a:lstStyle/>
          <a:p>
            <a:pPr algn="ctr"/>
            <a:r>
              <a:rPr lang="en-US" sz="6600" dirty="0"/>
              <a:t>Thank You</a:t>
            </a:r>
            <a:endParaRPr lang="th-TH" sz="6600" dirty="0"/>
          </a:p>
        </p:txBody>
      </p:sp>
    </p:spTree>
    <p:extLst>
      <p:ext uri="{BB962C8B-B14F-4D97-AF65-F5344CB8AC3E}">
        <p14:creationId xmlns:p14="http://schemas.microsoft.com/office/powerpoint/2010/main" val="19994066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BC86C93-FB8E-4B06-891A-4A60748886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1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282"/>
                    </a14:imgEffect>
                    <a14:imgEffect>
                      <a14:saturation sat="32000"/>
                    </a14:imgEffect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85621"/>
            <a:ext cx="12535786" cy="524329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F9CF420-6DC9-4E6B-954E-B8F0918E4F4B}"/>
              </a:ext>
            </a:extLst>
          </p:cNvPr>
          <p:cNvSpPr/>
          <p:nvPr/>
        </p:nvSpPr>
        <p:spPr>
          <a:xfrm>
            <a:off x="784265" y="491091"/>
            <a:ext cx="10623470" cy="74379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575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7066F5-2C44-40CD-BA33-E325EDD94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168" y="156235"/>
            <a:ext cx="10515600" cy="812108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th-TH" sz="4400" b="1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กฎกระทรวงการประกอบกิจการฆ่าสัตว์ พ.ศ. </a:t>
            </a:r>
            <a:r>
              <a:rPr lang="en-US" sz="3600" b="1" dirty="0">
                <a:solidFill>
                  <a:schemeClr val="bg1"/>
                </a:solidFill>
                <a:ea typeface="Calibri" panose="020F0502020204030204" pitchFamily="34" charset="0"/>
              </a:rPr>
              <a:t>2564</a:t>
            </a:r>
            <a:endParaRPr lang="th-TH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264AE3-87A4-4C85-923F-888F999867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197" y="1501429"/>
            <a:ext cx="10515600" cy="672646"/>
          </a:xfrm>
        </p:spPr>
        <p:txBody>
          <a:bodyPr/>
          <a:lstStyle/>
          <a:p>
            <a:r>
              <a:rPr lang="th-TH" dirty="0">
                <a:cs typeface="+mj-cs"/>
              </a:rPr>
              <a:t>หลักการ </a:t>
            </a:r>
            <a:r>
              <a:rPr lang="en-US" dirty="0">
                <a:cs typeface="+mj-cs"/>
                <a:sym typeface="Wingdings" panose="05000000000000000000" pitchFamily="2" charset="2"/>
              </a:rPr>
              <a:t> </a:t>
            </a:r>
            <a:r>
              <a:rPr lang="th-TH" dirty="0">
                <a:cs typeface="+mj-cs"/>
                <a:sym typeface="Wingdings" panose="05000000000000000000" pitchFamily="2" charset="2"/>
              </a:rPr>
              <a:t>กำหนดหลักเกณฑ์ วิธีการ เงื่อนไข และมาตรฐานในการประกอบกิจการฆ่าสัตว์</a:t>
            </a:r>
            <a:endParaRPr lang="th-TH" dirty="0">
              <a:cs typeface="+mj-cs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AE20F20-E5CD-4F32-81DA-167FC5AA8DA5}"/>
              </a:ext>
            </a:extLst>
          </p:cNvPr>
          <p:cNvSpPr txBox="1">
            <a:spLocks/>
          </p:cNvSpPr>
          <p:nvPr/>
        </p:nvSpPr>
        <p:spPr>
          <a:xfrm>
            <a:off x="1231464" y="2431625"/>
            <a:ext cx="10515600" cy="4224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th-TH" dirty="0">
                <a:cs typeface="+mj-cs"/>
              </a:rPr>
              <a:t>ที่ตั้ง เนื้อที่ แผนผัง และการก่อสร้างโรงฆ่าสัตว์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h-TH" dirty="0">
                <a:cs typeface="+mj-cs"/>
              </a:rPr>
              <a:t>การฆ่าสัตว์ การชำแหละและตัดแต่งเนื้อสัตว์ที่ถูกสุขลักษณะ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h-TH" dirty="0">
                <a:cs typeface="+mj-cs"/>
              </a:rPr>
              <a:t>การดูแลรักษาความสะอาดเรียบร้อยภายในโรงฆ่าสัตว์และโรงพักสัตว์เพื่อให้ถูกต้องตามสุขลักษณะ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h-TH" dirty="0">
                <a:cs typeface="+mj-cs"/>
              </a:rPr>
              <a:t>การจัดให้มีการรวบรวมหรือกำจัดมูลฝอยและสิ่งปฏิกูล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h-TH" dirty="0">
                <a:cs typeface="+mj-cs"/>
              </a:rPr>
              <a:t>การระบายน้ำทิ้ง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h-TH" dirty="0">
                <a:cs typeface="+mj-cs"/>
              </a:rPr>
              <a:t>การระบายอากาศ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h-TH" dirty="0">
                <a:cs typeface="+mj-cs"/>
              </a:rPr>
              <a:t>การป้องกันการระบาดของโรคติดต่อหรือโรคระบาดจากสัตว์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h-TH" dirty="0">
                <a:cs typeface="+mj-cs"/>
              </a:rPr>
              <a:t>สุขลักษณะของผู้ปฏิบัติงานในโรงฆ่าสัตว์และโรงพักสัตว์</a:t>
            </a:r>
          </a:p>
        </p:txBody>
      </p:sp>
    </p:spTree>
    <p:extLst>
      <p:ext uri="{BB962C8B-B14F-4D97-AF65-F5344CB8AC3E}">
        <p14:creationId xmlns:p14="http://schemas.microsoft.com/office/powerpoint/2010/main" val="3368628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006393-884C-4832-AED8-3476F5187F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1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6660" y="1982640"/>
            <a:ext cx="9933716" cy="487536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6168AFF-0B59-4B2C-A8AD-2B7ABCBAD8E6}"/>
              </a:ext>
            </a:extLst>
          </p:cNvPr>
          <p:cNvSpPr/>
          <p:nvPr/>
        </p:nvSpPr>
        <p:spPr>
          <a:xfrm>
            <a:off x="1304898" y="716209"/>
            <a:ext cx="9933716" cy="124693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575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190408-DCED-4EBB-9C59-4FEC30089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386" y="271295"/>
            <a:ext cx="9855389" cy="1325563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th-TH" sz="4000" b="1" dirty="0">
                <a:solidFill>
                  <a:schemeClr val="bg1"/>
                </a:solidFill>
              </a:rPr>
              <a:t>  กฎกระทรวงการจัดเก็บข้อมูลของสัตว์ที่เข้าสู่โรงฆ่าสัตว์และเนื้อสัตว์</a:t>
            </a:r>
            <a:br>
              <a:rPr lang="th-TH" sz="4000" b="1" dirty="0">
                <a:solidFill>
                  <a:schemeClr val="bg1"/>
                </a:solidFill>
              </a:rPr>
            </a:br>
            <a:r>
              <a:rPr lang="th-TH" sz="4000" b="1" dirty="0">
                <a:solidFill>
                  <a:schemeClr val="bg1"/>
                </a:solidFill>
              </a:rPr>
              <a:t>  ที่ออกจากโรงฆ่าสัตว์ พ.ศ. </a:t>
            </a:r>
            <a:r>
              <a:rPr lang="en-US" sz="2800" b="1" dirty="0">
                <a:solidFill>
                  <a:schemeClr val="bg1"/>
                </a:solidFill>
              </a:rPr>
              <a:t>2564</a:t>
            </a:r>
            <a:endParaRPr lang="th-TH" sz="40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9328B9-4134-4194-9BF9-C20E3393A1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3386" y="2511627"/>
            <a:ext cx="9737061" cy="2783387"/>
          </a:xfrm>
        </p:spPr>
        <p:txBody>
          <a:bodyPr/>
          <a:lstStyle/>
          <a:p>
            <a:r>
              <a:rPr lang="th-TH" dirty="0">
                <a:cs typeface="+mj-cs"/>
              </a:rPr>
              <a:t>หลักการ </a:t>
            </a:r>
            <a:r>
              <a:rPr lang="en-US" dirty="0">
                <a:cs typeface="+mj-cs"/>
                <a:sym typeface="Wingdings" panose="05000000000000000000" pitchFamily="2" charset="2"/>
              </a:rPr>
              <a:t> </a:t>
            </a:r>
            <a:r>
              <a:rPr lang="th-TH" dirty="0">
                <a:cs typeface="+mj-cs"/>
              </a:rPr>
              <a:t>หลักเกณฑ์การจัดเก็บข้อมูลของสัตว์ที่เข้าสู่โรงฆ่าสัตว์และเนื้อสัตว์ที่ออกจาก</a:t>
            </a:r>
          </a:p>
          <a:p>
            <a:pPr marL="0" indent="0">
              <a:buNone/>
            </a:pPr>
            <a:r>
              <a:rPr lang="th-TH" dirty="0">
                <a:cs typeface="+mj-cs"/>
              </a:rPr>
              <a:t>                          โรงฆ่าสัตว์</a:t>
            </a:r>
            <a:r>
              <a:rPr lang="th-TH" u="sng" dirty="0">
                <a:cs typeface="+mj-cs"/>
              </a:rPr>
              <a:t>เพื่อประโยชน์ในการตรวจสอบย้อนกลับข้อมูลของเนื้อสัตว์ตลอด</a:t>
            </a:r>
          </a:p>
          <a:p>
            <a:pPr marL="0" indent="0">
              <a:buNone/>
            </a:pPr>
            <a:r>
              <a:rPr lang="th-TH" dirty="0">
                <a:cs typeface="+mj-cs"/>
              </a:rPr>
              <a:t>                          </a:t>
            </a:r>
            <a:r>
              <a:rPr lang="th-TH" u="sng" dirty="0">
                <a:cs typeface="+mj-cs"/>
              </a:rPr>
              <a:t>กระบวนการผลิตและการเรียกคืนเนื้อสัตว์</a:t>
            </a:r>
            <a:r>
              <a:rPr lang="th-TH" dirty="0">
                <a:cs typeface="+mj-cs"/>
              </a:rPr>
              <a:t> และเพื่อให้ ผู้บริโภคได้บริโภคเนื้อสัตว์</a:t>
            </a:r>
          </a:p>
          <a:p>
            <a:pPr marL="0" indent="0">
              <a:buNone/>
            </a:pPr>
            <a:r>
              <a:rPr lang="th-TH" dirty="0">
                <a:cs typeface="+mj-cs"/>
              </a:rPr>
              <a:t>                          ที่ถูกสุขอนามัย</a:t>
            </a:r>
          </a:p>
        </p:txBody>
      </p:sp>
    </p:spTree>
    <p:extLst>
      <p:ext uri="{BB962C8B-B14F-4D97-AF65-F5344CB8AC3E}">
        <p14:creationId xmlns:p14="http://schemas.microsoft.com/office/powerpoint/2010/main" val="2686858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1ECACAA6-C143-40B4-AA30-95C5C55287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368" t="21286" r="1"/>
          <a:stretch/>
        </p:blipFill>
        <p:spPr>
          <a:xfrm>
            <a:off x="3873500" y="0"/>
            <a:ext cx="8318500" cy="563172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AA8AF7-139B-48C1-B939-1C73B0626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7154" y="1242267"/>
            <a:ext cx="9386455" cy="20279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highlight>
                  <a:srgbClr val="00FFFF"/>
                </a:highlight>
                <a:cs typeface="+mj-cs"/>
              </a:rPr>
              <a:t>Part 1</a:t>
            </a:r>
            <a:r>
              <a:rPr lang="en-US" b="1" dirty="0">
                <a:cs typeface="+mj-cs"/>
              </a:rPr>
              <a:t> (</a:t>
            </a:r>
            <a:r>
              <a:rPr lang="th-TH" b="1" dirty="0">
                <a:cs typeface="+mj-cs"/>
              </a:rPr>
              <a:t>หน้า</a:t>
            </a:r>
            <a:r>
              <a:rPr lang="en-US" b="1" dirty="0">
                <a:cs typeface="+mj-cs"/>
              </a:rPr>
              <a:t> 1)</a:t>
            </a:r>
            <a:endParaRPr lang="th-TH" b="1" dirty="0">
              <a:cs typeface="+mj-cs"/>
            </a:endParaRPr>
          </a:p>
          <a:p>
            <a:r>
              <a:rPr lang="th-TH" dirty="0">
                <a:cs typeface="+mj-cs"/>
              </a:rPr>
              <a:t>รายละเอียดของโรงฆ่าสัตว์ที่รับการตรวจประเมิน</a:t>
            </a:r>
          </a:p>
          <a:p>
            <a:r>
              <a:rPr lang="th-TH" dirty="0">
                <a:cs typeface="+mj-cs"/>
              </a:rPr>
              <a:t>รายชื่อคณะกรรมการประจำจังหวัดผู้ทำหน้าที่ตรวจประเมิน</a:t>
            </a:r>
          </a:p>
          <a:p>
            <a:r>
              <a:rPr lang="th-TH" dirty="0">
                <a:cs typeface="+mj-cs"/>
              </a:rPr>
              <a:t>รายชื่อผู้รับการตรวจประเมิน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EBA88CE-E763-465B-B920-EAA56263BCC5}"/>
              </a:ext>
            </a:extLst>
          </p:cNvPr>
          <p:cNvSpPr txBox="1">
            <a:spLocks/>
          </p:cNvSpPr>
          <p:nvPr/>
        </p:nvSpPr>
        <p:spPr>
          <a:xfrm>
            <a:off x="2391651" y="3529145"/>
            <a:ext cx="9386455" cy="20279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highlight>
                  <a:srgbClr val="00FFFF"/>
                </a:highlight>
                <a:cs typeface="+mj-cs"/>
              </a:rPr>
              <a:t>Part 2</a:t>
            </a:r>
            <a:r>
              <a:rPr lang="en-US" b="1" dirty="0">
                <a:cs typeface="+mj-cs"/>
              </a:rPr>
              <a:t> (</a:t>
            </a:r>
            <a:r>
              <a:rPr lang="th-TH" b="1" dirty="0">
                <a:cs typeface="+mj-cs"/>
              </a:rPr>
              <a:t>หน้า </a:t>
            </a:r>
            <a:r>
              <a:rPr lang="en-US" dirty="0">
                <a:cs typeface="+mj-cs"/>
              </a:rPr>
              <a:t>2-12</a:t>
            </a:r>
            <a:r>
              <a:rPr lang="en-US" b="1" dirty="0">
                <a:cs typeface="+mj-cs"/>
              </a:rPr>
              <a:t>)</a:t>
            </a:r>
            <a:endParaRPr lang="th-TH" b="1" dirty="0">
              <a:cs typeface="+mj-cs"/>
            </a:endParaRPr>
          </a:p>
          <a:p>
            <a:r>
              <a:rPr lang="th-TH" dirty="0">
                <a:cs typeface="+mj-cs"/>
              </a:rPr>
              <a:t>ส่วนที่ </a:t>
            </a:r>
            <a:r>
              <a:rPr lang="en-US" dirty="0">
                <a:cs typeface="+mj-cs"/>
              </a:rPr>
              <a:t>1 </a:t>
            </a:r>
            <a:r>
              <a:rPr lang="th-TH" dirty="0">
                <a:cs typeface="+mj-cs"/>
              </a:rPr>
              <a:t>รายการข้อกำหนดตามกฎกระทรวงการประกอบกิจการฆ่าสัตว์ พ.ศ. </a:t>
            </a:r>
            <a:r>
              <a:rPr lang="en-US" dirty="0">
                <a:cs typeface="+mj-cs"/>
              </a:rPr>
              <a:t>2564</a:t>
            </a:r>
            <a:endParaRPr lang="th-TH" dirty="0">
              <a:cs typeface="+mj-cs"/>
            </a:endParaRPr>
          </a:p>
          <a:p>
            <a:r>
              <a:rPr lang="th-TH" dirty="0">
                <a:cs typeface="+mj-cs"/>
              </a:rPr>
              <a:t>ส่วนที่ </a:t>
            </a:r>
            <a:r>
              <a:rPr lang="en-US" dirty="0">
                <a:cs typeface="+mj-cs"/>
              </a:rPr>
              <a:t>2 </a:t>
            </a:r>
            <a:r>
              <a:rPr lang="th-TH" dirty="0">
                <a:cs typeface="+mj-cs"/>
              </a:rPr>
              <a:t>รายการ</a:t>
            </a:r>
            <a:r>
              <a:rPr lang="th-TH" dirty="0">
                <a:effectLst/>
                <a:ea typeface="Calibri" panose="020F0502020204030204" pitchFamily="34" charset="0"/>
                <a:cs typeface="+mj-cs"/>
              </a:rPr>
              <a:t>ข้อกำหนดตามกฎกระทรวงการจัดเก็บข้อมูลฯ พ.ศ. </a:t>
            </a:r>
            <a:r>
              <a:rPr lang="en-US" dirty="0">
                <a:effectLst/>
                <a:ea typeface="Calibri" panose="020F0502020204030204" pitchFamily="34" charset="0"/>
                <a:cs typeface="+mj-cs"/>
              </a:rPr>
              <a:t>2564</a:t>
            </a:r>
            <a:endParaRPr lang="th-TH" dirty="0">
              <a:cs typeface="+mj-cs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D7F90EF-C584-4821-8FF3-4A33778DC9D7}"/>
              </a:ext>
            </a:extLst>
          </p:cNvPr>
          <p:cNvSpPr txBox="1">
            <a:spLocks/>
          </p:cNvSpPr>
          <p:nvPr/>
        </p:nvSpPr>
        <p:spPr>
          <a:xfrm>
            <a:off x="673608" y="5156583"/>
            <a:ext cx="9386455" cy="20279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highlight>
                  <a:srgbClr val="00FFFF"/>
                </a:highlight>
                <a:cs typeface="+mj-cs"/>
              </a:rPr>
              <a:t>Part 3 </a:t>
            </a:r>
            <a:r>
              <a:rPr lang="en-US" b="1" dirty="0">
                <a:cs typeface="+mj-cs"/>
              </a:rPr>
              <a:t>(</a:t>
            </a:r>
            <a:r>
              <a:rPr lang="th-TH" b="1" dirty="0">
                <a:cs typeface="+mj-cs"/>
              </a:rPr>
              <a:t>หน้า </a:t>
            </a:r>
            <a:r>
              <a:rPr lang="en-US" dirty="0">
                <a:cs typeface="+mj-cs"/>
              </a:rPr>
              <a:t>13-16</a:t>
            </a:r>
            <a:r>
              <a:rPr lang="en-US" b="1" dirty="0">
                <a:cs typeface="+mj-cs"/>
              </a:rPr>
              <a:t>)</a:t>
            </a:r>
            <a:endParaRPr lang="th-TH" b="1" dirty="0">
              <a:cs typeface="+mj-cs"/>
            </a:endParaRPr>
          </a:p>
          <a:p>
            <a:r>
              <a:rPr lang="th-TH" dirty="0">
                <a:effectLst/>
                <a:ea typeface="Calibri" panose="020F0502020204030204" pitchFamily="34" charset="0"/>
                <a:cs typeface="+mj-cs"/>
              </a:rPr>
              <a:t>สรุปผลการตรวจประเมินโรงฆ่าสัตว์เพื่อต่ออายุใบอนุญาตประกอบกิจการฆ่าสัตว์</a:t>
            </a:r>
            <a:endParaRPr lang="th-TH" dirty="0">
              <a:cs typeface="+mj-cs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th-TH" dirty="0">
                <a:effectLst/>
                <a:ea typeface="Calibri" panose="020F0502020204030204" pitchFamily="34" charset="0"/>
                <a:cs typeface="+mj-cs"/>
              </a:rPr>
              <a:t>สรุปผลตรวจแก้ไขข้อบกพร่องของโรงฆ่าสัตว์เพื่อต่ออายุใบอนุญาตประกอบกิจการฆ่าสัตว์</a:t>
            </a:r>
            <a:endParaRPr lang="en-US" dirty="0">
              <a:effectLst/>
              <a:latin typeface="Chulabhorn Likit Text Light" panose="00000400000000000000" pitchFamily="50" charset="-34"/>
              <a:ea typeface="Calibri" panose="020F0502020204030204" pitchFamily="34" charset="0"/>
              <a:cs typeface="+mj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7F8FAB-17C3-4759-84ED-8B7B1A95E63B}"/>
              </a:ext>
            </a:extLst>
          </p:cNvPr>
          <p:cNvSpPr/>
          <p:nvPr/>
        </p:nvSpPr>
        <p:spPr>
          <a:xfrm>
            <a:off x="824818" y="260014"/>
            <a:ext cx="10905905" cy="86522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575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BFEEE3-FABE-4148-B226-4BB30E70117B}"/>
              </a:ext>
            </a:extLst>
          </p:cNvPr>
          <p:cNvSpPr/>
          <p:nvPr/>
        </p:nvSpPr>
        <p:spPr>
          <a:xfrm>
            <a:off x="313329" y="87467"/>
            <a:ext cx="11049000" cy="77881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ct val="0"/>
              </a:spcBef>
              <a:defRPr/>
            </a:pPr>
            <a:r>
              <a:rPr lang="th-TH" sz="4000" b="1" dirty="0"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H SarabunPSK" panose="020B0500040200020003" pitchFamily="34" charset="-34"/>
                <a:cs typeface="+mj-cs"/>
              </a:rPr>
              <a:t>แบบตรวจประเมินโรงฆ่าสัตว์เพื่อ</a:t>
            </a:r>
            <a:r>
              <a:rPr lang="th-TH" sz="4000" b="1" u="sng" dirty="0"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H SarabunPSK" panose="020B0500040200020003" pitchFamily="34" charset="-34"/>
                <a:cs typeface="+mj-cs"/>
              </a:rPr>
              <a:t>ต่ออายุใบอนุญาต</a:t>
            </a:r>
            <a:r>
              <a:rPr lang="th-TH" sz="4000" b="1" dirty="0"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H SarabunPSK" panose="020B0500040200020003" pitchFamily="34" charset="-34"/>
                <a:cs typeface="+mj-cs"/>
              </a:rPr>
              <a:t>ประกอบกิจการฆ่าสัตว์</a:t>
            </a:r>
            <a:endParaRPr lang="en-US" sz="4000" b="1" dirty="0">
              <a:solidFill>
                <a:schemeClr val="bg1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TH SarabunPSK" panose="020B0500040200020003" pitchFamily="34" charset="-34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39819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CA44A5F4-ED30-47DA-AB43-257749BDCB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368" t="21286" r="1"/>
          <a:stretch/>
        </p:blipFill>
        <p:spPr>
          <a:xfrm>
            <a:off x="3873500" y="0"/>
            <a:ext cx="8318500" cy="5631727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EDDF0FF-29A5-4EF5-81B6-3CB991AA88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5712" y="1401082"/>
            <a:ext cx="10515600" cy="20279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highlight>
                  <a:srgbClr val="FFFF00"/>
                </a:highlight>
                <a:cs typeface="+mj-cs"/>
              </a:rPr>
              <a:t>Part 1</a:t>
            </a:r>
            <a:r>
              <a:rPr lang="en-US" b="1" dirty="0">
                <a:cs typeface="+mj-cs"/>
              </a:rPr>
              <a:t> </a:t>
            </a:r>
            <a:r>
              <a:rPr lang="th-TH" b="1" dirty="0">
                <a:cs typeface="+mj-cs"/>
              </a:rPr>
              <a:t> </a:t>
            </a:r>
            <a:r>
              <a:rPr lang="en-US" b="1" dirty="0">
                <a:cs typeface="+mj-cs"/>
              </a:rPr>
              <a:t>(</a:t>
            </a:r>
            <a:r>
              <a:rPr lang="th-TH" b="1" dirty="0">
                <a:cs typeface="+mj-cs"/>
              </a:rPr>
              <a:t>หน้า</a:t>
            </a:r>
            <a:r>
              <a:rPr lang="en-US" b="1" dirty="0">
                <a:cs typeface="+mj-cs"/>
              </a:rPr>
              <a:t> 1)</a:t>
            </a:r>
            <a:endParaRPr lang="th-TH" b="1" dirty="0">
              <a:cs typeface="+mj-cs"/>
            </a:endParaRPr>
          </a:p>
          <a:p>
            <a:r>
              <a:rPr lang="th-TH" dirty="0">
                <a:cs typeface="+mj-cs"/>
              </a:rPr>
              <a:t>รายละเอียดของโรงฆ่าสัตว์ที่รับการตรวจประเมิน</a:t>
            </a:r>
          </a:p>
          <a:p>
            <a:r>
              <a:rPr lang="th-TH" dirty="0">
                <a:cs typeface="+mj-cs"/>
              </a:rPr>
              <a:t>รายชื่อคณะกรรมการประจำจังหวัดผู้ทำหน้าที่ตรวจประเมิน</a:t>
            </a:r>
          </a:p>
          <a:p>
            <a:r>
              <a:rPr lang="th-TH" dirty="0">
                <a:cs typeface="+mj-cs"/>
              </a:rPr>
              <a:t>รายชื่อผู้รับการตรวจประเมิน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8444404-70FA-4C4C-974E-BACB9648433A}"/>
              </a:ext>
            </a:extLst>
          </p:cNvPr>
          <p:cNvSpPr txBox="1">
            <a:spLocks/>
          </p:cNvSpPr>
          <p:nvPr/>
        </p:nvSpPr>
        <p:spPr>
          <a:xfrm>
            <a:off x="2612136" y="3624224"/>
            <a:ext cx="10515600" cy="16532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highlight>
                  <a:srgbClr val="FFFF00"/>
                </a:highlight>
                <a:cs typeface="+mj-cs"/>
              </a:rPr>
              <a:t>Part 2 </a:t>
            </a:r>
            <a:r>
              <a:rPr lang="en-US" b="1" dirty="0">
                <a:cs typeface="+mj-cs"/>
              </a:rPr>
              <a:t> (</a:t>
            </a:r>
            <a:r>
              <a:rPr lang="th-TH" b="1" dirty="0">
                <a:cs typeface="+mj-cs"/>
              </a:rPr>
              <a:t>หน้า </a:t>
            </a:r>
            <a:r>
              <a:rPr lang="en-US" b="1" dirty="0">
                <a:cs typeface="+mj-cs"/>
              </a:rPr>
              <a:t>2-11)</a:t>
            </a:r>
            <a:endParaRPr lang="th-TH" b="1" dirty="0">
              <a:cs typeface="+mj-cs"/>
            </a:endParaRPr>
          </a:p>
          <a:p>
            <a:r>
              <a:rPr lang="th-TH" strike="sngStrike" dirty="0">
                <a:cs typeface="+mj-cs"/>
              </a:rPr>
              <a:t>ส่วนที่ </a:t>
            </a:r>
            <a:r>
              <a:rPr lang="en-US" strike="sngStrike" dirty="0">
                <a:cs typeface="+mj-cs"/>
              </a:rPr>
              <a:t>1 </a:t>
            </a:r>
            <a:r>
              <a:rPr lang="th-TH" dirty="0">
                <a:cs typeface="+mj-cs"/>
              </a:rPr>
              <a:t>รายการข้อกำหนดตามกฎกระทรวงการประกอบกิจการฆ่าสัตว์ พ.ศ. </a:t>
            </a:r>
            <a:r>
              <a:rPr lang="en-US" dirty="0">
                <a:cs typeface="+mj-cs"/>
              </a:rPr>
              <a:t>2564</a:t>
            </a:r>
          </a:p>
          <a:p>
            <a:r>
              <a:rPr lang="th-TH" strike="sngStrike" dirty="0">
                <a:cs typeface="+mj-cs"/>
              </a:rPr>
              <a:t>ส่วนที่ </a:t>
            </a:r>
            <a:r>
              <a:rPr lang="en-US" strike="sngStrike" dirty="0">
                <a:cs typeface="+mj-cs"/>
              </a:rPr>
              <a:t>2 </a:t>
            </a:r>
            <a:r>
              <a:rPr lang="th-TH" strike="sngStrike" dirty="0">
                <a:cs typeface="+mj-cs"/>
              </a:rPr>
              <a:t>รายการ</a:t>
            </a:r>
            <a:r>
              <a:rPr lang="th-TH" strike="sngStrike" dirty="0">
                <a:effectLst/>
                <a:ea typeface="Calibri" panose="020F0502020204030204" pitchFamily="34" charset="0"/>
                <a:cs typeface="+mj-cs"/>
              </a:rPr>
              <a:t>ข้อกำหนดตามกฎกระทรวงการจัดเก็บข้อมูลฯ พ.ศ. </a:t>
            </a:r>
            <a:r>
              <a:rPr lang="en-US" strike="sngStrike" dirty="0">
                <a:effectLst/>
                <a:ea typeface="Calibri" panose="020F0502020204030204" pitchFamily="34" charset="0"/>
                <a:cs typeface="+mj-cs"/>
              </a:rPr>
              <a:t>2564</a:t>
            </a:r>
            <a:endParaRPr lang="th-TH" strike="sngStrike" dirty="0">
              <a:cs typeface="+mj-cs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2E4368D-4C57-4014-8274-27A94FE9AE2B}"/>
              </a:ext>
            </a:extLst>
          </p:cNvPr>
          <p:cNvSpPr txBox="1">
            <a:spLocks/>
          </p:cNvSpPr>
          <p:nvPr/>
        </p:nvSpPr>
        <p:spPr>
          <a:xfrm>
            <a:off x="472440" y="5277502"/>
            <a:ext cx="10515600" cy="13760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highlight>
                  <a:srgbClr val="FFFF00"/>
                </a:highlight>
                <a:cs typeface="+mj-cs"/>
              </a:rPr>
              <a:t>Part 3 </a:t>
            </a:r>
            <a:r>
              <a:rPr lang="en-US" b="1" dirty="0">
                <a:cs typeface="+mj-cs"/>
              </a:rPr>
              <a:t> (</a:t>
            </a:r>
            <a:r>
              <a:rPr lang="th-TH" b="1" dirty="0">
                <a:cs typeface="+mj-cs"/>
              </a:rPr>
              <a:t>หน้า </a:t>
            </a:r>
            <a:r>
              <a:rPr lang="en-US" b="1" dirty="0">
                <a:cs typeface="+mj-cs"/>
              </a:rPr>
              <a:t>12-15)</a:t>
            </a:r>
            <a:endParaRPr lang="th-TH" b="1" dirty="0">
              <a:cs typeface="+mj-cs"/>
            </a:endParaRPr>
          </a:p>
          <a:p>
            <a:r>
              <a:rPr lang="th-TH" dirty="0">
                <a:cs typeface="+mj-cs"/>
              </a:rPr>
              <a:t>สรุปผลการตรวจประเมินโรงฆ่าสัตว์เพื่อขอรับใบอนุญาตประกอบกิจการฆ่าสัตว์</a:t>
            </a:r>
          </a:p>
          <a:p>
            <a:r>
              <a:rPr lang="th-TH" dirty="0">
                <a:effectLst/>
                <a:latin typeface="Chulabhorn Likit Text Light" panose="00000400000000000000" pitchFamily="50" charset="-34"/>
                <a:ea typeface="Calibri" panose="020F0502020204030204" pitchFamily="34" charset="0"/>
                <a:cs typeface="+mj-cs"/>
              </a:rPr>
              <a:t>สรุปผลตรวจแก้ไขข้อบกพร่องของโรงฆ่าสัตว์เพื่อขอรับใบอนุญาตประกอบกิจการฆ่าสัตว์</a:t>
            </a:r>
            <a:endParaRPr lang="en-US" dirty="0">
              <a:effectLst/>
              <a:latin typeface="Chulabhorn Likit Text Light" panose="00000400000000000000" pitchFamily="50" charset="-34"/>
              <a:ea typeface="Calibri" panose="020F0502020204030204" pitchFamily="34" charset="0"/>
              <a:cs typeface="+mj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709E17F-0CEA-4EA2-B327-CF9EC18C49C5}"/>
              </a:ext>
            </a:extLst>
          </p:cNvPr>
          <p:cNvSpPr/>
          <p:nvPr/>
        </p:nvSpPr>
        <p:spPr>
          <a:xfrm>
            <a:off x="983929" y="361049"/>
            <a:ext cx="10905905" cy="8652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575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05C3F1-4D4B-4626-9D15-91EBC52F8562}"/>
              </a:ext>
            </a:extLst>
          </p:cNvPr>
          <p:cNvSpPr/>
          <p:nvPr/>
        </p:nvSpPr>
        <p:spPr>
          <a:xfrm>
            <a:off x="472440" y="159039"/>
            <a:ext cx="11049000" cy="77881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ct val="0"/>
              </a:spcBef>
              <a:defRPr/>
            </a:pPr>
            <a:r>
              <a:rPr lang="th-TH" sz="4000" b="1" dirty="0"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H SarabunPSK" panose="020B0500040200020003" pitchFamily="34" charset="-34"/>
                <a:cs typeface="+mj-cs"/>
              </a:rPr>
              <a:t>แบบตรวจประเมินโรงฆ่าสัตว์เพื่อ</a:t>
            </a:r>
            <a:r>
              <a:rPr lang="th-TH" sz="4000" b="1" u="sng" dirty="0"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H SarabunPSK" panose="020B0500040200020003" pitchFamily="34" charset="-34"/>
                <a:cs typeface="+mj-cs"/>
              </a:rPr>
              <a:t>ขอรับใบอนุญาต</a:t>
            </a:r>
            <a:r>
              <a:rPr lang="th-TH" sz="4000" b="1" dirty="0"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H SarabunPSK" panose="020B0500040200020003" pitchFamily="34" charset="-34"/>
                <a:cs typeface="+mj-cs"/>
              </a:rPr>
              <a:t>ประกอบกิจการฆ่าสัตว์</a:t>
            </a:r>
          </a:p>
        </p:txBody>
      </p:sp>
    </p:spTree>
    <p:extLst>
      <p:ext uri="{BB962C8B-B14F-4D97-AF65-F5344CB8AC3E}">
        <p14:creationId xmlns:p14="http://schemas.microsoft.com/office/powerpoint/2010/main" val="305517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18E962D0-20A1-41D7-A952-354EFA40CF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368" t="21286" r="1"/>
          <a:stretch/>
        </p:blipFill>
        <p:spPr>
          <a:xfrm>
            <a:off x="3873500" y="0"/>
            <a:ext cx="8318500" cy="56317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92959B-98B7-4884-92F3-ACB8E450B1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945" t="21037" r="33888" b="6074"/>
          <a:stretch/>
        </p:blipFill>
        <p:spPr>
          <a:xfrm>
            <a:off x="2860864" y="0"/>
            <a:ext cx="5315573" cy="708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3937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FE7DD25F-38AA-4C13-9423-7389627DC9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368" t="21286" r="1"/>
          <a:stretch/>
        </p:blipFill>
        <p:spPr>
          <a:xfrm>
            <a:off x="3909706" y="-28632"/>
            <a:ext cx="8318500" cy="56317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B20FC2-4301-401A-94FC-82365A7C71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471" t="22015" r="17086" b="5738"/>
          <a:stretch/>
        </p:blipFill>
        <p:spPr>
          <a:xfrm>
            <a:off x="583614" y="-278636"/>
            <a:ext cx="10659011" cy="7136636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3997A1D-4A18-4529-9B33-1E4C5792DD2C}"/>
              </a:ext>
            </a:extLst>
          </p:cNvPr>
          <p:cNvCxnSpPr>
            <a:cxnSpLocks/>
          </p:cNvCxnSpPr>
          <p:nvPr/>
        </p:nvCxnSpPr>
        <p:spPr>
          <a:xfrm>
            <a:off x="1501742" y="2479763"/>
            <a:ext cx="420625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219420D-0544-471B-9AC2-C5953CB4ED7B}"/>
              </a:ext>
            </a:extLst>
          </p:cNvPr>
          <p:cNvSpPr txBox="1"/>
          <p:nvPr/>
        </p:nvSpPr>
        <p:spPr>
          <a:xfrm>
            <a:off x="5604775" y="2780518"/>
            <a:ext cx="474208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000" dirty="0">
                <a:solidFill>
                  <a:srgbClr val="0070C0"/>
                </a:solidFill>
              </a:rPr>
              <a:t>เพียงพอ</a:t>
            </a:r>
            <a:r>
              <a:rPr lang="en-US" sz="2000" dirty="0">
                <a:solidFill>
                  <a:srgbClr val="0070C0"/>
                </a:solidFill>
              </a:rPr>
              <a:t>?</a:t>
            </a:r>
            <a:r>
              <a:rPr lang="th-TH" sz="2000" dirty="0">
                <a:solidFill>
                  <a:srgbClr val="0070C0"/>
                </a:solidFill>
              </a:rPr>
              <a:t> </a:t>
            </a:r>
            <a:r>
              <a:rPr lang="en-US" sz="2000" dirty="0">
                <a:solidFill>
                  <a:srgbClr val="0070C0"/>
                </a:solidFill>
              </a:rPr>
              <a:t>: </a:t>
            </a:r>
            <a:r>
              <a:rPr lang="th-TH" sz="2000" dirty="0">
                <a:solidFill>
                  <a:srgbClr val="0070C0"/>
                </a:solidFill>
              </a:rPr>
              <a:t>สัตว์มีชีวิต/เนื้อสัตว์/ระบบบำบัด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7022CC6-49D3-45F0-9514-36F05E2AD40C}"/>
              </a:ext>
            </a:extLst>
          </p:cNvPr>
          <p:cNvCxnSpPr>
            <a:cxnSpLocks/>
          </p:cNvCxnSpPr>
          <p:nvPr/>
        </p:nvCxnSpPr>
        <p:spPr>
          <a:xfrm>
            <a:off x="1607501" y="2959307"/>
            <a:ext cx="629731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0BF903C-EE83-4EB2-AE9B-6FDF0CE7666C}"/>
              </a:ext>
            </a:extLst>
          </p:cNvPr>
          <p:cNvSpPr txBox="1"/>
          <p:nvPr/>
        </p:nvSpPr>
        <p:spPr>
          <a:xfrm>
            <a:off x="5604775" y="3453539"/>
            <a:ext cx="335545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000" dirty="0">
                <a:solidFill>
                  <a:srgbClr val="00B050"/>
                </a:solidFill>
              </a:rPr>
              <a:t>สัตว์อื่น </a:t>
            </a:r>
            <a:r>
              <a:rPr lang="en-US" sz="2000" dirty="0">
                <a:solidFill>
                  <a:srgbClr val="00B050"/>
                </a:solidFill>
              </a:rPr>
              <a:t>: </a:t>
            </a:r>
            <a:r>
              <a:rPr lang="th-TH" sz="2000" dirty="0">
                <a:solidFill>
                  <a:srgbClr val="00B050"/>
                </a:solidFill>
              </a:rPr>
              <a:t>สุนัข แมว โค กระบือ</a:t>
            </a:r>
            <a:r>
              <a:rPr lang="en-US" sz="2000" dirty="0">
                <a:solidFill>
                  <a:srgbClr val="00B050"/>
                </a:solidFill>
              </a:rPr>
              <a:t>…</a:t>
            </a:r>
            <a:r>
              <a:rPr lang="th-TH" sz="2000" dirty="0">
                <a:solidFill>
                  <a:srgbClr val="00B050"/>
                </a:solidFill>
              </a:rPr>
              <a:t>จากข้างนอก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D4B09BC-8B67-4216-B2FF-ED12B703DD0E}"/>
              </a:ext>
            </a:extLst>
          </p:cNvPr>
          <p:cNvCxnSpPr>
            <a:cxnSpLocks/>
          </p:cNvCxnSpPr>
          <p:nvPr/>
        </p:nvCxnSpPr>
        <p:spPr>
          <a:xfrm>
            <a:off x="3267810" y="3653594"/>
            <a:ext cx="10668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8E7C480-66D4-490E-B5A2-A2D5680F38ED}"/>
              </a:ext>
            </a:extLst>
          </p:cNvPr>
          <p:cNvCxnSpPr>
            <a:cxnSpLocks/>
          </p:cNvCxnSpPr>
          <p:nvPr/>
        </p:nvCxnSpPr>
        <p:spPr>
          <a:xfrm>
            <a:off x="1227885" y="3872628"/>
            <a:ext cx="844296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7A1BA1F-9803-4B44-8A27-7E7BA0304255}"/>
              </a:ext>
            </a:extLst>
          </p:cNvPr>
          <p:cNvSpPr txBox="1"/>
          <p:nvPr/>
        </p:nvSpPr>
        <p:spPr>
          <a:xfrm>
            <a:off x="5582614" y="3954102"/>
            <a:ext cx="501528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000" dirty="0">
                <a:solidFill>
                  <a:srgbClr val="0070C0"/>
                </a:solidFill>
              </a:rPr>
              <a:t>ไม่เป็นที่อยู่ของสัตว์พาหะ </a:t>
            </a:r>
            <a:r>
              <a:rPr lang="en-US" sz="2000" dirty="0">
                <a:solidFill>
                  <a:srgbClr val="0070C0"/>
                </a:solidFill>
              </a:rPr>
              <a:t>: </a:t>
            </a:r>
            <a:r>
              <a:rPr lang="th-TH" sz="2000" dirty="0">
                <a:solidFill>
                  <a:srgbClr val="0070C0"/>
                </a:solidFill>
              </a:rPr>
              <a:t>ไม่รก โล่ง ถนนไม่มีฝุ่น ไม่มีต้นไม้ใกล้อาคารผลิต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648029A-BF6F-4EC0-A5E8-4C8510E04956}"/>
              </a:ext>
            </a:extLst>
          </p:cNvPr>
          <p:cNvCxnSpPr/>
          <p:nvPr/>
        </p:nvCxnSpPr>
        <p:spPr>
          <a:xfrm>
            <a:off x="1290369" y="4354212"/>
            <a:ext cx="156362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AA690D6-D590-4EA1-892C-DADE74506345}"/>
              </a:ext>
            </a:extLst>
          </p:cNvPr>
          <p:cNvSpPr txBox="1"/>
          <p:nvPr/>
        </p:nvSpPr>
        <p:spPr>
          <a:xfrm>
            <a:off x="5582615" y="4573616"/>
            <a:ext cx="467582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000" dirty="0">
                <a:solidFill>
                  <a:srgbClr val="00B050"/>
                </a:solidFill>
              </a:rPr>
              <a:t>มาตรการกันปนเปื้อน </a:t>
            </a:r>
            <a:r>
              <a:rPr lang="en-US" sz="2000" dirty="0">
                <a:solidFill>
                  <a:srgbClr val="00B050"/>
                </a:solidFill>
              </a:rPr>
              <a:t>: </a:t>
            </a:r>
            <a:r>
              <a:rPr lang="th-TH" sz="2000" dirty="0">
                <a:solidFill>
                  <a:srgbClr val="00B050"/>
                </a:solidFill>
              </a:rPr>
              <a:t>แยกพื้นที่สัตว์มีชีวิต</a:t>
            </a:r>
            <a:r>
              <a:rPr lang="en-US" sz="2000" dirty="0">
                <a:solidFill>
                  <a:srgbClr val="00B050"/>
                </a:solidFill>
              </a:rPr>
              <a:t>-</a:t>
            </a:r>
            <a:r>
              <a:rPr lang="th-TH" sz="2000" dirty="0">
                <a:solidFill>
                  <a:srgbClr val="00B050"/>
                </a:solidFill>
              </a:rPr>
              <a:t>พื้นที่ส่งสินค้า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29AED2-C025-42F8-9EC1-826405029E6B}"/>
              </a:ext>
            </a:extLst>
          </p:cNvPr>
          <p:cNvSpPr txBox="1"/>
          <p:nvPr/>
        </p:nvSpPr>
        <p:spPr>
          <a:xfrm>
            <a:off x="5628506" y="5139411"/>
            <a:ext cx="467582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2000" dirty="0">
                <a:solidFill>
                  <a:srgbClr val="0070C0"/>
                </a:solidFill>
              </a:rPr>
              <a:t>กันสัตว์พาหะ </a:t>
            </a:r>
            <a:r>
              <a:rPr lang="en-US" sz="2000" dirty="0">
                <a:solidFill>
                  <a:srgbClr val="0070C0"/>
                </a:solidFill>
              </a:rPr>
              <a:t>: </a:t>
            </a:r>
            <a:r>
              <a:rPr lang="th-TH" sz="2000" dirty="0">
                <a:solidFill>
                  <a:srgbClr val="0070C0"/>
                </a:solidFill>
              </a:rPr>
              <a:t>กันแมลง หนู นก จิ้งจก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th-TH" sz="2000" dirty="0">
                <a:solidFill>
                  <a:srgbClr val="0070C0"/>
                </a:solidFill>
              </a:rPr>
              <a:t>ยุง</a:t>
            </a:r>
            <a:r>
              <a:rPr lang="en-US" sz="2000" dirty="0">
                <a:solidFill>
                  <a:srgbClr val="0070C0"/>
                </a:solidFill>
              </a:rPr>
              <a:t>… </a:t>
            </a:r>
            <a:endParaRPr lang="th-TH" sz="2000" dirty="0">
              <a:solidFill>
                <a:srgbClr val="0070C0"/>
              </a:solidFill>
            </a:endParaRPr>
          </a:p>
          <a:p>
            <a:r>
              <a:rPr lang="th-TH" sz="2000" dirty="0">
                <a:solidFill>
                  <a:srgbClr val="0070C0"/>
                </a:solidFill>
              </a:rPr>
              <a:t>                        ของส่วนสะอาด ไม่สะอาด โดยรอบตัวอาคาร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CAABB7A-36D5-42DD-8254-CEFC7317107C}"/>
              </a:ext>
            </a:extLst>
          </p:cNvPr>
          <p:cNvCxnSpPr>
            <a:cxnSpLocks/>
          </p:cNvCxnSpPr>
          <p:nvPr/>
        </p:nvCxnSpPr>
        <p:spPr>
          <a:xfrm>
            <a:off x="2570953" y="4815169"/>
            <a:ext cx="8164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CBC3375-0F19-4B0A-9BD5-A32A150D250B}"/>
              </a:ext>
            </a:extLst>
          </p:cNvPr>
          <p:cNvCxnSpPr>
            <a:cxnSpLocks/>
          </p:cNvCxnSpPr>
          <p:nvPr/>
        </p:nvCxnSpPr>
        <p:spPr>
          <a:xfrm>
            <a:off x="1823769" y="5300510"/>
            <a:ext cx="144404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75DD7D0F-2341-4878-BFCC-A9EBC009E4CC}"/>
              </a:ext>
            </a:extLst>
          </p:cNvPr>
          <p:cNvSpPr/>
          <p:nvPr/>
        </p:nvSpPr>
        <p:spPr>
          <a:xfrm>
            <a:off x="1244934" y="876624"/>
            <a:ext cx="844296" cy="393399"/>
          </a:xfrm>
          <a:prstGeom prst="ellipse">
            <a:avLst/>
          </a:prstGeom>
          <a:noFill/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40474F3-51C3-4AA8-BD35-567C67699937}"/>
              </a:ext>
            </a:extLst>
          </p:cNvPr>
          <p:cNvSpPr/>
          <p:nvPr/>
        </p:nvSpPr>
        <p:spPr>
          <a:xfrm>
            <a:off x="2237232" y="1149807"/>
            <a:ext cx="8563321" cy="857236"/>
          </a:xfrm>
          <a:prstGeom prst="rect">
            <a:avLst/>
          </a:prstGeom>
          <a:noFill/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CB86F0E-B6B8-4213-A25F-AE9323E0EFB5}"/>
              </a:ext>
            </a:extLst>
          </p:cNvPr>
          <p:cNvSpPr/>
          <p:nvPr/>
        </p:nvSpPr>
        <p:spPr>
          <a:xfrm>
            <a:off x="1483454" y="3153196"/>
            <a:ext cx="1991266" cy="339812"/>
          </a:xfrm>
          <a:prstGeom prst="ellipse">
            <a:avLst/>
          </a:prstGeom>
          <a:noFill/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0173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3" grpId="0" animBg="1"/>
      <p:bldP spid="15" grpId="0" animBg="1"/>
      <p:bldP spid="16" grpId="0" animBg="1"/>
      <p:bldP spid="23" grpId="0" animBg="1"/>
      <p:bldP spid="24" grpId="0" animBg="1"/>
      <p:bldP spid="2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829</TotalTime>
  <Words>1899</Words>
  <Application>Microsoft Office PowerPoint</Application>
  <PresentationFormat>Widescreen</PresentationFormat>
  <Paragraphs>179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Arial</vt:lpstr>
      <vt:lpstr>Calibri</vt:lpstr>
      <vt:lpstr>Calibri Light</vt:lpstr>
      <vt:lpstr>Chulabhorn Likit Text Light</vt:lpstr>
      <vt:lpstr>TH Sarabun New</vt:lpstr>
      <vt:lpstr>TH SarabunPSK</vt:lpstr>
      <vt:lpstr>Wingdings</vt:lpstr>
      <vt:lpstr>Office Theme</vt:lpstr>
      <vt:lpstr>แนวทางการตรวจประเมินโรงฆ่าสัตว์ เพื่อต่ออายุใบอนุญาตและขอรับใบอนุญาตประกอบกิจการฆ่าสัตว์</vt:lpstr>
      <vt:lpstr>การตรวจประเมินโรงฆ่าสัตว์ของคณะกรรมการประจำจังหวัด</vt:lpstr>
      <vt:lpstr>PowerPoint Presentation</vt:lpstr>
      <vt:lpstr>กฎกระทรวงการประกอบกิจการฆ่าสัตว์ พ.ศ. 2564</vt:lpstr>
      <vt:lpstr>  กฎกระทรวงการจัดเก็บข้อมูลของสัตว์ที่เข้าสู่โรงฆ่าสัตว์และเนื้อสัตว์   ที่ออกจากโรงฆ่าสัตว์ พ.ศ. 2564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ต้องให้พนักงานตรวจโรคสัตว์ ตรวจสัตว์และเนื้อสัตว์</vt:lpstr>
      <vt:lpstr>PowerPoint Presentation</vt:lpstr>
      <vt:lpstr>PowerPoint Presentation</vt:lpstr>
      <vt:lpstr>PowerPoint Presentation</vt:lpstr>
      <vt:lpstr>ต้องมีการทำสลบ</vt:lpstr>
      <vt:lpstr>ต้องมีการทำสลบ</vt:lpstr>
      <vt:lpstr>มีการนำ เลือด ออกอย่างสมบูรณ์</vt:lpstr>
      <vt:lpstr>ป้องกันไม่ให้เนื้อสัตว์ปนเปื้อนพื้นผิวสกปรก</vt:lpstr>
      <vt:lpstr>PowerPoint Presentation</vt:lpstr>
      <vt:lpstr>PowerPoint Presentation</vt:lpstr>
      <vt:lpstr>PowerPoint Presentation</vt:lpstr>
      <vt:lpstr>ผู้ปฏิบัติงานต้องล้างมือ ก่อนปฏิบัติงานและหลังจากสัมผัสสิ่งปนเปื้อนต่างๆ</vt:lpstr>
      <vt:lpstr>ผู้ปฏิบัติงานต้องไม่ทำพฤติกรรมที่  อาจทำให้เนื้อสัตว์ปนเปื้อน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แนวทางการตรวจประเมินโรงฆ่าสัตว์ให้สอดคล้องตามร่างกฎกระทรวงการประกอบกิจการฆ่าสัตว์ พ.ศ. ....</dc:title>
  <dc:creator>P.C The Wyvern</dc:creator>
  <cp:lastModifiedBy>Yai ZaZa</cp:lastModifiedBy>
  <cp:revision>38</cp:revision>
  <dcterms:created xsi:type="dcterms:W3CDTF">2021-11-16T06:32:44Z</dcterms:created>
  <dcterms:modified xsi:type="dcterms:W3CDTF">2021-12-14T02:00:50Z</dcterms:modified>
</cp:coreProperties>
</file>