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70" r:id="rId5"/>
    <p:sldId id="324" r:id="rId6"/>
    <p:sldId id="323" r:id="rId7"/>
    <p:sldId id="300" r:id="rId8"/>
    <p:sldId id="301" r:id="rId9"/>
    <p:sldId id="307" r:id="rId10"/>
    <p:sldId id="305" r:id="rId11"/>
    <p:sldId id="306" r:id="rId12"/>
    <p:sldId id="272" r:id="rId13"/>
    <p:sldId id="259" r:id="rId14"/>
    <p:sldId id="316" r:id="rId15"/>
    <p:sldId id="315" r:id="rId16"/>
    <p:sldId id="317" r:id="rId17"/>
    <p:sldId id="318" r:id="rId18"/>
    <p:sldId id="308" r:id="rId19"/>
    <p:sldId id="319" r:id="rId20"/>
    <p:sldId id="260" r:id="rId21"/>
    <p:sldId id="327" r:id="rId22"/>
    <p:sldId id="278" r:id="rId23"/>
    <p:sldId id="279" r:id="rId24"/>
    <p:sldId id="283" r:id="rId25"/>
    <p:sldId id="320" r:id="rId26"/>
    <p:sldId id="282" r:id="rId27"/>
    <p:sldId id="295" r:id="rId28"/>
    <p:sldId id="325" r:id="rId29"/>
    <p:sldId id="326" r:id="rId30"/>
    <p:sldId id="321" r:id="rId31"/>
    <p:sldId id="310" r:id="rId32"/>
    <p:sldId id="302" r:id="rId33"/>
    <p:sldId id="297" r:id="rId34"/>
    <p:sldId id="322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Oswald" panose="00000500000000000000" pitchFamily="2" charset="0"/>
      <p:regular r:id="rId43"/>
      <p:bold r:id="rId44"/>
    </p:embeddedFont>
    <p:embeddedFont>
      <p:font typeface="supermarket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CE1"/>
    <a:srgbClr val="9FC1BF"/>
    <a:srgbClr val="6EA29E"/>
    <a:srgbClr val="FCAFA2"/>
    <a:srgbClr val="B4C7E7"/>
    <a:srgbClr val="FF9688"/>
    <a:srgbClr val="DE4438"/>
    <a:srgbClr val="5B8F8B"/>
    <a:srgbClr val="4F3565"/>
    <a:srgbClr val="14A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9056" autoAdjust="0"/>
  </p:normalViewPr>
  <p:slideViewPr>
    <p:cSldViewPr snapToGrid="0">
      <p:cViewPr varScale="1">
        <p:scale>
          <a:sx n="54" d="100"/>
          <a:sy n="54" d="100"/>
        </p:scale>
        <p:origin x="11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1F506-9616-4295-A892-0773E1BFAD6A}" type="datetimeFigureOut">
              <a:rPr lang="en-US" smtClean="0"/>
              <a:t>11-Dec-21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66AA2-5080-49A7-8517-3DE200B64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0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6AA2-5080-49A7-8517-3DE200B64F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9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6AA2-5080-49A7-8517-3DE200B64F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38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เจ้าหน้าที่</a:t>
            </a:r>
          </a:p>
          <a:p>
            <a:r>
              <a:rPr lang="th-TH" dirty="0">
                <a:cs typeface="supermarket" panose="02000000000000000000" pitchFamily="2" charset="0"/>
              </a:rPr>
              <a:t>นายทะเบียน </a:t>
            </a:r>
            <a:r>
              <a:rPr lang="en-US" dirty="0"/>
              <a:t>:</a:t>
            </a:r>
            <a:r>
              <a:rPr lang="th-TH" dirty="0">
                <a:cs typeface="supermarket" panose="02000000000000000000" pitchFamily="2" charset="0"/>
              </a:rPr>
              <a:t> ตรวจสอบคำขอขึ้นทะเบียน ข้อมูล เอกสาร หลักฐาน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ถูกต้อง </a:t>
            </a:r>
            <a:r>
              <a:rPr lang="en-US" dirty="0"/>
              <a:t>: </a:t>
            </a:r>
            <a:r>
              <a:rPr lang="th-TH" dirty="0">
                <a:cs typeface="supermarket" panose="02000000000000000000" pitchFamily="2" charset="0"/>
              </a:rPr>
              <a:t>รวบรวมเสนออธิบดีเพื่อ</a:t>
            </a:r>
            <a:r>
              <a:rPr lang="th-TH" dirty="0" err="1">
                <a:cs typeface="supermarket" panose="02000000000000000000" pitchFamily="2" charset="0"/>
              </a:rPr>
              <a:t>พิจ</a:t>
            </a:r>
            <a:r>
              <a:rPr lang="th-TH" dirty="0">
                <a:cs typeface="supermarket" panose="02000000000000000000" pitchFamily="2" charset="0"/>
              </a:rPr>
              <a:t>รณาคำขอ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ไม่ถูกต้อง/ขาดข้อมูล เอกสาร หลักฐาน</a:t>
            </a:r>
          </a:p>
          <a:p>
            <a:pPr lvl="2"/>
            <a:r>
              <a:rPr lang="th-TH" dirty="0">
                <a:cs typeface="supermarket" panose="02000000000000000000" pitchFamily="2" charset="0"/>
              </a:rPr>
              <a:t>แก้ไขเพิ่มเติมได้ในขณะนั้น </a:t>
            </a:r>
            <a:r>
              <a:rPr lang="en-US" dirty="0"/>
              <a:t>:</a:t>
            </a:r>
            <a:r>
              <a:rPr lang="th-TH" dirty="0">
                <a:cs typeface="supermarket" panose="02000000000000000000" pitchFamily="2" charset="0"/>
              </a:rPr>
              <a:t> ให้แจ้งผู้ขอขึ้นทะเบียนแก้ไขทันที</a:t>
            </a:r>
          </a:p>
          <a:p>
            <a:pPr lvl="2"/>
            <a:r>
              <a:rPr lang="th-TH" dirty="0">
                <a:cs typeface="supermarket" panose="02000000000000000000" pitchFamily="2" charset="0"/>
              </a:rPr>
              <a:t>ไม่อาจดำเนินการได้ในขณะนั้น </a:t>
            </a:r>
            <a:r>
              <a:rPr lang="en-US" dirty="0"/>
              <a:t>: </a:t>
            </a:r>
            <a:r>
              <a:rPr lang="th-TH" dirty="0">
                <a:cs typeface="supermarket" panose="02000000000000000000" pitchFamily="2" charset="0"/>
              </a:rPr>
              <a:t>ให้บันทึกความบกพร่องนั้นไว้และแจ้งผู้ขอขึ้นทะเบียนทันที</a:t>
            </a:r>
          </a:p>
          <a:p>
            <a:pPr lvl="3"/>
            <a:r>
              <a:rPr lang="th-TH" dirty="0">
                <a:cs typeface="supermarket" panose="02000000000000000000" pitchFamily="2" charset="0"/>
              </a:rPr>
              <a:t>แก้ไขภายในระยะเวลาที่นายทะเบียนกำหนด</a:t>
            </a:r>
          </a:p>
          <a:p>
            <a:pPr lvl="3"/>
            <a:r>
              <a:rPr lang="th-TH" dirty="0">
                <a:cs typeface="supermarket" panose="02000000000000000000" pitchFamily="2" charset="0"/>
              </a:rPr>
              <a:t>กรณีที่การยื่นคำขอขึ้นทะเบียนมิได้กระทำโดยวิธีการทางอิเล็กทรอน</a:t>
            </a:r>
            <a:r>
              <a:rPr lang="th-TH" dirty="0" err="1">
                <a:cs typeface="supermarket" panose="02000000000000000000" pitchFamily="2" charset="0"/>
              </a:rPr>
              <a:t>ิก</a:t>
            </a:r>
            <a:r>
              <a:rPr lang="th-TH" dirty="0">
                <a:cs typeface="supermarket" panose="02000000000000000000" pitchFamily="2" charset="0"/>
              </a:rPr>
              <a:t> ให้นายทะเบียนและผู้ขอขึ้นทะเบียนลงนามไว้ในบันทึกนั้นด้วย</a:t>
            </a:r>
          </a:p>
          <a:p>
            <a:r>
              <a:rPr lang="th-TH" dirty="0">
                <a:cs typeface="supermarket" panose="02000000000000000000" pitchFamily="2" charset="0"/>
              </a:rPr>
              <a:t>กรณีผู้ขอขึ้นทะเบียนไม่แก้ไขภายในระยะเวลาที่นายทะเบียนกำหนด ให้ถือว่าผู้ขอขึ้นทะเบียนไม่ประสงค์จะดำเนินการต่อไป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ให้นายทะเบียนคืนคำขอขึ้นทะเบียน ข้อมูล เอกสาร หลักฐาน พร้อมทั้งแจ้งหนังสือถึงเหตุแห่งการคืนคำขอให้ทราบด้วย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จำหน่ายเรื่องออกจากสารบบ</a:t>
            </a:r>
          </a:p>
          <a:p>
            <a:r>
              <a:rPr lang="th-TH" dirty="0">
                <a:cs typeface="supermarket" panose="02000000000000000000" pitchFamily="2" charset="0"/>
              </a:rPr>
              <a:t>กรณีคำขอขึ้นทะเบียนถูกต้องครบถ้วน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อธิบดี</a:t>
            </a:r>
            <a:r>
              <a:rPr lang="th-TH" dirty="0" err="1">
                <a:cs typeface="supermarket" panose="02000000000000000000" pitchFamily="2" charset="0"/>
              </a:rPr>
              <a:t>พิจ</a:t>
            </a:r>
            <a:r>
              <a:rPr lang="th-TH" dirty="0">
                <a:cs typeface="supermarket" panose="02000000000000000000" pitchFamily="2" charset="0"/>
              </a:rPr>
              <a:t>รณาคำขอและออกหนังสือรับรองภายใน 45 วัน นับแต่วันที่ได้รับคำขอ</a:t>
            </a:r>
          </a:p>
          <a:p>
            <a:r>
              <a:rPr lang="th-TH" dirty="0">
                <a:cs typeface="supermarket" panose="02000000000000000000" pitchFamily="2" charset="0"/>
              </a:rPr>
              <a:t>กรณีอธิบดีมีคำสั่งไม่รับขึ้นทะเบียน ให้อธิบดีมีหนังสือแจ้งให้ผู้ขอขึ้นทะเบียนทราบภายใน 15 วัน นับแต่วันที่มีคำสั่งไม่รับขึ้นทะเบียน พร้อมด้วยเหตุผลและสิทธิ</a:t>
            </a:r>
            <a:r>
              <a:rPr lang="th-TH" dirty="0" err="1">
                <a:cs typeface="supermarket" panose="02000000000000000000" pitchFamily="2" charset="0"/>
              </a:rPr>
              <a:t>อุธ</a:t>
            </a:r>
            <a:r>
              <a:rPr lang="th-TH" dirty="0">
                <a:cs typeface="supermarket" panose="02000000000000000000" pitchFamily="2" charset="0"/>
              </a:rPr>
              <a:t>รณ์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6AA2-5080-49A7-8517-3DE200B64F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0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6AA2-5080-49A7-8517-3DE200B64F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8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6AA2-5080-49A7-8517-3DE200B64F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>
                <a:cs typeface="supermarket" panose="02000000000000000000" pitchFamily="2" charset="0"/>
              </a:rPr>
              <a:t>ประมวลกฎหมายอาญา มาตรา 1 (16) หมายความว่า </a:t>
            </a:r>
          </a:p>
          <a:p>
            <a:pPr marL="171450" indent="-171450">
              <a:buFontTx/>
              <a:buChar char="-"/>
            </a:pPr>
            <a:r>
              <a:rPr lang="th-TH" dirty="0">
                <a:cs typeface="supermarket" panose="02000000000000000000" pitchFamily="2" charset="0"/>
              </a:rPr>
              <a:t>บุคคลซึ่งได้รับการแต่งตั้งตามกฎหมายให้ปฏิบัติหน้าที่ราชการ ไม่ว่าเป็นการประจำหรือชั่วคราว และไม่ว่าจะได้รับค่าตอบแทนหรือไม่ </a:t>
            </a:r>
          </a:p>
          <a:p>
            <a:pPr marL="171450" indent="-171450">
              <a:buFontTx/>
              <a:buChar char="-"/>
            </a:pPr>
            <a:r>
              <a:rPr lang="th-TH" dirty="0">
                <a:cs typeface="supermarket" panose="02000000000000000000" pitchFamily="2" charset="0"/>
              </a:rPr>
              <a:t>เมื่อพนักงานตรวจโรคสัตว์ได้รับการแต่งตั้งตามกฎหมายให้ปฏิบัติหน้าที่ราชการ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66AA2-5080-49A7-8517-3DE200B64F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5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D7084-94B0-4802-BB95-8823C91AC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FB8BB-9890-4EB9-8BDD-B458FE4E1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5E7CA-CD17-4872-B775-75362688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92F0-F976-4A25-A236-C92C3347C83B}" type="datetime1">
              <a:rPr lang="en-US" smtClean="0"/>
              <a:t>11-Dec-21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75076-4D3E-46CB-9F7A-17EBAE686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3511-1D76-4EEB-A2D8-D01C764A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4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19BF-3CB2-4D96-8A3E-CC1C7D87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FD8CF-54E7-45CE-938C-B5B343DBA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8D4F9-EFE4-43AD-B863-42C0B619B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2EA58-4E65-480D-9F8A-C9D95F3DB914}" type="datetime1">
              <a:rPr lang="en-US" smtClean="0"/>
              <a:t>11-Dec-21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A560F-E500-46EE-B354-5B361FBC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0B4B-F435-4DFE-9D58-3E78553F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4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CA954-538E-4529-A350-1BEAEB24E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13439-82EA-43D0-9EE9-428184CBB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C4682-C65E-4998-AD6C-307847A8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C5A9B-35E5-4800-A798-868ED6DBEC37}" type="datetime1">
              <a:rPr lang="en-US" smtClean="0"/>
              <a:t>11-Dec-21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0EF87-987F-4C66-B206-FCC44291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4B080-0D23-4002-B9BD-EC9396FE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0C67-5391-44DA-B6AA-D936B1CFE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E0B7-647E-42B0-B013-B9EF452E9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9F6FA-8F70-4E2E-8D6C-7F5CCD7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0550-A182-4F79-85C3-55BAA103A004}" type="datetime1">
              <a:rPr lang="en-US" smtClean="0"/>
              <a:t>11-Dec-21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6325-E37E-4092-821F-9C3DE29D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356B2-A11B-4ABE-B9E2-204D6DB9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6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599A-819B-4D37-B966-2DE63E6D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D3CC5-40F7-4117-916A-2E698D670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1CBD2-5632-42A9-9A0A-2A5F5704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41FE-6EA4-4E1A-B559-9531E9774EAE}" type="datetime1">
              <a:rPr lang="en-US" smtClean="0"/>
              <a:t>11-Dec-21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35085-2296-4B88-B17B-9294394C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9E99E-DDFF-4B0F-8C3A-99EEC2A4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2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F59B-099C-4DF0-8DE2-17399A648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17A-0B88-4015-B220-76630A755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DC856-2992-4220-B381-BB30CB508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4ED6E-7C8F-4BDF-AA48-6EE16AF7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EDDC1-285C-43B3-852B-EE0517EA2DDE}" type="datetime1">
              <a:rPr lang="en-US" smtClean="0"/>
              <a:t>11-Dec-21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1877D-CFA8-4F11-9C8C-615463735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8850D-CEFB-40E7-8486-67676269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8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80B9-9300-4E23-8248-151F9CCC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E3D91-629D-45CD-97C2-729902D42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AF346-2246-4FFE-9F03-653554950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790F8-3E40-476F-B655-1BAC073BF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72743-151A-414D-BECC-37B793311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071833-7457-479B-92BA-D4793577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783D-3889-4B16-A3D8-07490F7B9228}" type="datetime1">
              <a:rPr lang="en-US" smtClean="0"/>
              <a:t>11-Dec-21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05DCF-FFCB-4923-AABE-2E7973478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6F0DA9-39DE-4FDD-9098-1331788D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CC66-6155-4C62-B9AC-233334BB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5FD4C-E6D9-4ACD-9869-BFEAF577A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B1A5-45C5-4D86-B3B5-1EA0B6243C0A}" type="datetime1">
              <a:rPr lang="en-US" smtClean="0"/>
              <a:t>11-Dec-21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5C248-21BC-4C53-9C39-0A4D77A8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D12FA-C219-420B-AD0B-691F1E9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45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31C9E-D9BE-4317-8CD7-0E1ADB6E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D41-C18B-42F0-8EFA-DD6151B591B9}" type="datetime1">
              <a:rPr lang="en-US" smtClean="0"/>
              <a:t>11-Dec-21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250DE-F7C1-4FF0-A9E1-936A6D6E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BF4C4-82D1-4F48-AA33-6B61D527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7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21ED-FCFE-4A13-84B3-C97662E3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52873-DD62-4F88-B01A-B2F010273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05D88-C02B-4D98-866E-A24300283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EF22B-3BEB-4B26-8948-8E7182F98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29676-8907-43B6-8473-6EB50AE9DAA7}" type="datetime1">
              <a:rPr lang="en-US" smtClean="0"/>
              <a:t>11-Dec-21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A6AC-7368-44B9-8CE6-30B1C3EB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E8BC0-AC25-4E21-91D5-67B4517C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1FFDE-4E48-4574-86E1-B6A1BF22E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2DAB84-5C31-4755-BE40-7493B680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4E0DC-ADF6-4A22-A31E-30F8BD4A8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14D7D-4A1D-4145-AE82-FCF96E9D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E43A3-0E6A-4233-9626-A8010597D599}" type="datetime1">
              <a:rPr lang="en-US" smtClean="0"/>
              <a:t>11-Dec-21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384DE-190C-43BA-AD6D-09AF3137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8486F-4516-463D-A811-7A91B5AB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6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51" descr="รูปภาพประกอบด้วย เมือง, น้ำ, กลางแจ้ง, อาคาร&#10;&#10;คำ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BB176F85-CD15-46C8-818A-F11AF6EA9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alphaModFix amt="40000"/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21" t="-6414" r="-131" b="1"/>
          <a:stretch/>
        </p:blipFill>
        <p:spPr>
          <a:xfrm>
            <a:off x="13068" y="2044140"/>
            <a:ext cx="12178932" cy="481386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0AA21-F710-40E9-A6A0-CE48A3EE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CE829-9FAA-43AC-97D6-637EB3943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37971-6CCD-4FE8-98DA-CDDC48AF6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D390-D23A-415D-B0B1-9E0E6ECEA813}" type="datetime1">
              <a:rPr lang="en-US" smtClean="0"/>
              <a:t>11-Dec-21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7C28-9522-47D3-AF51-746C5A536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38429-68C6-4E8C-BDED-A640973C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5732" y="6425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defRPr>
            </a:lvl1pPr>
          </a:lstStyle>
          <a:p>
            <a:fld id="{DB0A2627-94C1-434D-9C62-B4B196998F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1AAF0D7E-684E-4076-9D24-2A63C411314E}"/>
              </a:ext>
            </a:extLst>
          </p:cNvPr>
          <p:cNvSpPr/>
          <p:nvPr userDrawn="1"/>
        </p:nvSpPr>
        <p:spPr>
          <a:xfrm>
            <a:off x="0" y="6358243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6DC52DC-1122-48BD-96F3-8E0341D167A6}"/>
              </a:ext>
            </a:extLst>
          </p:cNvPr>
          <p:cNvSpPr/>
          <p:nvPr userDrawn="1"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6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CCD83-0F36-4341-BCD2-EAAD42FBA18A}"/>
              </a:ext>
            </a:extLst>
          </p:cNvPr>
          <p:cNvSpPr/>
          <p:nvPr/>
        </p:nvSpPr>
        <p:spPr>
          <a:xfrm>
            <a:off x="1212850" y="4851400"/>
            <a:ext cx="9874250" cy="558236"/>
          </a:xfrm>
          <a:prstGeom prst="roundRect">
            <a:avLst>
              <a:gd name="adj" fmla="val 50000"/>
            </a:avLst>
          </a:prstGeom>
          <a:solidFill>
            <a:srgbClr val="14A2C6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B8F48-3551-41B7-8F46-62FA594D8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7947"/>
            <a:ext cx="9144000" cy="2387600"/>
          </a:xfrm>
        </p:spPr>
        <p:txBody>
          <a:bodyPr/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การขึ้นทะเบียนและการกำกับดูแล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พนักงานตรวจโรคสัตว์ 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F679A-B087-4702-8F21-375DAD40C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850" y="4965547"/>
            <a:ext cx="9766300" cy="1655762"/>
          </a:xfrm>
        </p:spPr>
        <p:txBody>
          <a:bodyPr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โครงการอบรมหลักสูตร การขับเคลื่อนงานด้านมาตรฐานสินค้าปศุสัตว์ ประจำปีงบประมาณ 2565</a:t>
            </a:r>
          </a:p>
          <a:p>
            <a:r>
              <a:rPr lang="th-TH" b="1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ระหว่างวันที่ 6-9 ธันวาคม 2564</a:t>
            </a:r>
          </a:p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ณ โรงแรม พาโค่ บายเดอะโบน</a:t>
            </a:r>
            <a:r>
              <a:rPr lang="th-TH" dirty="0" err="1">
                <a:latin typeface="supermarket" panose="02000000000000000000" pitchFamily="2" charset="0"/>
                <a:cs typeface="supermarket" panose="02000000000000000000" pitchFamily="2" charset="0"/>
              </a:rPr>
              <a:t>ัน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ซ่า จังหวัดนครราชสีมา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pic>
        <p:nvPicPr>
          <p:cNvPr id="5" name="Picture 4" descr="Butcher cutting pork  at the meat manufacturing. Premium Photo">
            <a:extLst>
              <a:ext uri="{FF2B5EF4-FFF2-40B4-BE49-F238E27FC236}">
                <a16:creationId xmlns:a16="http://schemas.microsoft.com/office/drawing/2014/main" id="{2D067953-CDBD-440D-B565-8B0117AD5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" t="25184" b="40368"/>
          <a:stretch/>
        </p:blipFill>
        <p:spPr bwMode="auto">
          <a:xfrm>
            <a:off x="0" y="1"/>
            <a:ext cx="12192000" cy="2831689"/>
          </a:xfrm>
          <a:prstGeom prst="rect">
            <a:avLst/>
          </a:prstGeom>
          <a:ln w="889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D6CA7232-AC2C-4FBC-8074-CC07118E25B2}"/>
              </a:ext>
            </a:extLst>
          </p:cNvPr>
          <p:cNvSpPr/>
          <p:nvPr/>
        </p:nvSpPr>
        <p:spPr>
          <a:xfrm>
            <a:off x="0" y="6358243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1EB300D-91DE-46A1-990D-C9D887A15EEA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A450C7-DD4D-470F-97F6-CACBEEE6062C}"/>
              </a:ext>
            </a:extLst>
          </p:cNvPr>
          <p:cNvGrpSpPr/>
          <p:nvPr/>
        </p:nvGrpSpPr>
        <p:grpSpPr>
          <a:xfrm>
            <a:off x="-97785" y="7132935"/>
            <a:ext cx="2811769" cy="673671"/>
            <a:chOff x="628083" y="2854975"/>
            <a:chExt cx="2811769" cy="67367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4E15245-B11E-4FEF-9D24-2030BE27B0DB}"/>
                </a:ext>
              </a:extLst>
            </p:cNvPr>
            <p:cNvSpPr/>
            <p:nvPr/>
          </p:nvSpPr>
          <p:spPr>
            <a:xfrm>
              <a:off x="1124062" y="3217037"/>
              <a:ext cx="311609" cy="311609"/>
            </a:xfrm>
            <a:prstGeom prst="roundRect">
              <a:avLst/>
            </a:prstGeom>
            <a:solidFill>
              <a:srgbClr val="F4ECE1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CE2A961-F238-45B7-B96D-83DC878C603E}"/>
                </a:ext>
              </a:extLst>
            </p:cNvPr>
            <p:cNvSpPr/>
            <p:nvPr/>
          </p:nvSpPr>
          <p:spPr>
            <a:xfrm>
              <a:off x="733154" y="3217037"/>
              <a:ext cx="311609" cy="311609"/>
            </a:xfrm>
            <a:prstGeom prst="roundRect">
              <a:avLst/>
            </a:prstGeom>
            <a:solidFill>
              <a:srgbClr val="FF9688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44363E0-8960-475C-86BD-706D7420F4A7}"/>
                </a:ext>
              </a:extLst>
            </p:cNvPr>
            <p:cNvSpPr/>
            <p:nvPr/>
          </p:nvSpPr>
          <p:spPr>
            <a:xfrm>
              <a:off x="1514970" y="3217037"/>
              <a:ext cx="311609" cy="311609"/>
            </a:xfrm>
            <a:prstGeom prst="roundRect">
              <a:avLst/>
            </a:prstGeom>
            <a:solidFill>
              <a:srgbClr val="4F3565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AC2BA3-39C8-446F-A30E-8F2A83EC273B}"/>
                </a:ext>
              </a:extLst>
            </p:cNvPr>
            <p:cNvSpPr/>
            <p:nvPr/>
          </p:nvSpPr>
          <p:spPr>
            <a:xfrm>
              <a:off x="1905878" y="3217037"/>
              <a:ext cx="311609" cy="311609"/>
            </a:xfrm>
            <a:prstGeom prst="roundRect">
              <a:avLst/>
            </a:prstGeom>
            <a:solidFill>
              <a:srgbClr val="6EA29E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5BE7331-E544-4DC4-BE19-F08030B39D1D}"/>
                </a:ext>
              </a:extLst>
            </p:cNvPr>
            <p:cNvSpPr txBox="1">
              <a:spLocks/>
            </p:cNvSpPr>
            <p:nvPr/>
          </p:nvSpPr>
          <p:spPr>
            <a:xfrm>
              <a:off x="628083" y="2854975"/>
              <a:ext cx="939245" cy="4428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latin typeface="Oswald" pitchFamily="2" charset="0"/>
                </a:rPr>
                <a:t>2021</a:t>
              </a:r>
              <a:endParaRPr lang="th-TH" sz="2800" dirty="0">
                <a:latin typeface="Oswald" pitchFamily="2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F6A6AB1-BFA5-401F-9A2D-4AABAD0F955D}"/>
                </a:ext>
              </a:extLst>
            </p:cNvPr>
            <p:cNvSpPr/>
            <p:nvPr/>
          </p:nvSpPr>
          <p:spPr>
            <a:xfrm>
              <a:off x="2313333" y="3214036"/>
              <a:ext cx="311609" cy="311609"/>
            </a:xfrm>
            <a:prstGeom prst="roundRect">
              <a:avLst/>
            </a:prstGeom>
            <a:solidFill>
              <a:srgbClr val="14A2C6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9FEFDF7-B6EB-4ED6-A2B1-2B74F711F589}"/>
                </a:ext>
              </a:extLst>
            </p:cNvPr>
            <p:cNvSpPr/>
            <p:nvPr/>
          </p:nvSpPr>
          <p:spPr>
            <a:xfrm>
              <a:off x="2720788" y="3211035"/>
              <a:ext cx="311609" cy="311609"/>
            </a:xfrm>
            <a:prstGeom prst="roundRect">
              <a:avLst/>
            </a:prstGeom>
            <a:solidFill>
              <a:srgbClr val="9BABBB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BA32BFE-44F0-4973-9682-54EFB9102D48}"/>
                </a:ext>
              </a:extLst>
            </p:cNvPr>
            <p:cNvSpPr/>
            <p:nvPr/>
          </p:nvSpPr>
          <p:spPr>
            <a:xfrm>
              <a:off x="3128243" y="3208034"/>
              <a:ext cx="311609" cy="311609"/>
            </a:xfrm>
            <a:prstGeom prst="roundRect">
              <a:avLst/>
            </a:prstGeom>
            <a:solidFill>
              <a:srgbClr val="DE4438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16360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21E4-CA22-4E0F-9E42-B784D37E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62" y="9098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การขึ้นทะเบียนพนักงานตรวจ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3005579-F5F8-4C0B-B320-5BB3EEF617C3}"/>
              </a:ext>
            </a:extLst>
          </p:cNvPr>
          <p:cNvGrpSpPr/>
          <p:nvPr/>
        </p:nvGrpSpPr>
        <p:grpSpPr>
          <a:xfrm>
            <a:off x="151359" y="1253563"/>
            <a:ext cx="11917539" cy="5481075"/>
            <a:chOff x="151359" y="1253563"/>
            <a:chExt cx="11917539" cy="548107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69D0F7E9-6BED-45A1-8A9C-5BA483A2FB83}"/>
                </a:ext>
              </a:extLst>
            </p:cNvPr>
            <p:cNvSpPr/>
            <p:nvPr/>
          </p:nvSpPr>
          <p:spPr>
            <a:xfrm>
              <a:off x="151359" y="2090383"/>
              <a:ext cx="11885470" cy="3075427"/>
            </a:xfrm>
            <a:prstGeom prst="roundRect">
              <a:avLst>
                <a:gd name="adj" fmla="val 3453"/>
              </a:avLst>
            </a:prstGeom>
            <a:solidFill>
              <a:srgbClr val="F4ECE1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นายทะเบียน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623E38EA-7BC2-445F-BC7A-2EF7FD2DF583}"/>
                </a:ext>
              </a:extLst>
            </p:cNvPr>
            <p:cNvSpPr/>
            <p:nvPr/>
          </p:nvSpPr>
          <p:spPr>
            <a:xfrm>
              <a:off x="2769033" y="2701662"/>
              <a:ext cx="6935531" cy="1552043"/>
            </a:xfrm>
            <a:prstGeom prst="roundRect">
              <a:avLst/>
            </a:prstGeom>
            <a:solidFill>
              <a:srgbClr val="FCAFA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ผู้ประสงค์ขอขึ้นทะเบียนฯ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CA7D9ED-91AA-4BBC-9DF1-1DD9ECAC88D0}"/>
                </a:ext>
              </a:extLst>
            </p:cNvPr>
            <p:cNvSpPr/>
            <p:nvPr/>
          </p:nvSpPr>
          <p:spPr>
            <a:xfrm>
              <a:off x="183428" y="5203710"/>
              <a:ext cx="11885470" cy="1530928"/>
            </a:xfrm>
            <a:prstGeom prst="roundRect">
              <a:avLst>
                <a:gd name="adj" fmla="val 5883"/>
              </a:avLst>
            </a:prstGeom>
            <a:solidFill>
              <a:srgbClr val="B4C7E7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อธิบดีกรมปศุสัตว์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8436C97B-F18B-4013-8DA5-F15388E29651}"/>
                </a:ext>
              </a:extLst>
            </p:cNvPr>
            <p:cNvSpPr/>
            <p:nvPr/>
          </p:nvSpPr>
          <p:spPr>
            <a:xfrm>
              <a:off x="183428" y="1253563"/>
              <a:ext cx="11853401" cy="759950"/>
            </a:xfrm>
            <a:prstGeom prst="roundRect">
              <a:avLst/>
            </a:prstGeom>
            <a:solidFill>
              <a:srgbClr val="FCAFA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ผู้ประสงค์ขอขึ้นทะเบียนฯ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F48B69E-2FA7-4226-B51E-475FC08787E7}"/>
                </a:ext>
              </a:extLst>
            </p:cNvPr>
            <p:cNvSpPr/>
            <p:nvPr/>
          </p:nvSpPr>
          <p:spPr>
            <a:xfrm>
              <a:off x="2769034" y="1514570"/>
              <a:ext cx="3108543" cy="3405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th-TH" sz="1400" b="1" dirty="0">
                  <a:latin typeface="supermarket" panose="02000000000000000000" pitchFamily="2" charset="0"/>
                  <a:cs typeface="supermarket" panose="02000000000000000000" pitchFamily="2" charset="0"/>
                </a:rPr>
                <a:t>ยื่นแบบคำขอขึ้นทะเบียนพนักงานตรวจโรคสัตว์</a:t>
              </a:r>
              <a:endParaRPr lang="en-US" sz="1400" b="1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F4D263-7EF5-40B3-BD01-BE2FFDC86594}"/>
                </a:ext>
              </a:extLst>
            </p:cNvPr>
            <p:cNvSpPr/>
            <p:nvPr/>
          </p:nvSpPr>
          <p:spPr>
            <a:xfrm>
              <a:off x="2138733" y="2255845"/>
              <a:ext cx="630301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ถูกต้อง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D7AFE2-D06B-4903-AC49-2E851FF0AC3F}"/>
                </a:ext>
              </a:extLst>
            </p:cNvPr>
            <p:cNvSpPr/>
            <p:nvPr/>
          </p:nvSpPr>
          <p:spPr>
            <a:xfrm>
              <a:off x="5877577" y="2198179"/>
              <a:ext cx="790601" cy="3077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ไม่ถูกต้อง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BE922C-C10F-415B-B757-C4429759EF22}"/>
                </a:ext>
              </a:extLst>
            </p:cNvPr>
            <p:cNvSpPr/>
            <p:nvPr/>
          </p:nvSpPr>
          <p:spPr>
            <a:xfrm>
              <a:off x="4453233" y="2822117"/>
              <a:ext cx="1879041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แก้ไขเพิ่มเติมได้ในขณะนั้น 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70FA63-70E1-421C-94C8-C1727FCBD90A}"/>
                </a:ext>
              </a:extLst>
            </p:cNvPr>
            <p:cNvSpPr/>
            <p:nvPr/>
          </p:nvSpPr>
          <p:spPr>
            <a:xfrm>
              <a:off x="6823864" y="2875255"/>
              <a:ext cx="2138727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ไม่อาจดำเนินการได้ในขณะนั้น 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B4E964-C660-46E2-9DDC-D676D1DC3D90}"/>
                </a:ext>
              </a:extLst>
            </p:cNvPr>
            <p:cNvSpPr/>
            <p:nvPr/>
          </p:nvSpPr>
          <p:spPr>
            <a:xfrm>
              <a:off x="7743461" y="3668050"/>
              <a:ext cx="1846261" cy="30777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ไม่แก้ไขภายในระยะเวลา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052CD4-6123-477A-81EA-4605F56C9F22}"/>
                </a:ext>
              </a:extLst>
            </p:cNvPr>
            <p:cNvSpPr/>
            <p:nvPr/>
          </p:nvSpPr>
          <p:spPr>
            <a:xfrm>
              <a:off x="7459226" y="4500870"/>
              <a:ext cx="2414729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คืนคำขอขึ้นทะเบียน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จำหน่ายเรื่องออกจากสารบบ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9D948D-3CFD-4ECD-892C-4B8413D7A3F3}"/>
                </a:ext>
              </a:extLst>
            </p:cNvPr>
            <p:cNvSpPr/>
            <p:nvPr/>
          </p:nvSpPr>
          <p:spPr>
            <a:xfrm>
              <a:off x="1148075" y="4570660"/>
              <a:ext cx="2608664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รวบรวมเสนออธิบดีเพื่อพิจารณาคำขอ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257B2C2-2B03-40E0-A71A-390751DE737F}"/>
                </a:ext>
              </a:extLst>
            </p:cNvPr>
            <p:cNvSpPr/>
            <p:nvPr/>
          </p:nvSpPr>
          <p:spPr>
            <a:xfrm>
              <a:off x="1746015" y="5490770"/>
              <a:ext cx="1412786" cy="3077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ออกหนังสือรับรอง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FE42BD-463D-498D-99A5-59DECADFEB2D}"/>
                </a:ext>
              </a:extLst>
            </p:cNvPr>
            <p:cNvSpPr/>
            <p:nvPr/>
          </p:nvSpPr>
          <p:spPr>
            <a:xfrm>
              <a:off x="4648794" y="5411024"/>
              <a:ext cx="122878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ไม่รับขึ้นทะเบียน 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50175-875D-463D-B1CC-A142BAC04F4E}"/>
                </a:ext>
              </a:extLst>
            </p:cNvPr>
            <p:cNvSpPr/>
            <p:nvPr/>
          </p:nvSpPr>
          <p:spPr>
            <a:xfrm>
              <a:off x="4017245" y="5918398"/>
              <a:ext cx="2483372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มีหนังสือแจ้งให้ผู้ขอขึ้นทะเบียนทราบ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พร้อมด้วยเหตุผลและสิทธิอุทธรณ์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F2A3CE-6E13-4189-A9CF-EE088DD2C486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2453884" y="1855089"/>
              <a:ext cx="1869422" cy="400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C974C81-FD9B-4B0C-BBAD-BFD026211787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4323306" y="1855089"/>
              <a:ext cx="1949572" cy="343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8529BAB-E03D-47B6-B69B-D1DA96749B75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 flipH="1">
              <a:off x="5392754" y="2505956"/>
              <a:ext cx="880124" cy="3161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4B8C0B8-45FB-4488-9457-8795AAC9E413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6272878" y="2505956"/>
              <a:ext cx="1620350" cy="3692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6CB6886-4137-4F14-8BE3-1B8302215DA6}"/>
                </a:ext>
              </a:extLst>
            </p:cNvPr>
            <p:cNvCxnSpPr>
              <a:cxnSpLocks/>
              <a:stCxn id="14" idx="2"/>
              <a:endCxn id="23" idx="0"/>
            </p:cNvCxnSpPr>
            <p:nvPr/>
          </p:nvCxnSpPr>
          <p:spPr>
            <a:xfrm flipH="1">
              <a:off x="2452407" y="2563622"/>
              <a:ext cx="1477" cy="2007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A3120A7-70E6-4813-AA2C-51649DEB3FF1}"/>
                </a:ext>
              </a:extLst>
            </p:cNvPr>
            <p:cNvCxnSpPr>
              <a:cxnSpLocks/>
              <a:stCxn id="16" idx="2"/>
              <a:endCxn id="23" idx="0"/>
            </p:cNvCxnSpPr>
            <p:nvPr/>
          </p:nvCxnSpPr>
          <p:spPr>
            <a:xfrm flipH="1">
              <a:off x="2452407" y="3129894"/>
              <a:ext cx="2940347" cy="1440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8B64965-3C06-42B5-BE84-A3EF798A7D5B}"/>
                </a:ext>
              </a:extLst>
            </p:cNvPr>
            <p:cNvCxnSpPr>
              <a:cxnSpLocks/>
              <a:stCxn id="17" idx="2"/>
              <a:endCxn id="18" idx="0"/>
            </p:cNvCxnSpPr>
            <p:nvPr/>
          </p:nvCxnSpPr>
          <p:spPr>
            <a:xfrm>
              <a:off x="7893228" y="3183032"/>
              <a:ext cx="773364" cy="4850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579F545-F51F-4231-96E6-D438D924853A}"/>
                </a:ext>
              </a:extLst>
            </p:cNvPr>
            <p:cNvCxnSpPr>
              <a:cxnSpLocks/>
              <a:stCxn id="18" idx="2"/>
              <a:endCxn id="21" idx="0"/>
            </p:cNvCxnSpPr>
            <p:nvPr/>
          </p:nvCxnSpPr>
          <p:spPr>
            <a:xfrm flipH="1">
              <a:off x="8666591" y="3975827"/>
              <a:ext cx="1" cy="525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824CD06-6F92-4F0E-82E8-9CD09CCBDE5A}"/>
                </a:ext>
              </a:extLst>
            </p:cNvPr>
            <p:cNvCxnSpPr>
              <a:cxnSpLocks/>
              <a:stCxn id="23" idx="2"/>
              <a:endCxn id="24" idx="0"/>
            </p:cNvCxnSpPr>
            <p:nvPr/>
          </p:nvCxnSpPr>
          <p:spPr>
            <a:xfrm>
              <a:off x="2452407" y="4878437"/>
              <a:ext cx="1" cy="61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42FBDCD-BB6C-43A4-A145-A1383388AEC0}"/>
                </a:ext>
              </a:extLst>
            </p:cNvPr>
            <p:cNvCxnSpPr>
              <a:cxnSpLocks/>
              <a:stCxn id="23" idx="2"/>
              <a:endCxn id="25" idx="0"/>
            </p:cNvCxnSpPr>
            <p:nvPr/>
          </p:nvCxnSpPr>
          <p:spPr>
            <a:xfrm>
              <a:off x="2452407" y="4878437"/>
              <a:ext cx="2810779" cy="5325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5621DA6-A969-4D49-8D9D-0914ABCFB9AE}"/>
                </a:ext>
              </a:extLst>
            </p:cNvPr>
            <p:cNvCxnSpPr>
              <a:cxnSpLocks/>
              <a:stCxn id="25" idx="2"/>
              <a:endCxn id="26" idx="0"/>
            </p:cNvCxnSpPr>
            <p:nvPr/>
          </p:nvCxnSpPr>
          <p:spPr>
            <a:xfrm flipH="1">
              <a:off x="5258931" y="5718801"/>
              <a:ext cx="4255" cy="1995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16C5589-09CD-4B44-943C-3B8AD4F25B63}"/>
                </a:ext>
              </a:extLst>
            </p:cNvPr>
            <p:cNvSpPr/>
            <p:nvPr/>
          </p:nvSpPr>
          <p:spPr>
            <a:xfrm>
              <a:off x="5258931" y="3627856"/>
              <a:ext cx="1576072" cy="3077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แก้ไขภายในระยะเวลา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621F7EC-3637-40B2-94E3-EBEB6E3D2FC5}"/>
                </a:ext>
              </a:extLst>
            </p:cNvPr>
            <p:cNvCxnSpPr>
              <a:stCxn id="17" idx="2"/>
              <a:endCxn id="70" idx="0"/>
            </p:cNvCxnSpPr>
            <p:nvPr/>
          </p:nvCxnSpPr>
          <p:spPr>
            <a:xfrm flipH="1">
              <a:off x="6046967" y="3183032"/>
              <a:ext cx="1846261" cy="4448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4665D22-F039-41EF-A236-CCA3F4356D7B}"/>
                </a:ext>
              </a:extLst>
            </p:cNvPr>
            <p:cNvCxnSpPr>
              <a:cxnSpLocks/>
              <a:stCxn id="70" idx="2"/>
              <a:endCxn id="23" idx="0"/>
            </p:cNvCxnSpPr>
            <p:nvPr/>
          </p:nvCxnSpPr>
          <p:spPr>
            <a:xfrm flipH="1">
              <a:off x="2452407" y="3935633"/>
              <a:ext cx="3594560" cy="6350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5EDF40E-19B0-44FB-96D4-02B9A1332DE9}"/>
                </a:ext>
              </a:extLst>
            </p:cNvPr>
            <p:cNvSpPr/>
            <p:nvPr/>
          </p:nvSpPr>
          <p:spPr>
            <a:xfrm>
              <a:off x="9852422" y="2552089"/>
              <a:ext cx="1996388" cy="9541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บันทึกความบกพร่อง</a:t>
              </a:r>
              <a:b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</a:br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+ ลงนามนายทะเบียน</a:t>
              </a:r>
              <a:b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</a:br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+ ลงนามผู้ประสงค์ฯ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กำหนดระยะเวลาแกไข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25AFCC2-EC46-431C-9DBE-12C34C1DA3E0}"/>
                </a:ext>
              </a:extLst>
            </p:cNvPr>
            <p:cNvCxnSpPr>
              <a:cxnSpLocks/>
              <a:stCxn id="122" idx="1"/>
              <a:endCxn id="17" idx="3"/>
            </p:cNvCxnSpPr>
            <p:nvPr/>
          </p:nvCxnSpPr>
          <p:spPr>
            <a:xfrm flipH="1">
              <a:off x="8962591" y="3029143"/>
              <a:ext cx="889831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7E5D3C6-B382-4F21-BFCE-E60EC44E2069}"/>
                </a:ext>
              </a:extLst>
            </p:cNvPr>
            <p:cNvSpPr/>
            <p:nvPr/>
          </p:nvSpPr>
          <p:spPr>
            <a:xfrm>
              <a:off x="1692651" y="6029391"/>
              <a:ext cx="1519513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ภายใน 45 วัน</a:t>
              </a:r>
            </a:p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นับแต่วันที่ได้รับคำขอ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2C0534F-799B-4130-A64F-977CE828FD95}"/>
                </a:ext>
              </a:extLst>
            </p:cNvPr>
            <p:cNvCxnSpPr>
              <a:cxnSpLocks/>
              <a:stCxn id="143" idx="0"/>
              <a:endCxn id="24" idx="2"/>
            </p:cNvCxnSpPr>
            <p:nvPr/>
          </p:nvCxnSpPr>
          <p:spPr>
            <a:xfrm flipV="1">
              <a:off x="2452408" y="5798547"/>
              <a:ext cx="0" cy="23084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86FF7DE3-E748-407F-837F-68550362E8FF}"/>
                </a:ext>
              </a:extLst>
            </p:cNvPr>
            <p:cNvSpPr/>
            <p:nvPr/>
          </p:nvSpPr>
          <p:spPr>
            <a:xfrm>
              <a:off x="7413756" y="5921730"/>
              <a:ext cx="1993750" cy="523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ภายใน 15 วัน</a:t>
              </a:r>
            </a:p>
            <a:p>
              <a:r>
                <a:rPr lang="th-TH" sz="1400" dirty="0">
                  <a:latin typeface="supermarket" panose="02000000000000000000" pitchFamily="2" charset="0"/>
                  <a:cs typeface="supermarket" panose="02000000000000000000" pitchFamily="2" charset="0"/>
                </a:rPr>
                <a:t>นับแต่วันที่ไม่รับขึ้นทะเบียน</a:t>
              </a:r>
              <a:endParaRPr lang="en-US" sz="1400" dirty="0"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1B0B077-1011-42B9-918B-E711A0AF1F1C}"/>
                </a:ext>
              </a:extLst>
            </p:cNvPr>
            <p:cNvCxnSpPr>
              <a:cxnSpLocks/>
              <a:stCxn id="147" idx="1"/>
              <a:endCxn id="26" idx="3"/>
            </p:cNvCxnSpPr>
            <p:nvPr/>
          </p:nvCxnSpPr>
          <p:spPr>
            <a:xfrm flipH="1" flipV="1">
              <a:off x="6500617" y="6180008"/>
              <a:ext cx="913139" cy="333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8B720-8859-4266-B49E-F8AD6250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78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A8F6E7-C6C1-4812-AEF9-AF57BB2D03CD}"/>
              </a:ext>
            </a:extLst>
          </p:cNvPr>
          <p:cNvSpPr/>
          <p:nvPr/>
        </p:nvSpPr>
        <p:spPr>
          <a:xfrm>
            <a:off x="5442492" y="3939700"/>
            <a:ext cx="6083300" cy="1838799"/>
          </a:xfrm>
          <a:prstGeom prst="roundRect">
            <a:avLst>
              <a:gd name="adj" fmla="val 8140"/>
            </a:avLst>
          </a:prstGeom>
          <a:solidFill>
            <a:srgbClr val="9FC1B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ABBFE-FB76-4A0C-9307-DC52A1387AC5}"/>
              </a:ext>
            </a:extLst>
          </p:cNvPr>
          <p:cNvSpPr/>
          <p:nvPr/>
        </p:nvSpPr>
        <p:spPr>
          <a:xfrm>
            <a:off x="5442492" y="2949203"/>
            <a:ext cx="6083300" cy="825500"/>
          </a:xfrm>
          <a:prstGeom prst="roundRect">
            <a:avLst>
              <a:gd name="adj" fmla="val 20769"/>
            </a:avLst>
          </a:prstGeom>
          <a:solidFill>
            <a:srgbClr val="14A2C6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B1F963-E0AC-4ACA-AC30-654919853B50}"/>
              </a:ext>
            </a:extLst>
          </p:cNvPr>
          <p:cNvSpPr/>
          <p:nvPr/>
        </p:nvSpPr>
        <p:spPr>
          <a:xfrm>
            <a:off x="0" y="-16018"/>
            <a:ext cx="12192000" cy="2149618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8E209E3-A4CC-4982-A734-F7A205E799CD}"/>
              </a:ext>
            </a:extLst>
          </p:cNvPr>
          <p:cNvSpPr/>
          <p:nvPr/>
        </p:nvSpPr>
        <p:spPr>
          <a:xfrm>
            <a:off x="0" y="490210"/>
            <a:ext cx="383389" cy="943306"/>
          </a:xfrm>
          <a:custGeom>
            <a:avLst/>
            <a:gdLst>
              <a:gd name="connsiteX0" fmla="*/ 0 w 383389"/>
              <a:gd name="connsiteY0" fmla="*/ 0 h 943306"/>
              <a:gd name="connsiteX1" fmla="*/ 89087 w 383389"/>
              <a:gd name="connsiteY1" fmla="*/ 27654 h 943306"/>
              <a:gd name="connsiteX2" fmla="*/ 383389 w 383389"/>
              <a:gd name="connsiteY2" fmla="*/ 471653 h 943306"/>
              <a:gd name="connsiteX3" fmla="*/ 89087 w 383389"/>
              <a:gd name="connsiteY3" fmla="*/ 915652 h 943306"/>
              <a:gd name="connsiteX4" fmla="*/ 0 w 383389"/>
              <a:gd name="connsiteY4" fmla="*/ 943306 h 9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89" h="943306">
                <a:moveTo>
                  <a:pt x="0" y="0"/>
                </a:moveTo>
                <a:lnTo>
                  <a:pt x="89087" y="27654"/>
                </a:lnTo>
                <a:cubicBezTo>
                  <a:pt x="262036" y="100806"/>
                  <a:pt x="383389" y="272058"/>
                  <a:pt x="383389" y="471653"/>
                </a:cubicBezTo>
                <a:cubicBezTo>
                  <a:pt x="383389" y="671248"/>
                  <a:pt x="262036" y="842500"/>
                  <a:pt x="89087" y="915652"/>
                </a:cubicBezTo>
                <a:lnTo>
                  <a:pt x="0" y="943306"/>
                </a:lnTo>
                <a:close/>
              </a:path>
            </a:pathLst>
          </a:cu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7220E-1331-4A96-856E-0FC82DF7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88588"/>
            <a:ext cx="10515600" cy="1940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z="5400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</a:t>
            </a:r>
            <a:r>
              <a:rPr lang="th-TH" sz="540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เปลี่ยนแปลงข้อมูล</a:t>
            </a:r>
            <a:br>
              <a:rPr lang="th-TH" sz="480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4000">
                <a:latin typeface="supermarket" panose="02000000000000000000" pitchFamily="2" charset="0"/>
                <a:cs typeface="supermarket" panose="02000000000000000000" pitchFamily="2" charset="0"/>
              </a:rPr>
              <a:t>หรือ</a:t>
            </a:r>
            <a:r>
              <a:rPr lang="th-TH" sz="4000" dirty="0">
                <a:latin typeface="supermarket" panose="02000000000000000000" pitchFamily="2" charset="0"/>
                <a:cs typeface="supermarket" panose="02000000000000000000" pitchFamily="2" charset="0"/>
              </a:rPr>
              <a:t>การยกเลิกทะเบียนพนักงานตรวจโรคสัตว์</a:t>
            </a:r>
            <a:endParaRPr lang="th-TH" sz="48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248A8-94A5-43E1-AF10-55C156047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946" y="3131805"/>
            <a:ext cx="5803532" cy="4274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dirty="0">
                <a:cs typeface="supermarket" panose="02000000000000000000" pitchFamily="2" charset="0"/>
              </a:rPr>
              <a:t>ยื่นเรื่องต่อนายทะเบียน</a:t>
            </a:r>
            <a:br>
              <a:rPr lang="th-TH" sz="3200" dirty="0">
                <a:cs typeface="supermarket" panose="02000000000000000000" pitchFamily="2" charset="0"/>
              </a:rPr>
            </a:br>
            <a:endParaRPr lang="th-TH" sz="3200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sz="3200" dirty="0">
                <a:cs typeface="supermarket" panose="02000000000000000000" pitchFamily="2" charset="0"/>
              </a:rPr>
              <a:t>กรณียกเลิกทะเบียน</a:t>
            </a:r>
            <a:endParaRPr lang="en-US" sz="3200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sz="3200" dirty="0">
                <a:cs typeface="supermarket" panose="02000000000000000000" pitchFamily="2" charset="0"/>
              </a:rPr>
              <a:t>ให้ผู้ได้รับหนังสือรับรองส่งคืนหนังสือรับรองแก่นายทะเบียน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5D5B5D-7099-4D84-9CCD-C4819918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 descr="A picture containing swimming, water, riding, game&#10;&#10;Description automatically generated">
            <a:extLst>
              <a:ext uri="{FF2B5EF4-FFF2-40B4-BE49-F238E27FC236}">
                <a16:creationId xmlns:a16="http://schemas.microsoft.com/office/drawing/2014/main" id="{6009184B-962F-4D84-B72F-2689AE2F2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r="21687"/>
          <a:stretch/>
        </p:blipFill>
        <p:spPr>
          <a:xfrm>
            <a:off x="533875" y="2238206"/>
            <a:ext cx="4274092" cy="4274092"/>
          </a:xfrm>
          <a:prstGeom prst="ellipse">
            <a:avLst/>
          </a:prstGeom>
          <a:ln w="82550">
            <a:solidFill>
              <a:srgbClr val="FF9688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41EF5EC-F635-464F-BAB7-B213A135E2E4}"/>
              </a:ext>
            </a:extLst>
          </p:cNvPr>
          <p:cNvSpPr/>
          <p:nvPr/>
        </p:nvSpPr>
        <p:spPr>
          <a:xfrm>
            <a:off x="3239523" y="4791528"/>
            <a:ext cx="1780898" cy="1780898"/>
          </a:xfrm>
          <a:prstGeom prst="ellipse">
            <a:avLst/>
          </a:prstGeom>
          <a:gradFill flip="none" rotWithShape="1">
            <a:gsLst>
              <a:gs pos="0">
                <a:srgbClr val="9FC1BF"/>
              </a:gs>
              <a:gs pos="84000">
                <a:srgbClr val="14A2C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FBD730-E876-4C10-8543-3FD0ED18DC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26" b="49271"/>
          <a:stretch/>
        </p:blipFill>
        <p:spPr>
          <a:xfrm flipH="1">
            <a:off x="3483506" y="3774703"/>
            <a:ext cx="1823194" cy="30832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87E64CF-F5DA-45C9-AC90-96D1A27D7B1F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692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EEB044A-3DA5-4AC1-8B47-CC69D9C133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68"/>
          <a:stretch/>
        </p:blipFill>
        <p:spPr>
          <a:xfrm>
            <a:off x="6490284" y="1988866"/>
            <a:ext cx="5688648" cy="489271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1DCFC-0B9A-468D-8F43-EDCB2711FB9D}"/>
              </a:ext>
            </a:extLst>
          </p:cNvPr>
          <p:cNvSpPr/>
          <p:nvPr/>
        </p:nvSpPr>
        <p:spPr>
          <a:xfrm>
            <a:off x="383389" y="3971500"/>
            <a:ext cx="7120497" cy="985130"/>
          </a:xfrm>
          <a:prstGeom prst="roundRect">
            <a:avLst/>
          </a:prstGeom>
          <a:solidFill>
            <a:srgbClr val="FF968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DA95FE-38F4-4ACD-8359-6C02511923AB}"/>
              </a:ext>
            </a:extLst>
          </p:cNvPr>
          <p:cNvSpPr/>
          <p:nvPr/>
        </p:nvSpPr>
        <p:spPr>
          <a:xfrm>
            <a:off x="0" y="-16018"/>
            <a:ext cx="12192000" cy="1917389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7220E-1331-4A96-856E-0FC82DF7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57" y="14680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การเพิกถอนทะเบียนพนักงานตรวจโรคสัตว์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248A8-94A5-43E1-AF10-55C156047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57" y="1281236"/>
            <a:ext cx="10515600" cy="53805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th-TH" dirty="0">
                <a:solidFill>
                  <a:srgbClr val="14A2C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ขาดคุณสมบัติ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 เช่น</a:t>
            </a:r>
          </a:p>
          <a:p>
            <a:pPr lvl="1">
              <a:lnSpc>
                <a:spcPct val="110000"/>
              </a:lnSpc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ตาบอดสี วิกลจริต จิตฟั่นเฟือนไม่สมประกอบ</a:t>
            </a:r>
          </a:p>
          <a:p>
            <a:pPr lvl="1">
              <a:lnSpc>
                <a:spcPct val="110000"/>
              </a:lnSpc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ไม่สามารถปฏิบัติงานได้เต็มเวลาในโรงฆ่าสัตว์ที่ตน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ได้รับแต่งตั้ง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th-TH" dirty="0">
                <a:solidFill>
                  <a:srgbClr val="14A2C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ถูกเพิกถอนใบอนุญาต/ไม่ได้รับการ</a:t>
            </a:r>
            <a:r>
              <a:rPr lang="th-TH">
                <a:solidFill>
                  <a:srgbClr val="14A2C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ต่ออายุ</a:t>
            </a:r>
            <a:br>
              <a:rPr lang="th-TH">
                <a:solidFill>
                  <a:srgbClr val="14A2C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ใบอนุญาต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เป็นผู้ประกอบวิชาชีพการ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สัตวแพทย์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th-TH" dirty="0">
                <a:solidFill>
                  <a:srgbClr val="14A2C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ไม่ปฏิบัติหน้าที่พนักงานตรวจ</a:t>
            </a:r>
            <a:r>
              <a:rPr lang="th-TH">
                <a:solidFill>
                  <a:srgbClr val="14A2C6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</a:t>
            </a: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แล้วมีหนังสือแจ้งให้ทราบพร้อมด้วยเหตุผลและสิทธิอุทธรณ์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>
              <a:lnSpc>
                <a:spcPct val="110000"/>
              </a:lnSpc>
            </a:pP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14ABA-1D68-4794-9E7E-DD2F13D6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12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7774696-78D2-4CF7-9B49-84A187C0BDFA}"/>
              </a:ext>
            </a:extLst>
          </p:cNvPr>
          <p:cNvSpPr/>
          <p:nvPr/>
        </p:nvSpPr>
        <p:spPr>
          <a:xfrm>
            <a:off x="0" y="490210"/>
            <a:ext cx="383389" cy="943306"/>
          </a:xfrm>
          <a:custGeom>
            <a:avLst/>
            <a:gdLst>
              <a:gd name="connsiteX0" fmla="*/ 0 w 383389"/>
              <a:gd name="connsiteY0" fmla="*/ 0 h 943306"/>
              <a:gd name="connsiteX1" fmla="*/ 89087 w 383389"/>
              <a:gd name="connsiteY1" fmla="*/ 27654 h 943306"/>
              <a:gd name="connsiteX2" fmla="*/ 383389 w 383389"/>
              <a:gd name="connsiteY2" fmla="*/ 471653 h 943306"/>
              <a:gd name="connsiteX3" fmla="*/ 89087 w 383389"/>
              <a:gd name="connsiteY3" fmla="*/ 915652 h 943306"/>
              <a:gd name="connsiteX4" fmla="*/ 0 w 383389"/>
              <a:gd name="connsiteY4" fmla="*/ 943306 h 9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89" h="943306">
                <a:moveTo>
                  <a:pt x="0" y="0"/>
                </a:moveTo>
                <a:lnTo>
                  <a:pt x="89087" y="27654"/>
                </a:lnTo>
                <a:cubicBezTo>
                  <a:pt x="262036" y="100806"/>
                  <a:pt x="383389" y="272058"/>
                  <a:pt x="383389" y="471653"/>
                </a:cubicBezTo>
                <a:cubicBezTo>
                  <a:pt x="383389" y="671248"/>
                  <a:pt x="262036" y="842500"/>
                  <a:pt x="89087" y="915652"/>
                </a:cubicBezTo>
                <a:lnTo>
                  <a:pt x="0" y="943306"/>
                </a:lnTo>
                <a:close/>
              </a:path>
            </a:pathLst>
          </a:cu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BF46-29B6-4420-A925-B4D247C5A4A1}"/>
              </a:ext>
            </a:extLst>
          </p:cNvPr>
          <p:cNvSpPr txBox="1"/>
          <p:nvPr/>
        </p:nvSpPr>
        <p:spPr>
          <a:xfrm>
            <a:off x="693057" y="1019626"/>
            <a:ext cx="612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>
                <a:solidFill>
                  <a:srgbClr val="4F3565"/>
                </a:solidFill>
                <a:cs typeface="supermarket" panose="02000000000000000000" pitchFamily="2" charset="0"/>
              </a:rPr>
              <a:t>อธิบดีมีคำสั่งเพิกถอน เมื่อปรากฏหลักฐานว่า</a:t>
            </a:r>
            <a:endParaRPr lang="th-TH" sz="2800">
              <a:solidFill>
                <a:srgbClr val="4F3565"/>
              </a:solidFill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4791036-99B7-4D9C-AEEC-3F4B65ADDA2A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55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0ABA6D-5B07-403F-9ECF-0840A74C5308}"/>
              </a:ext>
            </a:extLst>
          </p:cNvPr>
          <p:cNvSpPr/>
          <p:nvPr/>
        </p:nvSpPr>
        <p:spPr>
          <a:xfrm>
            <a:off x="0" y="0"/>
            <a:ext cx="12192000" cy="3822700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4D1172-322F-4B22-963F-36CD539D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481"/>
            <a:ext cx="10515600" cy="2852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2. ขั้นตอนการ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ขึ้นทะเบียน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พนักงาน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ตรวจโรค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สัตว์ 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95B48-6633-4C3E-A833-67FB9F98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01288B-013D-424E-A8A1-227D9E8A327C}"/>
              </a:ext>
            </a:extLst>
          </p:cNvPr>
          <p:cNvSpPr/>
          <p:nvPr/>
        </p:nvSpPr>
        <p:spPr>
          <a:xfrm>
            <a:off x="390749" y="3993402"/>
            <a:ext cx="11410502" cy="597648"/>
          </a:xfrm>
          <a:prstGeom prst="roundRect">
            <a:avLst>
              <a:gd name="adj" fmla="val 50000"/>
            </a:avLst>
          </a:prstGeom>
          <a:solidFill>
            <a:srgbClr val="FF9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ADDBA-2072-472B-A4A1-82BB5BFA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572" y="4051709"/>
            <a:ext cx="11340732" cy="1500187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รวมถึงการเปลี่ยนแปลงข้อมูลหรือการยกเลิกทะเบียนพนักงานตรวจ</a:t>
            </a:r>
            <a:r>
              <a:rPr lang="th-TH" sz="360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โรคสัตว์</a:t>
            </a:r>
            <a:endParaRPr lang="th-TH" sz="3600" dirty="0">
              <a:solidFill>
                <a:schemeClr val="tx1">
                  <a:lumMod val="95000"/>
                  <a:lumOff val="5000"/>
                </a:schemeClr>
              </a:solidFill>
              <a:cs typeface="supermarket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661907-1A72-45F7-9EC0-388F76B03D4C}"/>
              </a:ext>
            </a:extLst>
          </p:cNvPr>
          <p:cNvSpPr txBox="1"/>
          <p:nvPr/>
        </p:nvSpPr>
        <p:spPr>
          <a:xfrm>
            <a:off x="838200" y="5010038"/>
            <a:ext cx="6125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ยื่นคำขอฯ ทางสำนักงานปศุสัตว์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3600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ยื่นคำขอฯ ทางอิเล็กทรอนิกส์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1DCE13-29C8-4677-8267-302C31DDA100}"/>
              </a:ext>
            </a:extLst>
          </p:cNvPr>
          <p:cNvSpPr/>
          <p:nvPr/>
        </p:nvSpPr>
        <p:spPr>
          <a:xfrm>
            <a:off x="7683940" y="2025167"/>
            <a:ext cx="3795168" cy="1797533"/>
          </a:xfrm>
          <a:custGeom>
            <a:avLst/>
            <a:gdLst>
              <a:gd name="connsiteX0" fmla="*/ 1897584 w 3795168"/>
              <a:gd name="connsiteY0" fmla="*/ 0 h 1797533"/>
              <a:gd name="connsiteX1" fmla="*/ 3790664 w 3795168"/>
              <a:gd name="connsiteY1" fmla="*/ 1708344 h 1797533"/>
              <a:gd name="connsiteX2" fmla="*/ 3795168 w 3795168"/>
              <a:gd name="connsiteY2" fmla="*/ 1797533 h 1797533"/>
              <a:gd name="connsiteX3" fmla="*/ 0 w 3795168"/>
              <a:gd name="connsiteY3" fmla="*/ 1797533 h 1797533"/>
              <a:gd name="connsiteX4" fmla="*/ 4504 w 3795168"/>
              <a:gd name="connsiteY4" fmla="*/ 1708344 h 1797533"/>
              <a:gd name="connsiteX5" fmla="*/ 1897584 w 3795168"/>
              <a:gd name="connsiteY5" fmla="*/ 0 h 179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68" h="1797533">
                <a:moveTo>
                  <a:pt x="1897584" y="0"/>
                </a:moveTo>
                <a:cubicBezTo>
                  <a:pt x="2882845" y="0"/>
                  <a:pt x="3693217" y="748793"/>
                  <a:pt x="3790664" y="1708344"/>
                </a:cubicBezTo>
                <a:lnTo>
                  <a:pt x="3795168" y="1797533"/>
                </a:lnTo>
                <a:lnTo>
                  <a:pt x="0" y="1797533"/>
                </a:lnTo>
                <a:lnTo>
                  <a:pt x="4504" y="1708344"/>
                </a:lnTo>
                <a:cubicBezTo>
                  <a:pt x="101952" y="748793"/>
                  <a:pt x="912323" y="0"/>
                  <a:pt x="1897584" y="0"/>
                </a:cubicBezTo>
                <a:close/>
              </a:path>
            </a:pathLst>
          </a:cu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B29FE7-BDF6-41BC-87B1-E0A3F2C6E7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318"/>
          <a:stretch/>
        </p:blipFill>
        <p:spPr>
          <a:xfrm>
            <a:off x="8056300" y="1122217"/>
            <a:ext cx="2881660" cy="2700483"/>
          </a:xfrm>
          <a:prstGeom prst="rect">
            <a:avLst/>
          </a:prstGeom>
          <a:effectLst/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BE3BF16-6067-4C4A-9BB2-DB4946515BF7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2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259F49-65C3-40E2-925D-C7CEDEAA95F7}"/>
              </a:ext>
            </a:extLst>
          </p:cNvPr>
          <p:cNvSpPr/>
          <p:nvPr/>
        </p:nvSpPr>
        <p:spPr>
          <a:xfrm>
            <a:off x="556788" y="1510030"/>
            <a:ext cx="4614821" cy="970132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85B7E-5D64-41BA-92D4-C7DA84F8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64" y="29237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ยื่นคำขอฯ ทางสำนักงาน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ปศุสัตว์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07E2AC-DA61-4440-88E0-7F9A74FC4503}"/>
              </a:ext>
            </a:extLst>
          </p:cNvPr>
          <p:cNvGrpSpPr/>
          <p:nvPr/>
        </p:nvGrpSpPr>
        <p:grpSpPr>
          <a:xfrm>
            <a:off x="2335062" y="1924982"/>
            <a:ext cx="7299433" cy="4347457"/>
            <a:chOff x="2446283" y="1827565"/>
            <a:chExt cx="7299433" cy="434745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87D8582-8A99-4AED-BC17-2F6D8F465AB3}"/>
                </a:ext>
              </a:extLst>
            </p:cNvPr>
            <p:cNvSpPr/>
            <p:nvPr/>
          </p:nvSpPr>
          <p:spPr>
            <a:xfrm>
              <a:off x="7169446" y="5386039"/>
              <a:ext cx="429378" cy="4615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14689" y="0"/>
                  </a:lnTo>
                  <a:lnTo>
                    <a:pt x="214689" y="461581"/>
                  </a:lnTo>
                  <a:lnTo>
                    <a:pt x="429378" y="461581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4F0B39C-0748-4EC5-A6EE-2439FD2DD982}"/>
                </a:ext>
              </a:extLst>
            </p:cNvPr>
            <p:cNvSpPr/>
            <p:nvPr/>
          </p:nvSpPr>
          <p:spPr>
            <a:xfrm>
              <a:off x="7169446" y="4924457"/>
              <a:ext cx="429378" cy="4615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61581"/>
                  </a:moveTo>
                  <a:lnTo>
                    <a:pt x="214689" y="461581"/>
                  </a:lnTo>
                  <a:lnTo>
                    <a:pt x="214689" y="0"/>
                  </a:lnTo>
                  <a:lnTo>
                    <a:pt x="42937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9287261-3555-402C-B57C-B80BAA40D942}"/>
                </a:ext>
              </a:extLst>
            </p:cNvPr>
            <p:cNvSpPr/>
            <p:nvPr/>
          </p:nvSpPr>
          <p:spPr>
            <a:xfrm>
              <a:off x="4593175" y="4232084"/>
              <a:ext cx="429378" cy="115395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14689" y="0"/>
                  </a:lnTo>
                  <a:lnTo>
                    <a:pt x="214689" y="1153954"/>
                  </a:lnTo>
                  <a:lnTo>
                    <a:pt x="429378" y="1153954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6A9EA5-6E5F-405A-B56A-BAD270632E21}"/>
                </a:ext>
              </a:extLst>
            </p:cNvPr>
            <p:cNvSpPr/>
            <p:nvPr/>
          </p:nvSpPr>
          <p:spPr>
            <a:xfrm>
              <a:off x="7169446" y="3078130"/>
              <a:ext cx="429378" cy="9231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14689" y="0"/>
                  </a:lnTo>
                  <a:lnTo>
                    <a:pt x="214689" y="923163"/>
                  </a:lnTo>
                  <a:lnTo>
                    <a:pt x="429378" y="923163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1C08FAD-56A0-4478-8C55-51C5BA2E1231}"/>
                </a:ext>
              </a:extLst>
            </p:cNvPr>
            <p:cNvSpPr/>
            <p:nvPr/>
          </p:nvSpPr>
          <p:spPr>
            <a:xfrm>
              <a:off x="7169446" y="3032410"/>
              <a:ext cx="429378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429378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9F35830-A4DC-42AA-A121-2CF89383CF08}"/>
                </a:ext>
              </a:extLst>
            </p:cNvPr>
            <p:cNvSpPr/>
            <p:nvPr/>
          </p:nvSpPr>
          <p:spPr>
            <a:xfrm>
              <a:off x="7169446" y="2154966"/>
              <a:ext cx="429378" cy="9231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923163"/>
                  </a:moveTo>
                  <a:lnTo>
                    <a:pt x="214689" y="923163"/>
                  </a:lnTo>
                  <a:lnTo>
                    <a:pt x="214689" y="0"/>
                  </a:lnTo>
                  <a:lnTo>
                    <a:pt x="42937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6952CC-F1BB-4E2D-A4CC-4D4B613AA720}"/>
                </a:ext>
              </a:extLst>
            </p:cNvPr>
            <p:cNvSpPr/>
            <p:nvPr/>
          </p:nvSpPr>
          <p:spPr>
            <a:xfrm>
              <a:off x="4593175" y="3078130"/>
              <a:ext cx="429378" cy="115395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153954"/>
                  </a:moveTo>
                  <a:lnTo>
                    <a:pt x="214689" y="1153954"/>
                  </a:lnTo>
                  <a:lnTo>
                    <a:pt x="214689" y="0"/>
                  </a:lnTo>
                  <a:lnTo>
                    <a:pt x="429378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1A92A9-9E6A-409E-92FD-DFFD98ABC362}"/>
                </a:ext>
              </a:extLst>
            </p:cNvPr>
            <p:cNvSpPr/>
            <p:nvPr/>
          </p:nvSpPr>
          <p:spPr>
            <a:xfrm>
              <a:off x="2446283" y="3673892"/>
              <a:ext cx="2146892" cy="885593"/>
            </a:xfrm>
            <a:custGeom>
              <a:avLst/>
              <a:gdLst>
                <a:gd name="connsiteX0" fmla="*/ 0 w 2146892"/>
                <a:gd name="connsiteY0" fmla="*/ 0 h 654802"/>
                <a:gd name="connsiteX1" fmla="*/ 2146892 w 2146892"/>
                <a:gd name="connsiteY1" fmla="*/ 0 h 654802"/>
                <a:gd name="connsiteX2" fmla="*/ 2146892 w 2146892"/>
                <a:gd name="connsiteY2" fmla="*/ 654802 h 654802"/>
                <a:gd name="connsiteX3" fmla="*/ 0 w 2146892"/>
                <a:gd name="connsiteY3" fmla="*/ 654802 h 654802"/>
                <a:gd name="connsiteX4" fmla="*/ 0 w 2146892"/>
                <a:gd name="connsiteY4" fmla="*/ 0 h 65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6892" h="654802">
                  <a:moveTo>
                    <a:pt x="0" y="0"/>
                  </a:moveTo>
                  <a:lnTo>
                    <a:pt x="2146892" y="0"/>
                  </a:lnTo>
                  <a:lnTo>
                    <a:pt x="2146892" y="654802"/>
                  </a:lnTo>
                  <a:lnTo>
                    <a:pt x="0" y="654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356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permarket" panose="02000000000000000000" pitchFamily="2" charset="0"/>
                  <a:cs typeface="supermarket" panose="02000000000000000000" pitchFamily="2" charset="0"/>
                </a:rPr>
                <a:t>ยื่นด้วยตนเอง </a:t>
              </a:r>
              <a:br>
                <a:rPr lang="th-TH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permarket" panose="02000000000000000000" pitchFamily="2" charset="0"/>
                  <a:cs typeface="supermarket" panose="02000000000000000000" pitchFamily="2" charset="0"/>
                </a:rPr>
              </a:br>
              <a:r>
                <a:rPr lang="th-TH" sz="24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upermarket" panose="02000000000000000000" pitchFamily="2" charset="0"/>
                  <a:cs typeface="supermarket" panose="02000000000000000000" pitchFamily="2" charset="0"/>
                </a:rPr>
                <a:t>ณ สถานที่</a:t>
              </a:r>
              <a:endPara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E701414-9B26-4E92-8BF1-B12C42749314}"/>
                </a:ext>
              </a:extLst>
            </p:cNvPr>
            <p:cNvSpPr/>
            <p:nvPr/>
          </p:nvSpPr>
          <p:spPr>
            <a:xfrm>
              <a:off x="5022553" y="2750729"/>
              <a:ext cx="2146892" cy="654802"/>
            </a:xfrm>
            <a:prstGeom prst="roundRect">
              <a:avLst/>
            </a:prstGeom>
            <a:solidFill>
              <a:srgbClr val="9FC1B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20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กรุงเทพมหานคร</a:t>
              </a:r>
              <a:endPara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D19C76E-19A8-4890-9433-31A1E5EAD5F7}"/>
                </a:ext>
              </a:extLst>
            </p:cNvPr>
            <p:cNvSpPr/>
            <p:nvPr/>
          </p:nvSpPr>
          <p:spPr>
            <a:xfrm>
              <a:off x="7598824" y="1827565"/>
              <a:ext cx="2146892" cy="654802"/>
            </a:xfrm>
            <a:prstGeom prst="roundRect">
              <a:avLst/>
            </a:prstGeom>
            <a:solidFill>
              <a:srgbClr val="9FC1B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9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กรมปศุสัตว์</a:t>
              </a:r>
              <a:endParaRPr lang="en-US" sz="19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84C03BA-41C4-485A-AD9B-B857F35BCDF5}"/>
                </a:ext>
              </a:extLst>
            </p:cNvPr>
            <p:cNvSpPr/>
            <p:nvPr/>
          </p:nvSpPr>
          <p:spPr>
            <a:xfrm>
              <a:off x="7598824" y="2750729"/>
              <a:ext cx="2146892" cy="654802"/>
            </a:xfrm>
            <a:prstGeom prst="roundRect">
              <a:avLst/>
            </a:prstGeom>
            <a:solidFill>
              <a:srgbClr val="9FC1B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9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สำนักงานปศุสัตว์พื้นที่กรุงเทพมหานคร</a:t>
              </a:r>
              <a:endParaRPr lang="en-US" sz="19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79B8F11-1DA1-40C5-B61E-D4E53A60561F}"/>
                </a:ext>
              </a:extLst>
            </p:cNvPr>
            <p:cNvSpPr/>
            <p:nvPr/>
          </p:nvSpPr>
          <p:spPr>
            <a:xfrm>
              <a:off x="7598824" y="3673892"/>
              <a:ext cx="2146892" cy="654802"/>
            </a:xfrm>
            <a:prstGeom prst="roundRect">
              <a:avLst/>
            </a:prstGeom>
            <a:solidFill>
              <a:srgbClr val="9FC1B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9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สำนักงานปศุสัตว์เขต </a:t>
              </a:r>
              <a:endParaRPr lang="en-US" sz="19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6663AC4-F58C-42B4-A4A8-463D4F67F2E7}"/>
                </a:ext>
              </a:extLst>
            </p:cNvPr>
            <p:cNvSpPr/>
            <p:nvPr/>
          </p:nvSpPr>
          <p:spPr>
            <a:xfrm>
              <a:off x="5022553" y="5058638"/>
              <a:ext cx="2146892" cy="654802"/>
            </a:xfrm>
            <a:prstGeom prst="roundRect">
              <a:avLst/>
            </a:prstGeom>
            <a:solidFill>
              <a:srgbClr val="FF968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20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จังหวัดอื่น</a:t>
              </a:r>
              <a:r>
                <a:rPr lang="en-US" sz="20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 </a:t>
              </a:r>
              <a:r>
                <a:rPr lang="th-TH" sz="20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ๆ</a:t>
              </a:r>
              <a:endParaRPr lang="en-US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1812540-CB77-44C9-A592-1FC9426B872F}"/>
                </a:ext>
              </a:extLst>
            </p:cNvPr>
            <p:cNvSpPr/>
            <p:nvPr/>
          </p:nvSpPr>
          <p:spPr>
            <a:xfrm>
              <a:off x="7598824" y="4597056"/>
              <a:ext cx="2146892" cy="654802"/>
            </a:xfrm>
            <a:prstGeom prst="roundRect">
              <a:avLst/>
            </a:prstGeom>
            <a:solidFill>
              <a:srgbClr val="FF968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900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สำนักงานปศุสัตว์จังหวัด </a:t>
              </a:r>
              <a:endParaRPr lang="en-US" sz="19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73F8ED3-6FB2-40D0-B270-E41CAAE4C87E}"/>
                </a:ext>
              </a:extLst>
            </p:cNvPr>
            <p:cNvSpPr/>
            <p:nvPr/>
          </p:nvSpPr>
          <p:spPr>
            <a:xfrm>
              <a:off x="7598824" y="5520220"/>
              <a:ext cx="2146892" cy="654802"/>
            </a:xfrm>
            <a:prstGeom prst="roundRect">
              <a:avLst/>
            </a:prstGeom>
            <a:solidFill>
              <a:srgbClr val="FF968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h-TH" sz="1900" kern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สำนักงานปศุสัตว์อำเภอ</a:t>
              </a:r>
              <a:endParaRPr lang="en-US" sz="19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endParaRPr>
            </a:p>
          </p:txBody>
        </p:sp>
      </p:grp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B2CFE84F-1A60-424F-9FD7-B18C4591A63A}"/>
              </a:ext>
            </a:extLst>
          </p:cNvPr>
          <p:cNvSpPr/>
          <p:nvPr/>
        </p:nvSpPr>
        <p:spPr>
          <a:xfrm>
            <a:off x="9803421" y="2079930"/>
            <a:ext cx="474784" cy="1055077"/>
          </a:xfrm>
          <a:prstGeom prst="curved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19624DD4-25B7-47A3-B898-B1DBC1205452}"/>
              </a:ext>
            </a:extLst>
          </p:cNvPr>
          <p:cNvSpPr/>
          <p:nvPr/>
        </p:nvSpPr>
        <p:spPr>
          <a:xfrm flipV="1">
            <a:off x="9803421" y="4764514"/>
            <a:ext cx="474784" cy="1196670"/>
          </a:xfrm>
          <a:prstGeom prst="curved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CDD3A6B4-02D3-438B-9D02-ED57003C10A2}"/>
              </a:ext>
            </a:extLst>
          </p:cNvPr>
          <p:cNvSpPr/>
          <p:nvPr/>
        </p:nvSpPr>
        <p:spPr>
          <a:xfrm flipV="1">
            <a:off x="9803421" y="3094892"/>
            <a:ext cx="474784" cy="1003819"/>
          </a:xfrm>
          <a:prstGeom prst="curved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A35B2-4AD1-48D9-BD02-E19C264EA677}"/>
              </a:ext>
            </a:extLst>
          </p:cNvPr>
          <p:cNvSpPr txBox="1"/>
          <p:nvPr/>
        </p:nvSpPr>
        <p:spPr>
          <a:xfrm>
            <a:off x="6862997" y="1342352"/>
            <a:ext cx="3944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cs typeface="supermarket" panose="02000000000000000000" pitchFamily="2" charset="0"/>
              </a:rPr>
              <a:t>นายทะเบียน = ปศุสัตว์จังหวัด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4D64F1-7995-4BAB-8B78-EF5FED3BE523}"/>
              </a:ext>
            </a:extLst>
          </p:cNvPr>
          <p:cNvSpPr txBox="1"/>
          <p:nvPr/>
        </p:nvSpPr>
        <p:spPr>
          <a:xfrm>
            <a:off x="10195932" y="2941011"/>
            <a:ext cx="1145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cs typeface="supermarket" panose="02000000000000000000" pitchFamily="2" charset="0"/>
              </a:rPr>
              <a:t>นายทะเบียน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3AF960-7ABD-44C2-BBA2-8B86AE3FB6E3}"/>
              </a:ext>
            </a:extLst>
          </p:cNvPr>
          <p:cNvSpPr txBox="1"/>
          <p:nvPr/>
        </p:nvSpPr>
        <p:spPr>
          <a:xfrm>
            <a:off x="10040813" y="4579848"/>
            <a:ext cx="1145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cs typeface="supermarket" panose="02000000000000000000" pitchFamily="2" charset="0"/>
              </a:rPr>
              <a:t>นายทะเบียน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7A20C-B713-435D-9025-92298F594B03}"/>
              </a:ext>
            </a:extLst>
          </p:cNvPr>
          <p:cNvSpPr txBox="1"/>
          <p:nvPr/>
        </p:nvSpPr>
        <p:spPr>
          <a:xfrm>
            <a:off x="1723281" y="1572196"/>
            <a:ext cx="46148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cs typeface="supermarket" panose="02000000000000000000" pitchFamily="2" charset="0"/>
              </a:rPr>
              <a:t>ดาวน์โหลดแบบคำขอ</a:t>
            </a:r>
            <a:r>
              <a:rPr lang="th-TH" sz="2800">
                <a:cs typeface="supermarket" panose="02000000000000000000" pitchFamily="2" charset="0"/>
              </a:rPr>
              <a:t>ฯ </a:t>
            </a:r>
            <a:br>
              <a:rPr lang="th-TH" sz="2800">
                <a:cs typeface="supermarket" panose="02000000000000000000" pitchFamily="2" charset="0"/>
              </a:rPr>
            </a:br>
            <a:r>
              <a:rPr lang="th-TH" sz="2800">
                <a:cs typeface="supermarket" panose="02000000000000000000" pitchFamily="2" charset="0"/>
              </a:rPr>
              <a:t>ได้</a:t>
            </a:r>
            <a:r>
              <a:rPr lang="th-TH" sz="2800" dirty="0">
                <a:cs typeface="supermarket" panose="02000000000000000000" pitchFamily="2" charset="0"/>
              </a:rPr>
              <a:t>ที่เว็บไซต์สพส.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EAD1EF1-018B-4A30-9D7A-6245BE66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14</a:t>
            </a:fld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7C7804-0C2E-4AB2-BB93-886557029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1" y="1572695"/>
            <a:ext cx="824048" cy="8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612D6D4-FBA1-4186-9478-CDF1F564C0FB}"/>
              </a:ext>
            </a:extLst>
          </p:cNvPr>
          <p:cNvSpPr/>
          <p:nvPr/>
        </p:nvSpPr>
        <p:spPr>
          <a:xfrm>
            <a:off x="151359" y="2255845"/>
            <a:ext cx="11885470" cy="4408724"/>
          </a:xfrm>
          <a:prstGeom prst="roundRect">
            <a:avLst>
              <a:gd name="adj" fmla="val 3498"/>
            </a:avLst>
          </a:prstGeom>
          <a:solidFill>
            <a:srgbClr val="F4ECE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นายทะเบียน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EB9FF-F374-4B0C-9608-99F276BC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32" y="18210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ยื่นคำขอฯ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ทางสำนักงาน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ปศุสัตว์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50957FB-B257-443B-9FA8-389C1366D397}"/>
              </a:ext>
            </a:extLst>
          </p:cNvPr>
          <p:cNvSpPr/>
          <p:nvPr/>
        </p:nvSpPr>
        <p:spPr>
          <a:xfrm>
            <a:off x="183428" y="1253563"/>
            <a:ext cx="11853401" cy="759950"/>
          </a:xfrm>
          <a:prstGeom prst="roundRect">
            <a:avLst/>
          </a:prstGeom>
          <a:solidFill>
            <a:srgbClr val="FCAFA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dirty="0">
                <a:latin typeface="supermarket" panose="02000000000000000000" pitchFamily="2" charset="0"/>
                <a:cs typeface="supermarket" panose="02000000000000000000" pitchFamily="2" charset="0"/>
              </a:rPr>
              <a:t>ผู้ประสงค์ขอขึ้นทะเบียนฯ</a:t>
            </a:r>
            <a:endParaRPr lang="en-US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C2E8E2B-DA2F-462F-99D3-4A758A0D1727}"/>
              </a:ext>
            </a:extLst>
          </p:cNvPr>
          <p:cNvSpPr>
            <a:spLocks noChangeAspect="1"/>
          </p:cNvSpPr>
          <p:nvPr/>
        </p:nvSpPr>
        <p:spPr>
          <a:xfrm>
            <a:off x="3436453" y="1372256"/>
            <a:ext cx="5431776" cy="5235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lvl="0" algn="ctr"/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ยื่นแบบคำขอขึ้นทะเบียนพนักงานตรวจโรคสัตว์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A0FB640-24E9-4C93-9893-6F61C271F525}"/>
              </a:ext>
            </a:extLst>
          </p:cNvPr>
          <p:cNvSpPr/>
          <p:nvPr/>
        </p:nvSpPr>
        <p:spPr>
          <a:xfrm>
            <a:off x="3034053" y="4045309"/>
            <a:ext cx="962550" cy="51077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ถูกต้อง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67ADB65-8B0F-41DE-A35C-72150C72E5B3}"/>
              </a:ext>
            </a:extLst>
          </p:cNvPr>
          <p:cNvSpPr/>
          <p:nvPr/>
        </p:nvSpPr>
        <p:spPr>
          <a:xfrm>
            <a:off x="7283225" y="4045309"/>
            <a:ext cx="1194578" cy="51077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ไม่ถูกต้อง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4C19499-2670-4B6E-A4C7-7D1C7831CCB4}"/>
              </a:ext>
            </a:extLst>
          </p:cNvPr>
          <p:cNvCxnSpPr>
            <a:cxnSpLocks/>
          </p:cNvCxnSpPr>
          <p:nvPr/>
        </p:nvCxnSpPr>
        <p:spPr>
          <a:xfrm flipH="1">
            <a:off x="3515329" y="3532357"/>
            <a:ext cx="2355664" cy="512952"/>
          </a:xfrm>
          <a:prstGeom prst="straightConnector1">
            <a:avLst/>
          </a:prstGeom>
          <a:ln w="44450">
            <a:solidFill>
              <a:srgbClr val="6EA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D7B5AC7-5954-49E6-8062-32035E660E06}"/>
              </a:ext>
            </a:extLst>
          </p:cNvPr>
          <p:cNvCxnSpPr>
            <a:cxnSpLocks/>
          </p:cNvCxnSpPr>
          <p:nvPr/>
        </p:nvCxnSpPr>
        <p:spPr>
          <a:xfrm>
            <a:off x="5870993" y="3532357"/>
            <a:ext cx="2009521" cy="512952"/>
          </a:xfrm>
          <a:prstGeom prst="straightConnector1">
            <a:avLst/>
          </a:prstGeom>
          <a:ln w="44450">
            <a:solidFill>
              <a:srgbClr val="6EA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F814CE8-8A6A-4D9B-A09F-BB03831CF701}"/>
              </a:ext>
            </a:extLst>
          </p:cNvPr>
          <p:cNvSpPr/>
          <p:nvPr/>
        </p:nvSpPr>
        <p:spPr>
          <a:xfrm>
            <a:off x="3034053" y="2612956"/>
            <a:ext cx="6401679" cy="9194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ขอดูบัตรประชาชน เพื่อยืนยันตัวตน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ตรวจสอบความถูกต้องของข้อมูล เอกสาร หลักฐาน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2A590C-8EAE-448A-910D-23CE28D1D719}"/>
              </a:ext>
            </a:extLst>
          </p:cNvPr>
          <p:cNvCxnSpPr>
            <a:cxnSpLocks/>
          </p:cNvCxnSpPr>
          <p:nvPr/>
        </p:nvCxnSpPr>
        <p:spPr>
          <a:xfrm flipH="1">
            <a:off x="5870993" y="1883034"/>
            <a:ext cx="2" cy="729922"/>
          </a:xfrm>
          <a:prstGeom prst="straightConnector1">
            <a:avLst/>
          </a:prstGeom>
          <a:ln w="44450">
            <a:solidFill>
              <a:srgbClr val="6EA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F6E46121-2E31-48E3-B097-1CAB167ACA94}"/>
              </a:ext>
            </a:extLst>
          </p:cNvPr>
          <p:cNvCxnSpPr>
            <a:cxnSpLocks/>
          </p:cNvCxnSpPr>
          <p:nvPr/>
        </p:nvCxnSpPr>
        <p:spPr>
          <a:xfrm>
            <a:off x="3515328" y="4556087"/>
            <a:ext cx="0" cy="2023133"/>
          </a:xfrm>
          <a:prstGeom prst="straightConnector1">
            <a:avLst/>
          </a:prstGeom>
          <a:ln w="44450">
            <a:solidFill>
              <a:srgbClr val="6EA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0EFC327C-D58C-45A7-8BBA-5D0B480091B4}"/>
              </a:ext>
            </a:extLst>
          </p:cNvPr>
          <p:cNvSpPr/>
          <p:nvPr/>
        </p:nvSpPr>
        <p:spPr>
          <a:xfrm>
            <a:off x="5388243" y="5224134"/>
            <a:ext cx="5011018" cy="51077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แจ้งให้ผู้ประสงค์ขอขึ้นทะเบียนฯ แก้ไขให้ถูกต้อง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6B5D4F7-4CF4-4C4A-AFEB-2018226B53CC}"/>
              </a:ext>
            </a:extLst>
          </p:cNvPr>
          <p:cNvCxnSpPr>
            <a:cxnSpLocks/>
          </p:cNvCxnSpPr>
          <p:nvPr/>
        </p:nvCxnSpPr>
        <p:spPr>
          <a:xfrm>
            <a:off x="7880514" y="4556087"/>
            <a:ext cx="13238" cy="668047"/>
          </a:xfrm>
          <a:prstGeom prst="straightConnector1">
            <a:avLst/>
          </a:prstGeom>
          <a:ln w="44450">
            <a:solidFill>
              <a:srgbClr val="6EA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20C7CF-6D9B-49A9-B89F-F8E5DC9CC26B}"/>
              </a:ext>
            </a:extLst>
          </p:cNvPr>
          <p:cNvCxnSpPr>
            <a:cxnSpLocks/>
          </p:cNvCxnSpPr>
          <p:nvPr/>
        </p:nvCxnSpPr>
        <p:spPr>
          <a:xfrm>
            <a:off x="7906990" y="5747354"/>
            <a:ext cx="0" cy="655605"/>
          </a:xfrm>
          <a:prstGeom prst="straightConnector1">
            <a:avLst/>
          </a:prstGeom>
          <a:ln w="44450">
            <a:solidFill>
              <a:srgbClr val="6EA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8617B-81D3-49AC-AE98-3B259372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15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1FFAF2A-2EE7-4ADD-9401-FE02324B4E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25" t="-2258" r="-3876" b="66903"/>
          <a:stretch/>
        </p:blipFill>
        <p:spPr>
          <a:xfrm flipH="1">
            <a:off x="9296022" y="193431"/>
            <a:ext cx="1884569" cy="18200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612D6D4-FBA1-4186-9478-CDF1F564C0FB}"/>
              </a:ext>
            </a:extLst>
          </p:cNvPr>
          <p:cNvSpPr/>
          <p:nvPr/>
        </p:nvSpPr>
        <p:spPr>
          <a:xfrm>
            <a:off x="123102" y="1264142"/>
            <a:ext cx="11885470" cy="5400428"/>
          </a:xfrm>
          <a:prstGeom prst="roundRect">
            <a:avLst>
              <a:gd name="adj" fmla="val 5110"/>
            </a:avLst>
          </a:prstGeom>
          <a:solidFill>
            <a:srgbClr val="F4ECE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th-TH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r>
              <a:rPr lang="th-TH" sz="2000" dirty="0">
                <a:latin typeface="supermarket" panose="02000000000000000000" pitchFamily="2" charset="0"/>
                <a:cs typeface="supermarket" panose="02000000000000000000" pitchFamily="2" charset="0"/>
              </a:rPr>
              <a:t>นายทะเบียน</a:t>
            </a:r>
            <a:endParaRPr lang="en-US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EB9FF-F374-4B0C-9608-99F276BC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1" y="8826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ยื่นคำขอฯ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ทางสำนักงาน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ปศุสัตว์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50957FB-B257-443B-9FA8-389C1366D397}"/>
              </a:ext>
            </a:extLst>
          </p:cNvPr>
          <p:cNvSpPr/>
          <p:nvPr/>
        </p:nvSpPr>
        <p:spPr>
          <a:xfrm>
            <a:off x="228067" y="2937496"/>
            <a:ext cx="9627133" cy="2616355"/>
          </a:xfrm>
          <a:prstGeom prst="roundRect">
            <a:avLst>
              <a:gd name="adj" fmla="val 7791"/>
            </a:avLst>
          </a:prstGeom>
          <a:solidFill>
            <a:srgbClr val="FCAFA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dirty="0">
                <a:latin typeface="supermarket" panose="02000000000000000000" pitchFamily="2" charset="0"/>
                <a:cs typeface="supermarket" panose="02000000000000000000" pitchFamily="2" charset="0"/>
              </a:rPr>
              <a:t>ผู้ประสงค์ขอขึ้นทะเบียนฯ</a:t>
            </a:r>
            <a:endParaRPr lang="en-US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67ADB65-8B0F-41DE-A35C-72150C72E5B3}"/>
              </a:ext>
            </a:extLst>
          </p:cNvPr>
          <p:cNvSpPr/>
          <p:nvPr/>
        </p:nvSpPr>
        <p:spPr>
          <a:xfrm>
            <a:off x="5105722" y="1429078"/>
            <a:ext cx="1194578" cy="51077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ไม่ถูกต้อง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0EFC327C-D58C-45A7-8BBA-5D0B480091B4}"/>
              </a:ext>
            </a:extLst>
          </p:cNvPr>
          <p:cNvSpPr/>
          <p:nvPr/>
        </p:nvSpPr>
        <p:spPr>
          <a:xfrm>
            <a:off x="3197502" y="2314092"/>
            <a:ext cx="5011018" cy="51077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แจ้งให้ผู้ประสงค์ขอขึ้นทะเบียนฯ แก้ไขให้ถูกต้อง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6B5D4F7-4CF4-4C4A-AFEB-2018226B53CC}"/>
              </a:ext>
            </a:extLst>
          </p:cNvPr>
          <p:cNvCxnSpPr>
            <a:cxnSpLocks/>
          </p:cNvCxnSpPr>
          <p:nvPr/>
        </p:nvCxnSpPr>
        <p:spPr>
          <a:xfrm>
            <a:off x="5703011" y="1939856"/>
            <a:ext cx="0" cy="374236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172F948-67D7-4CE4-B7FA-30F5BCC36205}"/>
              </a:ext>
            </a:extLst>
          </p:cNvPr>
          <p:cNvSpPr/>
          <p:nvPr/>
        </p:nvSpPr>
        <p:spPr>
          <a:xfrm>
            <a:off x="2580809" y="3215397"/>
            <a:ext cx="2823558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แก้ไขเพิ่มเติมได้ในขณะนั้น 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7C54A3-486D-43B5-B051-4D336795B642}"/>
              </a:ext>
            </a:extLst>
          </p:cNvPr>
          <p:cNvSpPr/>
          <p:nvPr/>
        </p:nvSpPr>
        <p:spPr>
          <a:xfrm>
            <a:off x="6300300" y="3215397"/>
            <a:ext cx="3369155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ไม่อาจดำเนินการได้ในขณะนั้น 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054559-5A3D-44D3-ADA6-CF3BA5E0C209}"/>
              </a:ext>
            </a:extLst>
          </p:cNvPr>
          <p:cNvCxnSpPr/>
          <p:nvPr/>
        </p:nvCxnSpPr>
        <p:spPr>
          <a:xfrm flipH="1">
            <a:off x="3992588" y="2824870"/>
            <a:ext cx="1710423" cy="390527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8848BF-6BC7-4CF4-929E-C1283474AA58}"/>
              </a:ext>
            </a:extLst>
          </p:cNvPr>
          <p:cNvCxnSpPr/>
          <p:nvPr/>
        </p:nvCxnSpPr>
        <p:spPr>
          <a:xfrm>
            <a:off x="5703011" y="2824870"/>
            <a:ext cx="2281867" cy="390527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D8D60A6A-AC38-4503-B3B1-2E8FB1F1F402}"/>
              </a:ext>
            </a:extLst>
          </p:cNvPr>
          <p:cNvSpPr/>
          <p:nvPr/>
        </p:nvSpPr>
        <p:spPr>
          <a:xfrm>
            <a:off x="10007191" y="2937496"/>
            <a:ext cx="1849389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1600" dirty="0">
                <a:latin typeface="supermarket" panose="02000000000000000000" pitchFamily="2" charset="0"/>
                <a:cs typeface="supermarket" panose="02000000000000000000" pitchFamily="2" charset="0"/>
              </a:rPr>
              <a:t>บันทึกความบกพร่อง</a:t>
            </a:r>
            <a:br>
              <a:rPr lang="th-TH" sz="16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latin typeface="supermarket" panose="02000000000000000000" pitchFamily="2" charset="0"/>
                <a:cs typeface="supermarket" panose="02000000000000000000" pitchFamily="2" charset="0"/>
              </a:rPr>
              <a:t>+ ลงนามนายทะเบียน</a:t>
            </a:r>
            <a:br>
              <a:rPr lang="th-TH" sz="16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1600" dirty="0">
                <a:latin typeface="supermarket" panose="02000000000000000000" pitchFamily="2" charset="0"/>
                <a:cs typeface="supermarket" panose="02000000000000000000" pitchFamily="2" charset="0"/>
              </a:rPr>
              <a:t>+ ลงนามผู้ประสงค์ฯ</a:t>
            </a:r>
          </a:p>
          <a:p>
            <a:r>
              <a:rPr lang="th-TH" sz="16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กำหนดระยะเวลาแก้ไข</a:t>
            </a:r>
            <a:endParaRPr lang="en-US" sz="1600" dirty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C859D2-F0CB-45BB-A816-C4C652653863}"/>
              </a:ext>
            </a:extLst>
          </p:cNvPr>
          <p:cNvCxnSpPr>
            <a:cxnSpLocks/>
          </p:cNvCxnSpPr>
          <p:nvPr/>
        </p:nvCxnSpPr>
        <p:spPr>
          <a:xfrm>
            <a:off x="3992588" y="3726175"/>
            <a:ext cx="0" cy="233710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078630-063F-4324-80DF-23A49A331E6E}"/>
              </a:ext>
            </a:extLst>
          </p:cNvPr>
          <p:cNvSpPr/>
          <p:nvPr/>
        </p:nvSpPr>
        <p:spPr>
          <a:xfrm>
            <a:off x="6985093" y="4848877"/>
            <a:ext cx="2684362" cy="51077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ไม่แก้ไขภายในระยะเวลา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474B45-06BF-4687-AF77-48711CE1480C}"/>
              </a:ext>
            </a:extLst>
          </p:cNvPr>
          <p:cNvSpPr/>
          <p:nvPr/>
        </p:nvSpPr>
        <p:spPr>
          <a:xfrm>
            <a:off x="4330138" y="4808059"/>
            <a:ext cx="2366083" cy="51077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แก้ไขภายในระยะเวลา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21E4620-91A8-4FD7-9628-062613B1F4C6}"/>
              </a:ext>
            </a:extLst>
          </p:cNvPr>
          <p:cNvCxnSpPr>
            <a:cxnSpLocks/>
          </p:cNvCxnSpPr>
          <p:nvPr/>
        </p:nvCxnSpPr>
        <p:spPr>
          <a:xfrm flipH="1">
            <a:off x="5513180" y="3726175"/>
            <a:ext cx="2471698" cy="1081884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F74F8F-5F39-434F-BDD9-3E2849600F71}"/>
              </a:ext>
            </a:extLst>
          </p:cNvPr>
          <p:cNvCxnSpPr>
            <a:cxnSpLocks/>
          </p:cNvCxnSpPr>
          <p:nvPr/>
        </p:nvCxnSpPr>
        <p:spPr>
          <a:xfrm>
            <a:off x="7984878" y="3726175"/>
            <a:ext cx="342396" cy="1122702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BD2985-D858-4315-B2DC-D6E42DB8357C}"/>
              </a:ext>
            </a:extLst>
          </p:cNvPr>
          <p:cNvCxnSpPr>
            <a:cxnSpLocks/>
            <a:stCxn id="28" idx="3"/>
            <a:endCxn id="33" idx="1"/>
          </p:cNvCxnSpPr>
          <p:nvPr/>
        </p:nvCxnSpPr>
        <p:spPr>
          <a:xfrm>
            <a:off x="9669455" y="3470786"/>
            <a:ext cx="337736" cy="5319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C5726E1-BFD7-4D03-86E0-9C0C17E64DFF}"/>
              </a:ext>
            </a:extLst>
          </p:cNvPr>
          <p:cNvCxnSpPr>
            <a:cxnSpLocks/>
          </p:cNvCxnSpPr>
          <p:nvPr/>
        </p:nvCxnSpPr>
        <p:spPr>
          <a:xfrm flipH="1">
            <a:off x="3992588" y="5318837"/>
            <a:ext cx="1520592" cy="744438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51251C9-20D5-4ECA-A050-62A9A2D17A2D}"/>
              </a:ext>
            </a:extLst>
          </p:cNvPr>
          <p:cNvSpPr/>
          <p:nvPr/>
        </p:nvSpPr>
        <p:spPr>
          <a:xfrm>
            <a:off x="6629967" y="5685040"/>
            <a:ext cx="3394613" cy="91940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คืนคำขอขึ้นทะเบียน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จำหน่ายเรื่องออกจากสารบบ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5A1EF28-9E65-467B-B882-E222FDBABB65}"/>
              </a:ext>
            </a:extLst>
          </p:cNvPr>
          <p:cNvCxnSpPr>
            <a:cxnSpLocks/>
          </p:cNvCxnSpPr>
          <p:nvPr/>
        </p:nvCxnSpPr>
        <p:spPr>
          <a:xfrm>
            <a:off x="8327274" y="5359655"/>
            <a:ext cx="0" cy="325385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26C34DD-0139-46EF-AC89-B5871B156C59}"/>
              </a:ext>
            </a:extLst>
          </p:cNvPr>
          <p:cNvSpPr/>
          <p:nvPr/>
        </p:nvSpPr>
        <p:spPr>
          <a:xfrm>
            <a:off x="3430011" y="6063275"/>
            <a:ext cx="1125153" cy="51077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ถูกต้อง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F919BB-8235-4C12-8D46-B0B6AC75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z="1800" smtClean="0"/>
              <a:t>16</a:t>
            </a:fld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496899-35B0-4A2B-92E9-3322E313A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25" t="-2258" r="-3876" b="66903"/>
          <a:stretch/>
        </p:blipFill>
        <p:spPr>
          <a:xfrm flipH="1">
            <a:off x="2197484" y="4091661"/>
            <a:ext cx="1547019" cy="14940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2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EBBA219-8941-4087-A28C-F9CA9B0BA857}"/>
              </a:ext>
            </a:extLst>
          </p:cNvPr>
          <p:cNvSpPr/>
          <p:nvPr/>
        </p:nvSpPr>
        <p:spPr>
          <a:xfrm>
            <a:off x="153265" y="2940978"/>
            <a:ext cx="11885470" cy="1193047"/>
          </a:xfrm>
          <a:prstGeom prst="roundRect">
            <a:avLst/>
          </a:prstGeom>
          <a:solidFill>
            <a:srgbClr val="9FC1BF">
              <a:alpha val="86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dirty="0">
                <a:latin typeface="supermarket" panose="02000000000000000000" pitchFamily="2" charset="0"/>
                <a:cs typeface="supermarket" panose="02000000000000000000" pitchFamily="2" charset="0"/>
              </a:rPr>
              <a:t>สพส.</a:t>
            </a:r>
            <a:endParaRPr lang="en-US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B4619D7-98D2-4C38-AB45-ADC6ADDD15E3}"/>
              </a:ext>
            </a:extLst>
          </p:cNvPr>
          <p:cNvSpPr/>
          <p:nvPr/>
        </p:nvSpPr>
        <p:spPr>
          <a:xfrm>
            <a:off x="153265" y="1305257"/>
            <a:ext cx="11885470" cy="1549512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dirty="0">
                <a:latin typeface="supermarket" panose="02000000000000000000" pitchFamily="2" charset="0"/>
                <a:cs typeface="supermarket" panose="02000000000000000000" pitchFamily="2" charset="0"/>
              </a:rPr>
              <a:t>นายทะเบียน</a:t>
            </a:r>
            <a:endParaRPr lang="en-US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EB9FF-F374-4B0C-9608-99F276BC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32" y="11100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z="5400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ยื่นคำขอฯ </a:t>
            </a:r>
            <a:r>
              <a:rPr lang="th-TH" sz="5400" dirty="0">
                <a:latin typeface="supermarket" panose="02000000000000000000" pitchFamily="2" charset="0"/>
                <a:cs typeface="supermarket" panose="02000000000000000000" pitchFamily="2" charset="0"/>
              </a:rPr>
              <a:t>ทางสำนักงาน</a:t>
            </a:r>
            <a:r>
              <a:rPr lang="th-TH" sz="5400">
                <a:latin typeface="supermarket" panose="02000000000000000000" pitchFamily="2" charset="0"/>
                <a:cs typeface="supermarket" panose="02000000000000000000" pitchFamily="2" charset="0"/>
              </a:rPr>
              <a:t>ปศุสัตว์</a:t>
            </a:r>
            <a:endParaRPr lang="en-US" sz="5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0EFC327C-D58C-45A7-8BBA-5D0B480091B4}"/>
              </a:ext>
            </a:extLst>
          </p:cNvPr>
          <p:cNvSpPr/>
          <p:nvPr/>
        </p:nvSpPr>
        <p:spPr>
          <a:xfrm>
            <a:off x="3220412" y="2213908"/>
            <a:ext cx="5527718" cy="51077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รวบรวมส่งสพส. </a:t>
            </a:r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ภายใน </a:t>
            </a:r>
            <a:r>
              <a:rPr lang="en-US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15</a:t>
            </a:r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วัน นับแต่วันที่ได้รับคำขอ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6B5D4F7-4CF4-4C4A-AFEB-2018226B53CC}"/>
              </a:ext>
            </a:extLst>
          </p:cNvPr>
          <p:cNvCxnSpPr>
            <a:cxnSpLocks/>
          </p:cNvCxnSpPr>
          <p:nvPr/>
        </p:nvCxnSpPr>
        <p:spPr>
          <a:xfrm flipH="1">
            <a:off x="5984271" y="1908935"/>
            <a:ext cx="1" cy="304973"/>
          </a:xfrm>
          <a:prstGeom prst="straightConnector1">
            <a:avLst/>
          </a:prstGeom>
          <a:ln w="41275">
            <a:solidFill>
              <a:srgbClr val="4F35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5895F3-6CCD-4DA6-A1D7-47FA184DA634}"/>
              </a:ext>
            </a:extLst>
          </p:cNvPr>
          <p:cNvSpPr/>
          <p:nvPr/>
        </p:nvSpPr>
        <p:spPr>
          <a:xfrm>
            <a:off x="5502997" y="1398157"/>
            <a:ext cx="962550" cy="51077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ถูกต้อง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AA07ED6-6C23-4CA2-80CB-6E2C4F43D27F}"/>
              </a:ext>
            </a:extLst>
          </p:cNvPr>
          <p:cNvSpPr/>
          <p:nvPr/>
        </p:nvSpPr>
        <p:spPr>
          <a:xfrm>
            <a:off x="153265" y="4265523"/>
            <a:ext cx="11885470" cy="2458054"/>
          </a:xfrm>
          <a:prstGeom prst="roundRect">
            <a:avLst>
              <a:gd name="adj" fmla="val 6629"/>
            </a:avLst>
          </a:prstGeom>
          <a:solidFill>
            <a:srgbClr val="B4C7E7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000" dirty="0">
                <a:latin typeface="supermarket" panose="02000000000000000000" pitchFamily="2" charset="0"/>
                <a:cs typeface="supermarket" panose="02000000000000000000" pitchFamily="2" charset="0"/>
              </a:rPr>
              <a:t>อธิบดีกรมปศุสัตว์</a:t>
            </a:r>
            <a:endParaRPr lang="en-US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EBB7657-9229-4F45-8C89-B1F3AA5F1F58}"/>
              </a:ext>
            </a:extLst>
          </p:cNvPr>
          <p:cNvSpPr/>
          <p:nvPr/>
        </p:nvSpPr>
        <p:spPr>
          <a:xfrm>
            <a:off x="2851629" y="4571915"/>
            <a:ext cx="2210761" cy="51077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ออกหนังสือรับรอง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2FC93C2-FE38-4139-9060-A221A9C6B5A0}"/>
              </a:ext>
            </a:extLst>
          </p:cNvPr>
          <p:cNvSpPr/>
          <p:nvPr/>
        </p:nvSpPr>
        <p:spPr>
          <a:xfrm>
            <a:off x="7688273" y="4505275"/>
            <a:ext cx="2097486" cy="51077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ไม่รับขึ้นทะเบียน 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C7ED9FD-DF3D-4C4F-99F1-E839E1A83EF8}"/>
              </a:ext>
            </a:extLst>
          </p:cNvPr>
          <p:cNvSpPr/>
          <p:nvPr/>
        </p:nvSpPr>
        <p:spPr>
          <a:xfrm>
            <a:off x="6285455" y="5268246"/>
            <a:ext cx="4903122" cy="1328023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มีหนังสือแจ้งให้ผู้ขอขึ้นทะเบียนทราบ</a:t>
            </a:r>
            <a:r>
              <a:rPr lang="en-US" sz="2400" dirty="0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br>
              <a:rPr lang="en-US" sz="24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พร้อมด้วยเหตุผลและสิทธิอุธรณ์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ภายใน 15 วัน</a:t>
            </a:r>
            <a:r>
              <a:rPr lang="en-US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นับแต่วันที่ไม่รับขึ้นทะเบียน</a:t>
            </a:r>
            <a:endParaRPr lang="en-US" sz="2400" dirty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1174F75-0BC9-4990-A972-7516C39921AA}"/>
              </a:ext>
            </a:extLst>
          </p:cNvPr>
          <p:cNvCxnSpPr>
            <a:cxnSpLocks/>
          </p:cNvCxnSpPr>
          <p:nvPr/>
        </p:nvCxnSpPr>
        <p:spPr>
          <a:xfrm>
            <a:off x="8737016" y="5016053"/>
            <a:ext cx="0" cy="252193"/>
          </a:xfrm>
          <a:prstGeom prst="straightConnector1">
            <a:avLst/>
          </a:prstGeom>
          <a:ln w="41275">
            <a:solidFill>
              <a:srgbClr val="4F35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39B5F6A-3BA3-4251-89E3-BE926734E147}"/>
              </a:ext>
            </a:extLst>
          </p:cNvPr>
          <p:cNvSpPr/>
          <p:nvPr/>
        </p:nvSpPr>
        <p:spPr>
          <a:xfrm>
            <a:off x="1944364" y="5506923"/>
            <a:ext cx="4039907" cy="91940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supermarket" panose="02000000000000000000" pitchFamily="2" charset="0"/>
                <a:cs typeface="supermarket" panose="02000000000000000000" pitchFamily="2" charset="0"/>
              </a:rPr>
              <a:t>(</a:t>
            </a: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ภายใน 45 วัน นับแต่วันที่ได้รับคำขอ</a:t>
            </a:r>
            <a:r>
              <a:rPr lang="en-US" sz="2400" dirty="0">
                <a:latin typeface="supermarket" panose="02000000000000000000" pitchFamily="2" charset="0"/>
                <a:cs typeface="supermarket" panose="02000000000000000000" pitchFamily="2" charset="0"/>
              </a:rPr>
              <a:t>)</a:t>
            </a:r>
            <a:endParaRPr lang="th-TH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ภายใน </a:t>
            </a:r>
            <a:r>
              <a:rPr lang="en-US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15</a:t>
            </a:r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วัน นับแต่วันที่สพส.เสนอ</a:t>
            </a:r>
            <a:endParaRPr lang="en-US" sz="2400" dirty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734DC7A-78E5-47F2-BBEB-D2703CDE4A0F}"/>
              </a:ext>
            </a:extLst>
          </p:cNvPr>
          <p:cNvCxnSpPr>
            <a:cxnSpLocks/>
            <a:stCxn id="110" idx="0"/>
            <a:endCxn id="91" idx="2"/>
          </p:cNvCxnSpPr>
          <p:nvPr/>
        </p:nvCxnSpPr>
        <p:spPr>
          <a:xfrm flipH="1" flipV="1">
            <a:off x="3957010" y="5082693"/>
            <a:ext cx="7308" cy="424230"/>
          </a:xfrm>
          <a:prstGeom prst="line">
            <a:avLst/>
          </a:prstGeom>
          <a:ln w="41275">
            <a:solidFill>
              <a:srgbClr val="4F356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315BF981-516D-4AAD-92DD-C37C8B31C78E}"/>
              </a:ext>
            </a:extLst>
          </p:cNvPr>
          <p:cNvSpPr/>
          <p:nvPr/>
        </p:nvSpPr>
        <p:spPr>
          <a:xfrm>
            <a:off x="3583944" y="3049806"/>
            <a:ext cx="4800654" cy="9194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รวบรวมเสนออธิบดีเพื่อพิจารณาคำขอ</a:t>
            </a:r>
          </a:p>
          <a:p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ภายใน </a:t>
            </a:r>
            <a:r>
              <a:rPr lang="en-US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15 </a:t>
            </a:r>
            <a:r>
              <a:rPr lang="th-TH" sz="2400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วัน นับแต่วันที่นายทะเบียนส่งคำขอ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FBEA48-AA46-4D82-92D6-0E43BDF7944D}"/>
              </a:ext>
            </a:extLst>
          </p:cNvPr>
          <p:cNvCxnSpPr>
            <a:cxnSpLocks/>
          </p:cNvCxnSpPr>
          <p:nvPr/>
        </p:nvCxnSpPr>
        <p:spPr>
          <a:xfrm>
            <a:off x="5984271" y="2724686"/>
            <a:ext cx="0" cy="325120"/>
          </a:xfrm>
          <a:prstGeom prst="straightConnector1">
            <a:avLst/>
          </a:prstGeom>
          <a:ln w="41275">
            <a:solidFill>
              <a:srgbClr val="4F35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06454580-945A-48D8-847A-CDB16F54427A}"/>
              </a:ext>
            </a:extLst>
          </p:cNvPr>
          <p:cNvCxnSpPr>
            <a:cxnSpLocks/>
          </p:cNvCxnSpPr>
          <p:nvPr/>
        </p:nvCxnSpPr>
        <p:spPr>
          <a:xfrm flipH="1">
            <a:off x="3957010" y="3969207"/>
            <a:ext cx="2027261" cy="602708"/>
          </a:xfrm>
          <a:prstGeom prst="straightConnector1">
            <a:avLst/>
          </a:prstGeom>
          <a:ln w="41275">
            <a:solidFill>
              <a:srgbClr val="4F35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D0E7BE5-26B2-47B1-AE35-F5A8F8C5EB40}"/>
              </a:ext>
            </a:extLst>
          </p:cNvPr>
          <p:cNvCxnSpPr>
            <a:cxnSpLocks/>
          </p:cNvCxnSpPr>
          <p:nvPr/>
        </p:nvCxnSpPr>
        <p:spPr>
          <a:xfrm>
            <a:off x="5984271" y="3969207"/>
            <a:ext cx="2752745" cy="536068"/>
          </a:xfrm>
          <a:prstGeom prst="straightConnector1">
            <a:avLst/>
          </a:prstGeom>
          <a:ln w="41275">
            <a:solidFill>
              <a:srgbClr val="4F356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C4803-AC2B-4780-B752-ED3A8681F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z="1800" smtClean="0"/>
              <a:t>17</a:t>
            </a:fld>
            <a:endParaRPr lang="en-US" sz="18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616A6F-BE88-4EE8-8197-F7D036C77A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234"/>
          <a:stretch/>
        </p:blipFill>
        <p:spPr>
          <a:xfrm flipH="1">
            <a:off x="8737015" y="1956693"/>
            <a:ext cx="2451561" cy="2159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2142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F9EE6E-54C5-4D86-B870-A29518F49AF5}"/>
              </a:ext>
            </a:extLst>
          </p:cNvPr>
          <p:cNvSpPr/>
          <p:nvPr/>
        </p:nvSpPr>
        <p:spPr>
          <a:xfrm>
            <a:off x="682171" y="2511899"/>
            <a:ext cx="10885715" cy="2259296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F0DCC6-E0C5-43B0-81B4-78E95F83F8FB}"/>
              </a:ext>
            </a:extLst>
          </p:cNvPr>
          <p:cNvSpPr/>
          <p:nvPr/>
        </p:nvSpPr>
        <p:spPr>
          <a:xfrm>
            <a:off x="682171" y="1502003"/>
            <a:ext cx="10885715" cy="820283"/>
          </a:xfrm>
          <a:prstGeom prst="roundRect">
            <a:avLst/>
          </a:prstGeom>
          <a:solidFill>
            <a:srgbClr val="FCA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EB9FF-F374-4B0C-9608-99F276BC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ยื่นคำขอฯ ทางอิเล็กทรอนิกส์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ACE7-1E17-4225-984B-A45BCC8DC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32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ผู้ประสงค์ขอขึ้นทะเบียนฯ </a:t>
            </a:r>
            <a:r>
              <a:rPr lang="en-US" dirty="0"/>
              <a:t>: </a:t>
            </a:r>
            <a:r>
              <a:rPr lang="th-TH" dirty="0">
                <a:cs typeface="supermarket" panose="02000000000000000000" pitchFamily="2" charset="0"/>
              </a:rPr>
              <a:t>ยื่นคำขอฯ ผ่านทางลิงค์ </a:t>
            </a:r>
            <a:r>
              <a:rPr lang="en-US" dirty="0"/>
              <a:t>google form</a:t>
            </a:r>
            <a:r>
              <a:rPr lang="th-TH" dirty="0">
                <a:cs typeface="supermarket" panose="02000000000000000000" pitchFamily="2" charset="0"/>
              </a:rPr>
              <a:t> ที่อยู่บนหน้าเว็บไซต์ </a:t>
            </a:r>
            <a:r>
              <a:rPr lang="th-TH" dirty="0" err="1">
                <a:cs typeface="supermarket" panose="02000000000000000000" pitchFamily="2" charset="0"/>
              </a:rPr>
              <a:t>สพ</a:t>
            </a:r>
            <a:r>
              <a:rPr lang="th-TH" dirty="0">
                <a:cs typeface="supermarket" panose="02000000000000000000" pitchFamily="2" charset="0"/>
              </a:rPr>
              <a:t>ส.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นายทะเบียน </a:t>
            </a:r>
            <a:r>
              <a:rPr lang="en-US" dirty="0"/>
              <a:t>:</a:t>
            </a:r>
            <a:r>
              <a:rPr lang="th-TH" dirty="0">
                <a:cs typeface="supermarket" panose="02000000000000000000" pitchFamily="2" charset="0"/>
              </a:rPr>
              <a:t> ตรวจสอบแบบคำขอฯ ที่ถูกส่งมายัง </a:t>
            </a:r>
            <a:r>
              <a:rPr lang="en-US" dirty="0"/>
              <a:t>email</a:t>
            </a:r>
            <a:r>
              <a:rPr lang="th-TH" dirty="0">
                <a:cs typeface="supermarket" panose="02000000000000000000" pitchFamily="2" charset="0"/>
              </a:rPr>
              <a:t> จังหวัด และตรวจสอบความถูกต้อง</a:t>
            </a:r>
          </a:p>
          <a:p>
            <a:pPr marL="457200" lvl="1" indent="0">
              <a:buNone/>
            </a:pPr>
            <a:r>
              <a:rPr lang="th-TH" dirty="0">
                <a:cs typeface="supermarket" panose="02000000000000000000" pitchFamily="2" charset="0"/>
              </a:rPr>
              <a:t>กรณี ถูกต้อง ให้ทำการยืนยันว่าตรวจสอบแล้วถูกต้อง โดยทำการยืนยันผ่านลิงค์ </a:t>
            </a:r>
            <a:r>
              <a:rPr lang="en-US" dirty="0"/>
              <a:t>google form</a:t>
            </a:r>
            <a:r>
              <a:rPr lang="th-TH" dirty="0">
                <a:cs typeface="supermarket" panose="02000000000000000000" pitchFamily="2" charset="0"/>
              </a:rPr>
              <a:t> ที่อยู่ในอีเมล</a:t>
            </a:r>
          </a:p>
          <a:p>
            <a:pPr marL="457200" lvl="1" indent="0">
              <a:buNone/>
            </a:pPr>
            <a:r>
              <a:rPr lang="th-TH" dirty="0">
                <a:cs typeface="supermarket" panose="02000000000000000000" pitchFamily="2" charset="0"/>
              </a:rPr>
              <a:t>กรณี ไม่ถูกต้อง </a:t>
            </a:r>
          </a:p>
          <a:p>
            <a:pPr marL="914400" lvl="2" indent="0">
              <a:buNone/>
            </a:pPr>
            <a:r>
              <a:rPr lang="th-TH" dirty="0">
                <a:cs typeface="supermarket" panose="02000000000000000000" pitchFamily="2" charset="0"/>
              </a:rPr>
              <a:t>ให้ติดต่อผู้ประสงค์ขอขึ้นทะเบียนฯ โดยกำหนดระยะเวลาแก้ไข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dirty="0">
                <a:cs typeface="supermarket" panose="02000000000000000000" pitchFamily="2" charset="0"/>
              </a:rPr>
              <a:t>โดยให้ผู้ประสงค์ขอขึ้นทะเบียนฯ ยื่นคำขอมาใหม่ทางช่องทางอิเล็กทรอนิกส์</a:t>
            </a:r>
          </a:p>
          <a:p>
            <a:pPr marL="914400" lvl="2" indent="0">
              <a:buNone/>
            </a:pPr>
            <a:r>
              <a:rPr lang="th-TH" dirty="0">
                <a:cs typeface="supermarket" panose="02000000000000000000" pitchFamily="2" charset="0"/>
              </a:rPr>
              <a:t>จำหน่ายแบบคำขอเก่าออกจากสารบบโดยการแจ้งทางลิงค์ </a:t>
            </a:r>
            <a:r>
              <a:rPr lang="en-US" dirty="0"/>
              <a:t>google form</a:t>
            </a:r>
            <a:br>
              <a:rPr lang="en-US" dirty="0"/>
            </a:br>
            <a:endParaRPr lang="th-TH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dirty="0">
                <a:solidFill>
                  <a:srgbClr val="FF0000"/>
                </a:solidFill>
                <a:cs typeface="supermarket" panose="02000000000000000000" pitchFamily="2" charset="0"/>
              </a:rPr>
              <a:t>ไม่รับเรื่องขอยกเลิกทะเบียนพนักงานตรวจโรคสัตว์ ทางอิเล็กทรอนิกส์</a:t>
            </a:r>
          </a:p>
          <a:p>
            <a:pPr marL="0" indent="0">
              <a:buNone/>
            </a:pPr>
            <a:endParaRPr lang="th-TH" dirty="0">
              <a:solidFill>
                <a:srgbClr val="FF0000"/>
              </a:solidFill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หมายเหตุ </a:t>
            </a:r>
            <a:r>
              <a:rPr lang="en-US" dirty="0"/>
              <a:t>:</a:t>
            </a:r>
            <a:r>
              <a:rPr lang="th-TH" dirty="0">
                <a:cs typeface="supermarket" panose="02000000000000000000" pitchFamily="2" charset="0"/>
              </a:rPr>
              <a:t> ต้องล็อคอินด้วย</a:t>
            </a:r>
            <a:r>
              <a:rPr lang="en-US" dirty="0"/>
              <a:t> </a:t>
            </a:r>
            <a:r>
              <a:rPr lang="en-US" dirty="0" err="1"/>
              <a:t>gmail</a:t>
            </a:r>
            <a:r>
              <a:rPr lang="th-TH" dirty="0">
                <a:cs typeface="supermarket" panose="02000000000000000000" pitchFamily="2" charset="0"/>
              </a:rPr>
              <a:t> เวลาใช้ </a:t>
            </a:r>
            <a:r>
              <a:rPr lang="en-US" dirty="0"/>
              <a:t>google form</a:t>
            </a:r>
            <a:endParaRPr lang="th-TH" dirty="0">
              <a:cs typeface="supermarket" panose="020000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1F0-CEF0-4A06-AC21-2C40CD68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18</a:t>
            </a:fld>
            <a:endParaRPr lang="en-US"/>
          </a:p>
        </p:txBody>
      </p:sp>
      <p:pic>
        <p:nvPicPr>
          <p:cNvPr id="1028" name="Picture 4" descr="Gmail has a new logo that&amp;#39;s a lot more Google - The Verge">
            <a:extLst>
              <a:ext uri="{FF2B5EF4-FFF2-40B4-BE49-F238E27FC236}">
                <a16:creationId xmlns:a16="http://schemas.microsoft.com/office/drawing/2014/main" id="{BCBF6D05-33CF-405E-B93C-2FEBCCF4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402793"/>
            <a:ext cx="27051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49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9B09557-8244-47F9-96A2-81E06721B600}"/>
              </a:ext>
            </a:extLst>
          </p:cNvPr>
          <p:cNvSpPr/>
          <p:nvPr/>
        </p:nvSpPr>
        <p:spPr>
          <a:xfrm rot="2700000">
            <a:off x="1975419" y="3651404"/>
            <a:ext cx="2122647" cy="2122647"/>
          </a:xfrm>
          <a:prstGeom prst="rect">
            <a:avLst/>
          </a:prstGeom>
          <a:noFill/>
          <a:ln w="114300">
            <a:solidFill>
              <a:srgbClr val="FF96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1">
            <a:extLst>
              <a:ext uri="{FF2B5EF4-FFF2-40B4-BE49-F238E27FC236}">
                <a16:creationId xmlns:a16="http://schemas.microsoft.com/office/drawing/2014/main" id="{1EE0F5C1-5BBA-4B9F-B344-FB9A792C7EDD}"/>
              </a:ext>
            </a:extLst>
          </p:cNvPr>
          <p:cNvGrpSpPr/>
          <p:nvPr/>
        </p:nvGrpSpPr>
        <p:grpSpPr>
          <a:xfrm>
            <a:off x="-355599" y="2438531"/>
            <a:ext cx="6592004" cy="4419469"/>
            <a:chOff x="-2965282" y="0"/>
            <a:chExt cx="11843231" cy="7940040"/>
          </a:xfrm>
        </p:grpSpPr>
        <p:pic>
          <p:nvPicPr>
            <p:cNvPr id="9" name="Picture 7" descr="A hand holding a cellphone&#10;&#10;Description automatically generated">
              <a:extLst>
                <a:ext uri="{FF2B5EF4-FFF2-40B4-BE49-F238E27FC236}">
                  <a16:creationId xmlns:a16="http://schemas.microsoft.com/office/drawing/2014/main" id="{39E64EDF-A390-4D24-AB2A-AA5202B3A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965282" y="0"/>
              <a:ext cx="11843231" cy="7940040"/>
            </a:xfrm>
            <a:prstGeom prst="rect">
              <a:avLst/>
            </a:prstGeom>
          </p:spPr>
        </p:pic>
        <p:sp>
          <p:nvSpPr>
            <p:cNvPr id="10" name="สี่เหลี่ยมผืนผ้า: มุมมน 6">
              <a:extLst>
                <a:ext uri="{FF2B5EF4-FFF2-40B4-BE49-F238E27FC236}">
                  <a16:creationId xmlns:a16="http://schemas.microsoft.com/office/drawing/2014/main" id="{13FDDC72-71A8-4959-B5EF-F8705032C461}"/>
                </a:ext>
              </a:extLst>
            </p:cNvPr>
            <p:cNvSpPr/>
            <p:nvPr/>
          </p:nvSpPr>
          <p:spPr>
            <a:xfrm>
              <a:off x="1877963" y="865239"/>
              <a:ext cx="2526890" cy="539791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12EFD29F-A258-4E9A-8F43-3230C385B599}"/>
                </a:ext>
              </a:extLst>
            </p:cNvPr>
            <p:cNvSpPr/>
            <p:nvPr/>
          </p:nvSpPr>
          <p:spPr>
            <a:xfrm>
              <a:off x="2446033" y="865239"/>
              <a:ext cx="1390750" cy="186813"/>
            </a:xfrm>
            <a:custGeom>
              <a:avLst/>
              <a:gdLst>
                <a:gd name="connsiteX0" fmla="*/ 2308 w 1059180"/>
                <a:gd name="connsiteY0" fmla="*/ 0 h 153670"/>
                <a:gd name="connsiteX1" fmla="*/ 1056872 w 1059180"/>
                <a:gd name="connsiteY1" fmla="*/ 0 h 153670"/>
                <a:gd name="connsiteX2" fmla="*/ 1059180 w 1059180"/>
                <a:gd name="connsiteY2" fmla="*/ 11430 h 153670"/>
                <a:gd name="connsiteX3" fmla="*/ 916940 w 1059180"/>
                <a:gd name="connsiteY3" fmla="*/ 153670 h 153670"/>
                <a:gd name="connsiteX4" fmla="*/ 142240 w 1059180"/>
                <a:gd name="connsiteY4" fmla="*/ 153670 h 153670"/>
                <a:gd name="connsiteX5" fmla="*/ 0 w 1059180"/>
                <a:gd name="connsiteY5" fmla="*/ 11430 h 153670"/>
                <a:gd name="connsiteX6" fmla="*/ 2308 w 1059180"/>
                <a:gd name="connsiteY6" fmla="*/ 0 h 15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9180" h="153670">
                  <a:moveTo>
                    <a:pt x="2308" y="0"/>
                  </a:moveTo>
                  <a:lnTo>
                    <a:pt x="1056872" y="0"/>
                  </a:lnTo>
                  <a:lnTo>
                    <a:pt x="1059180" y="11430"/>
                  </a:lnTo>
                  <a:cubicBezTo>
                    <a:pt x="1059180" y="89987"/>
                    <a:pt x="995497" y="153670"/>
                    <a:pt x="916940" y="153670"/>
                  </a:cubicBezTo>
                  <a:lnTo>
                    <a:pt x="142240" y="153670"/>
                  </a:lnTo>
                  <a:cubicBezTo>
                    <a:pt x="63683" y="153670"/>
                    <a:pt x="0" y="89987"/>
                    <a:pt x="0" y="11430"/>
                  </a:cubicBezTo>
                  <a:lnTo>
                    <a:pt x="2308" y="0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CDEE40-A279-494D-8615-201161A92910}"/>
              </a:ext>
            </a:extLst>
          </p:cNvPr>
          <p:cNvSpPr/>
          <p:nvPr/>
        </p:nvSpPr>
        <p:spPr>
          <a:xfrm>
            <a:off x="426900" y="1981475"/>
            <a:ext cx="4203700" cy="493281"/>
          </a:xfrm>
          <a:prstGeom prst="roundRect">
            <a:avLst>
              <a:gd name="adj" fmla="val 50000"/>
            </a:avLst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E911E3-F804-477D-8454-D657F88D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00" y="13226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ทะเบียนพนักงานตรวจ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DACF7-BC47-48F9-B507-272979DD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00" y="1087936"/>
            <a:ext cx="4822371" cy="1787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รายชื่อพนักงานตรวจโรคสัตว์ที่ได้รับการขึ้นทะเบียนจะอยู่บนหน้าเว็บไซต์</a:t>
            </a:r>
            <a:r>
              <a:rPr lang="th-TH" dirty="0" err="1">
                <a:latin typeface="supermarket" panose="02000000000000000000" pitchFamily="2" charset="0"/>
                <a:cs typeface="supermarket" panose="02000000000000000000" pitchFamily="2" charset="0"/>
              </a:rPr>
              <a:t>สพส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en-US">
                <a:latin typeface="supermarket" panose="02000000000000000000" pitchFamily="2" charset="0"/>
                <a:cs typeface="supermarket" panose="02000000000000000000" pitchFamily="2" charset="0"/>
              </a:rPr>
              <a:t>   http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://certify.dld.go.th/ </a:t>
            </a:r>
          </a:p>
          <a:p>
            <a:pPr marL="0" indent="0">
              <a:buNone/>
            </a:pP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814F3-9C55-4E7E-9BF1-9894CE24F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1118500"/>
            <a:ext cx="6075500" cy="5307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0545F-B06D-44FE-B2E0-18D4AFEC0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276" y="3612047"/>
            <a:ext cx="1316933" cy="13169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4338D-ED3A-46FB-A902-21228F09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8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42796D3A-038A-4701-B34D-3147B2C6792A}"/>
              </a:ext>
            </a:extLst>
          </p:cNvPr>
          <p:cNvSpPr/>
          <p:nvPr/>
        </p:nvSpPr>
        <p:spPr>
          <a:xfrm>
            <a:off x="752424" y="2141002"/>
            <a:ext cx="3759200" cy="3759200"/>
          </a:xfrm>
          <a:prstGeom prst="ellipse">
            <a:avLst/>
          </a:prstGeom>
          <a:solidFill>
            <a:srgbClr val="00B0F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BF81B-7F3F-4D04-9BBA-456AC210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479423"/>
            <a:ext cx="10515600" cy="1325563"/>
          </a:xfrm>
        </p:spPr>
        <p:txBody>
          <a:bodyPr>
            <a:normAutofit/>
          </a:bodyPr>
          <a:lstStyle/>
          <a:p>
            <a:r>
              <a:rPr lang="th-TH" sz="6000" dirty="0">
                <a:latin typeface="supermarket" panose="02000000000000000000" pitchFamily="2" charset="0"/>
                <a:cs typeface="supermarket" panose="02000000000000000000" pitchFamily="2" charset="0"/>
              </a:rPr>
              <a:t>เนื้อหา</a:t>
            </a:r>
            <a:endParaRPr lang="en-US" sz="6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EAE0D51-9552-4033-A6CB-789E40C8CAAB}"/>
              </a:ext>
            </a:extLst>
          </p:cNvPr>
          <p:cNvSpPr/>
          <p:nvPr/>
        </p:nvSpPr>
        <p:spPr>
          <a:xfrm>
            <a:off x="5156200" y="888999"/>
            <a:ext cx="6616700" cy="1821543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345CB5-BCCC-45BC-8AA9-3CD8EDD0F78B}"/>
              </a:ext>
            </a:extLst>
          </p:cNvPr>
          <p:cNvSpPr/>
          <p:nvPr/>
        </p:nvSpPr>
        <p:spPr>
          <a:xfrm>
            <a:off x="5023757" y="4056004"/>
            <a:ext cx="6616700" cy="1255714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DF9DF-0DA9-4FCF-A515-2B64B42B0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600" y="1142205"/>
            <a:ext cx="5892800" cy="55149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dirty="0">
                <a:solidFill>
                  <a:schemeClr val="accent5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ร่างกฎกระทรวง </a:t>
            </a:r>
            <a:br>
              <a:rPr lang="th-TH" dirty="0">
                <a:solidFill>
                  <a:schemeClr val="accent5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การขึ้นทะเบียน การเพิกถอนการขึ้นทะเบียน และคุณสมบัติของบุคคลซึ่งได้รับการแต่งตั้ง</a:t>
            </a:r>
            <a:b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เป็นพนักงานตรวจโรคสัตว์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solidFill>
                  <a:schemeClr val="accent5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ขั้นตอนการขึ้นทะเบียน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พนักงานตรวจโรคสัตว์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solidFill>
                  <a:schemeClr val="accent5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การกำกับดูแลการปฏิบัติงาน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ของพนักงานตรวจโรคสัตว์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Q &amp; A</a:t>
            </a:r>
            <a:endParaRPr lang="th-TH" dirty="0">
              <a:solidFill>
                <a:schemeClr val="accent5">
                  <a:lumMod val="50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56575-2E77-4BD9-944A-08E8D649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FD226-2B04-438B-B5BA-55DAA1C0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" y="1773765"/>
            <a:ext cx="4605867" cy="4807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7D772-BE61-4B60-B116-69488121B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63"/>
          <a:stretch/>
        </p:blipFill>
        <p:spPr>
          <a:xfrm>
            <a:off x="752424" y="2847439"/>
            <a:ext cx="1788740" cy="401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3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3B1AC9-0C50-492D-B79F-0D5702D1BEF1}"/>
              </a:ext>
            </a:extLst>
          </p:cNvPr>
          <p:cNvSpPr/>
          <p:nvPr/>
        </p:nvSpPr>
        <p:spPr>
          <a:xfrm>
            <a:off x="565150" y="5495926"/>
            <a:ext cx="7070684" cy="495300"/>
          </a:xfrm>
          <a:prstGeom prst="roundRect">
            <a:avLst>
              <a:gd name="adj" fmla="val 50000"/>
            </a:avLst>
          </a:prstGeom>
          <a:solidFill>
            <a:srgbClr val="FF968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65A3D-1251-4D46-B7C7-0593B8EAA3E1}"/>
              </a:ext>
            </a:extLst>
          </p:cNvPr>
          <p:cNvSpPr/>
          <p:nvPr/>
        </p:nvSpPr>
        <p:spPr>
          <a:xfrm>
            <a:off x="0" y="0"/>
            <a:ext cx="12192000" cy="3822700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DD466-1597-426E-BF20-21D6EDC4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57338"/>
            <a:ext cx="10515600" cy="2852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z="4800" dirty="0">
                <a:latin typeface="supermarket" panose="02000000000000000000" pitchFamily="2" charset="0"/>
                <a:cs typeface="supermarket" panose="02000000000000000000" pitchFamily="2" charset="0"/>
              </a:rPr>
              <a:t>3. การกำกับดูแล</a:t>
            </a:r>
            <a:r>
              <a:rPr lang="th-TH" sz="4800">
                <a:latin typeface="supermarket" panose="02000000000000000000" pitchFamily="2" charset="0"/>
                <a:cs typeface="supermarket" panose="02000000000000000000" pitchFamily="2" charset="0"/>
              </a:rPr>
              <a:t>การปฏิบัติงาน</a:t>
            </a:r>
            <a:br>
              <a:rPr lang="th-TH" sz="480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4800">
                <a:latin typeface="supermarket" panose="02000000000000000000" pitchFamily="2" charset="0"/>
                <a:cs typeface="supermarket" panose="02000000000000000000" pitchFamily="2" charset="0"/>
              </a:rPr>
              <a:t>ของพนักงาน</a:t>
            </a:r>
            <a:r>
              <a:rPr lang="th-TH" sz="4800" dirty="0">
                <a:latin typeface="supermarket" panose="02000000000000000000" pitchFamily="2" charset="0"/>
                <a:cs typeface="supermarket" panose="02000000000000000000" pitchFamily="2" charset="0"/>
              </a:rPr>
              <a:t>ตรวจ</a:t>
            </a:r>
            <a:r>
              <a:rPr lang="th-TH" sz="4800"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</a:t>
            </a:r>
            <a:endParaRPr lang="en-US" sz="48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E05AB-8B97-4F64-987B-EE4AEB6E6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37491"/>
            <a:ext cx="10515600" cy="2134722"/>
          </a:xfrm>
        </p:spPr>
        <p:txBody>
          <a:bodyPr/>
          <a:lstStyle/>
          <a:p>
            <a:r>
              <a:rPr lang="th-TH" sz="2800" dirty="0">
                <a:solidFill>
                  <a:srgbClr val="4F3565"/>
                </a:solidFill>
                <a:cs typeface="supermarket" panose="02000000000000000000" pitchFamily="2" charset="0"/>
              </a:rPr>
              <a:t>การปฏิบัติงานของพนักงานตรวจโรคสัตว์</a:t>
            </a:r>
          </a:p>
          <a:p>
            <a:pPr lvl="1"/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การปฏิบัติงานจริง ณ โรงฆ่าสัตว์</a:t>
            </a:r>
          </a:p>
          <a:p>
            <a:pPr lvl="1"/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รายงานต่าง ๆ และการส่งรายงาน</a:t>
            </a:r>
            <a:b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</a:b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cs typeface="supermarket" panose="02000000000000000000" pitchFamily="2" charset="0"/>
            </a:endParaRPr>
          </a:p>
          <a:p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มาตรการลงโทษ การเพิกถอนการขึ้นทะเบียนพนักงานตรวจโรคสัตว์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1CE3D-24FC-4853-9970-2CE37BD4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20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2F288A-4F57-404C-843F-FAAB8D9291FC}"/>
              </a:ext>
            </a:extLst>
          </p:cNvPr>
          <p:cNvSpPr/>
          <p:nvPr/>
        </p:nvSpPr>
        <p:spPr>
          <a:xfrm>
            <a:off x="7807509" y="2494329"/>
            <a:ext cx="2615833" cy="2615833"/>
          </a:xfrm>
          <a:prstGeom prst="ellipse">
            <a:avLst/>
          </a:prstGeom>
          <a:gradFill flip="none" rotWithShape="1">
            <a:gsLst>
              <a:gs pos="0">
                <a:srgbClr val="6EA29E"/>
              </a:gs>
              <a:gs pos="100000">
                <a:srgbClr val="14A2C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34EC1-0D1C-4728-A24A-B39709B1C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48"/>
          <a:stretch/>
        </p:blipFill>
        <p:spPr>
          <a:xfrm>
            <a:off x="6502401" y="1878619"/>
            <a:ext cx="3428632" cy="3617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8ABE8A40-8741-4630-8E8A-C54B183331E4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8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7E9B15A-8D93-48A0-A5E1-E4DF5FB3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316"/>
            <a:ext cx="7780674" cy="65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C860B-77FF-462C-9237-335AB4B3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171" y="1115558"/>
            <a:ext cx="6280398" cy="28527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1"/>
            <a:r>
              <a:rPr lang="th-TH" sz="9600" dirty="0">
                <a:cs typeface="supermarket" panose="02000000000000000000" pitchFamily="2" charset="0"/>
              </a:rPr>
              <a:t>การปฏิบัติงาน</a:t>
            </a:r>
            <a:br>
              <a:rPr lang="th-TH" sz="4800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4800" dirty="0">
                <a:solidFill>
                  <a:schemeClr val="accent6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ของพนักงานตรวจโรคสัตว์</a:t>
            </a:r>
            <a:br>
              <a:rPr lang="th-TH" sz="4800" dirty="0">
                <a:solidFill>
                  <a:schemeClr val="accent6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- </a:t>
            </a:r>
            <a:r>
              <a:rPr lang="th-TH" sz="2700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การปฏิบัติงานจริง ณ โรงฆ่าสัตว์</a:t>
            </a:r>
            <a:br>
              <a:rPr lang="th-TH" sz="2700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</a:b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- </a:t>
            </a:r>
            <a:r>
              <a:rPr lang="th-TH" sz="2700" dirty="0">
                <a:solidFill>
                  <a:schemeClr val="tx1">
                    <a:lumMod val="95000"/>
                    <a:lumOff val="5000"/>
                  </a:schemeClr>
                </a:solidFill>
                <a:cs typeface="supermarket" panose="02000000000000000000" pitchFamily="2" charset="0"/>
              </a:rPr>
              <a:t>รายงานต่าง ๆ และการส่งรายงาน</a:t>
            </a:r>
            <a:r>
              <a:rPr lang="th-TH" sz="2700" dirty="0">
                <a:solidFill>
                  <a:schemeClr val="accent6">
                    <a:lumMod val="50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87CCF-FE46-479A-94DB-CFC1B398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0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798995-347A-4F4E-A331-F5A5CFE0D7A1}"/>
              </a:ext>
            </a:extLst>
          </p:cNvPr>
          <p:cNvSpPr/>
          <p:nvPr/>
        </p:nvSpPr>
        <p:spPr>
          <a:xfrm>
            <a:off x="653142" y="3905817"/>
            <a:ext cx="8986157" cy="597580"/>
          </a:xfrm>
          <a:prstGeom prst="roundRect">
            <a:avLst>
              <a:gd name="adj" fmla="val 50000"/>
            </a:avLst>
          </a:prstGeom>
          <a:solidFill>
            <a:srgbClr val="FF968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EE0A6B-60C2-4669-ABEB-D990663A5280}"/>
              </a:ext>
            </a:extLst>
          </p:cNvPr>
          <p:cNvSpPr/>
          <p:nvPr/>
        </p:nvSpPr>
        <p:spPr>
          <a:xfrm>
            <a:off x="653143" y="2055814"/>
            <a:ext cx="4185558" cy="597580"/>
          </a:xfrm>
          <a:prstGeom prst="roundRect">
            <a:avLst>
              <a:gd name="adj" fmla="val 50000"/>
            </a:avLst>
          </a:prstGeom>
          <a:solidFill>
            <a:srgbClr val="FF968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C7556-0684-4FA0-9AB3-4C725F6706E6}"/>
              </a:ext>
            </a:extLst>
          </p:cNvPr>
          <p:cNvSpPr/>
          <p:nvPr/>
        </p:nvSpPr>
        <p:spPr>
          <a:xfrm>
            <a:off x="0" y="0"/>
            <a:ext cx="12192000" cy="1901371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7DDD5-9AEA-4EEF-A0A6-A6D16A9F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การปฏิบัติงานจริง ณ โรง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ฆ่าสัตว์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80BC5-21B7-4CD6-866C-375B48D7A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830"/>
            <a:ext cx="10515600" cy="553016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dirty="0">
                <a:solidFill>
                  <a:schemeClr val="accent6">
                    <a:lumMod val="50000"/>
                  </a:schemeClr>
                </a:solidFill>
                <a:cs typeface="supermarket" panose="02000000000000000000" pitchFamily="2" charset="0"/>
              </a:rPr>
              <a:t>วันที่เข้าไปตรวจประเมิน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cs typeface="supermarket" panose="02000000000000000000" pitchFamily="2" charset="0"/>
              </a:rPr>
              <a:t>ตรวจต่ออายุโรงฆ่า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cs typeface="supermarket" panose="02000000000000000000" pitchFamily="2" charset="0"/>
              </a:rPr>
              <a:t>เก็บตัวอย่าง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th-TH" dirty="0">
                <a:solidFill>
                  <a:schemeClr val="accent6">
                    <a:lumMod val="50000"/>
                  </a:schemeClr>
                </a:solidFill>
                <a:cs typeface="supermarket" panose="02000000000000000000" pitchFamily="2" charset="0"/>
              </a:rPr>
              <a:t>ณ ช่วงเวลาที่โรงฆ่าสัตว์ดำเนินการอยู่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การแต่งตั้งพนักงานตรวจโรคสัตว์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lvl="1"/>
            <a:r>
              <a:rPr lang="th-TH" dirty="0">
                <a:cs typeface="supermarket" panose="02000000000000000000" pitchFamily="2" charset="0"/>
              </a:rPr>
              <a:t>เป็นผู้ได้รับการขึ้นทะเบียนพนักงานตรวจโรคสัตว์ประเภทที่ตรวจสัตว์ได้ตรงกับชนิดสัตว์ของโรงฆ่าสัตว์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เป็นผู้ที่ได้รับการแต่งตั้งเป็นพนักงานตรวจโรคสัตว์ประจำโรงนี้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พนักงานตรวจโรคสัตว์ปฏิบัติงานถูกต้องตามกฎหมายและอยู่บนหลักการความรู้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lvl="1"/>
            <a:r>
              <a:rPr lang="th-TH" dirty="0">
                <a:cs typeface="supermarket" panose="02000000000000000000" pitchFamily="2" charset="0"/>
              </a:rPr>
              <a:t>ตรวจสัตว์ก่อนฆ่าและหลังการฆ่าสัตว์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รับรองให้จำหน่ายเนื้อสัตว์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กรณี สงสัยว่าสัตว์เป็นโรคหรือมีสารตกค้างที่อาจะเป็นอันตรายต่อผู้บริโภค 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dirty="0">
                <a:cs typeface="supermarket" panose="02000000000000000000" pitchFamily="2" charset="0"/>
              </a:rPr>
              <a:t>สามารถปฏิบัติตามกฎหมายได้อย่างถูกต้อง เช่น สั่งงดฆ่าสัตว์และแยกสัตว์ไว้เพื่อตรวจพิสูจน์ 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dirty="0">
                <a:cs typeface="supermarket" panose="02000000000000000000" pitchFamily="2" charset="0"/>
              </a:rPr>
              <a:t>แจ้งพนักงานท้องถิ่นหรือพนักงานเจ้าหน้าที่ ปฏิบัติตามกฎหมายว่าด้วยโรคระบาดสัตว์ เป็นต้น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621FD-F750-4D95-AB16-0A5C6C61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A14608-4BD8-4AE4-90D6-2244B431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227"/>
          <a:stretch/>
        </p:blipFill>
        <p:spPr>
          <a:xfrm flipH="1">
            <a:off x="10117115" y="3847120"/>
            <a:ext cx="1421742" cy="30108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36D0847-0876-4743-B6A3-0C6A6DC0E81A}"/>
              </a:ext>
            </a:extLst>
          </p:cNvPr>
          <p:cNvSpPr/>
          <p:nvPr/>
        </p:nvSpPr>
        <p:spPr>
          <a:xfrm>
            <a:off x="9702798" y="4101533"/>
            <a:ext cx="803730" cy="803730"/>
          </a:xfrm>
          <a:prstGeom prst="ellipse">
            <a:avLst/>
          </a:prstGeom>
          <a:gradFill>
            <a:gsLst>
              <a:gs pos="0">
                <a:srgbClr val="9FC1BF"/>
              </a:gs>
              <a:gs pos="100000">
                <a:srgbClr val="14A2C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7DEDBAB-A365-4E22-B1CB-6F1E563F0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4356" y="4213562"/>
            <a:ext cx="532493" cy="532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112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F7E0C4-3668-4AA1-AF46-111F8E22B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04"/>
          <a:stretch/>
        </p:blipFill>
        <p:spPr>
          <a:xfrm>
            <a:off x="8224157" y="1984875"/>
            <a:ext cx="3314700" cy="23681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FC039B-C9F8-4F55-BD32-F2F0C4497301}"/>
              </a:ext>
            </a:extLst>
          </p:cNvPr>
          <p:cNvSpPr/>
          <p:nvPr/>
        </p:nvSpPr>
        <p:spPr>
          <a:xfrm>
            <a:off x="0" y="0"/>
            <a:ext cx="12192000" cy="1854200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447A2F-D415-48D5-BD46-656B80AECEBE}"/>
              </a:ext>
            </a:extLst>
          </p:cNvPr>
          <p:cNvSpPr/>
          <p:nvPr/>
        </p:nvSpPr>
        <p:spPr>
          <a:xfrm>
            <a:off x="653142" y="3429000"/>
            <a:ext cx="10885715" cy="1028473"/>
          </a:xfrm>
          <a:prstGeom prst="roundRect">
            <a:avLst/>
          </a:prstGeom>
          <a:solidFill>
            <a:srgbClr val="9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34868-1175-4A3F-BACD-F91D5AB3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รายงานผล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การปฏิบัติงาน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F735C-522B-4939-BD03-8FCB8BE0E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598"/>
            <a:ext cx="11353800" cy="5275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solidFill>
                  <a:schemeClr val="accent6">
                    <a:lumMod val="50000"/>
                  </a:schemeClr>
                </a:solidFill>
                <a:cs typeface="supermarket" panose="02000000000000000000" pitchFamily="2" charset="0"/>
              </a:rPr>
              <a:t>ทำรายงานและเก็บข้อมูลครบถ้วนถูกต้องตามแบบที่อธิบดีประกาศกําหนด</a:t>
            </a:r>
          </a:p>
          <a:p>
            <a:pPr marL="457200" lvl="1" indent="0">
              <a:buNone/>
            </a:pPr>
            <a:r>
              <a:rPr lang="th-TH" sz="2000" dirty="0">
                <a:cs typeface="supermarket" panose="02000000000000000000" pitchFamily="2" charset="0"/>
              </a:rPr>
              <a:t>รายงานการตรวจสัตว์ก่อนการฆ่าสัตว์</a:t>
            </a:r>
          </a:p>
          <a:p>
            <a:pPr marL="457200" lvl="1" indent="0">
              <a:buNone/>
            </a:pPr>
            <a:r>
              <a:rPr lang="th-TH" sz="2000" dirty="0">
                <a:cs typeface="supermarket" panose="02000000000000000000" pitchFamily="2" charset="0"/>
              </a:rPr>
              <a:t>รายงานการตรวจเนื้อสัตว์หลังการฆ่าสัตว์</a:t>
            </a:r>
          </a:p>
          <a:p>
            <a:pPr marL="457200" lvl="1" indent="0">
              <a:buNone/>
            </a:pPr>
            <a:r>
              <a:rPr lang="th-TH" sz="2000" dirty="0">
                <a:cs typeface="supermarket" panose="02000000000000000000" pitchFamily="2" charset="0"/>
              </a:rPr>
              <a:t>รายงานการรับรองให้จําหน่ายเนื้อสัตว์</a:t>
            </a:r>
          </a:p>
          <a:p>
            <a:pPr marL="457200" lvl="1" indent="0">
              <a:buNone/>
            </a:pPr>
            <a:r>
              <a:rPr lang="th-TH" sz="2000" dirty="0">
                <a:cs typeface="supermarket" panose="02000000000000000000" pitchFamily="2" charset="0"/>
              </a:rPr>
              <a:t>ใบรับรองให้จําหน่ายเนื้อสัตว์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b="1" dirty="0">
                <a:cs typeface="supermarket" panose="02000000000000000000" pitchFamily="2" charset="0"/>
              </a:rPr>
              <a:t>เก็บข้อมูลไว้ที่ตนเป็นเวลาอย่างน้อย</a:t>
            </a:r>
            <a:r>
              <a:rPr lang="en-US" b="1" dirty="0"/>
              <a:t> 12 </a:t>
            </a:r>
            <a:r>
              <a:rPr lang="th-TH" b="1" dirty="0">
                <a:cs typeface="supermarket" panose="02000000000000000000" pitchFamily="2" charset="0"/>
              </a:rPr>
              <a:t>เดือน นับตั้งแต่วันออกหลักฐาน</a:t>
            </a:r>
          </a:p>
          <a:p>
            <a:pPr marL="457200" lvl="1" indent="0">
              <a:buNone/>
            </a:pPr>
            <a:r>
              <a:rPr lang="th-TH" dirty="0">
                <a:cs typeface="supermarket" panose="02000000000000000000" pitchFamily="2" charset="0"/>
              </a:rPr>
              <a:t>เมื่อขอเรียกดูรายงาน จะต้องสามารถนำมาแสดงได้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ส่งรายงานผลการปฏิบัติงานของพนักงานตรวจโรคสัตว์ที่ครบถ้วนถูกต้อง 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sz="2400" dirty="0">
                <a:cs typeface="supermarket" panose="02000000000000000000" pitchFamily="2" charset="0"/>
              </a:rPr>
              <a:t>(</a:t>
            </a:r>
            <a:r>
              <a:rPr lang="en-US" sz="2400" dirty="0"/>
              <a:t> 1</a:t>
            </a:r>
            <a:r>
              <a:rPr lang="th-TH" sz="2400" dirty="0">
                <a:cs typeface="supermarket" panose="02000000000000000000" pitchFamily="2" charset="0"/>
              </a:rPr>
              <a:t> ไฟล์ต่อ </a:t>
            </a:r>
            <a:r>
              <a:rPr lang="en-US" sz="2400" dirty="0"/>
              <a:t>1</a:t>
            </a:r>
            <a:r>
              <a:rPr lang="th-TH" sz="2400" dirty="0">
                <a:cs typeface="supermarket" panose="02000000000000000000" pitchFamily="2" charset="0"/>
              </a:rPr>
              <a:t> เดือน โดยตัดทุกสิ้นเดือน) มาที่กรมปศุสัตว์ทาง </a:t>
            </a:r>
            <a:r>
              <a:rPr lang="en-US" sz="2400" dirty="0"/>
              <a:t>google form </a:t>
            </a:r>
            <a:r>
              <a:rPr lang="th-TH" sz="2400" dirty="0">
                <a:cs typeface="supermarket" panose="02000000000000000000" pitchFamily="2" charset="0"/>
              </a:rPr>
              <a:t>ภายในวันที่ </a:t>
            </a:r>
            <a:r>
              <a:rPr lang="en-US" sz="2400" dirty="0"/>
              <a:t>5 </a:t>
            </a:r>
            <a:r>
              <a:rPr lang="th-TH" sz="2400" dirty="0">
                <a:cs typeface="supermarket" panose="02000000000000000000" pitchFamily="2" charset="0"/>
              </a:rPr>
              <a:t>ของเดือนถัดไป</a:t>
            </a:r>
          </a:p>
          <a:p>
            <a:pPr marL="457200" lvl="1" indent="0">
              <a:buNone/>
            </a:pPr>
            <a:r>
              <a:rPr lang="th-TH" dirty="0">
                <a:cs typeface="supermarket" panose="02000000000000000000" pitchFamily="2" charset="0"/>
              </a:rPr>
              <a:t>ไฟล์ </a:t>
            </a:r>
            <a:r>
              <a:rPr lang="en-US" dirty="0"/>
              <a:t>excel </a:t>
            </a:r>
            <a:r>
              <a:rPr lang="th-TH" dirty="0">
                <a:cs typeface="supermarket" panose="02000000000000000000" pitchFamily="2" charset="0"/>
              </a:rPr>
              <a:t>การตรวจสัตว์ก่อนการฆ่าสัตว์และการตรวจเนื้อสัตว์หลังการฆ่าสัตว์ (</a:t>
            </a:r>
            <a:r>
              <a:rPr lang="en-US" dirty="0"/>
              <a:t>AMPM</a:t>
            </a:r>
            <a:r>
              <a:rPr lang="th-TH" dirty="0">
                <a:cs typeface="supermarket" panose="02000000000000000000" pitchFamily="2" charset="0"/>
              </a:rPr>
              <a:t>)</a:t>
            </a:r>
          </a:p>
          <a:p>
            <a:pPr marL="457200" lvl="1" indent="0">
              <a:buNone/>
            </a:pPr>
            <a:r>
              <a:rPr lang="th-TH" dirty="0">
                <a:cs typeface="supermarket" panose="02000000000000000000" pitchFamily="2" charset="0"/>
              </a:rPr>
              <a:t>ไฟล์ </a:t>
            </a:r>
            <a:r>
              <a:rPr lang="en-US" dirty="0"/>
              <a:t>excel </a:t>
            </a:r>
            <a:r>
              <a:rPr lang="th-TH" dirty="0">
                <a:cs typeface="supermarket" panose="02000000000000000000" pitchFamily="2" charset="0"/>
              </a:rPr>
              <a:t>รับรองให้จำหน่ายเนื้อสัตว์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1721A-8290-42CF-8794-95214421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23</a:t>
            </a:fld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6E9DD6D2-806F-40C3-9B29-86C393D404E3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5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, timeline&#10;&#10;Description automatically generated">
            <a:extLst>
              <a:ext uri="{FF2B5EF4-FFF2-40B4-BE49-F238E27FC236}">
                <a16:creationId xmlns:a16="http://schemas.microsoft.com/office/drawing/2014/main" id="{8309082E-D5B0-4522-B3BC-4713373D5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10370" r="4667" b="982"/>
          <a:stretch/>
        </p:blipFill>
        <p:spPr>
          <a:xfrm>
            <a:off x="5860495" y="196780"/>
            <a:ext cx="4093030" cy="659390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61F99-89E2-4242-96F9-30EAA51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 descr="Diagram, timeline&#10;&#10;Description automatically generated">
            <a:extLst>
              <a:ext uri="{FF2B5EF4-FFF2-40B4-BE49-F238E27FC236}">
                <a16:creationId xmlns:a16="http://schemas.microsoft.com/office/drawing/2014/main" id="{14A6F4E7-BD3C-4EA3-B060-37B50A1D6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14" y="-67317"/>
            <a:ext cx="435428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20F9C-4F9A-4673-8F8B-960B9075A576}"/>
              </a:ext>
            </a:extLst>
          </p:cNvPr>
          <p:cNvSpPr txBox="1"/>
          <p:nvPr/>
        </p:nvSpPr>
        <p:spPr>
          <a:xfrm>
            <a:off x="1156867" y="3103866"/>
            <a:ext cx="4565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>
                <a:latin typeface="supermarket" panose="02000000000000000000" pitchFamily="2" charset="0"/>
                <a:cs typeface="supermarket" panose="02000000000000000000" pitchFamily="2" charset="0"/>
              </a:rPr>
              <a:t>การส่งรายงาน </a:t>
            </a:r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AMPM </a:t>
            </a:r>
            <a:r>
              <a:rPr lang="th-TH" sz="5400">
                <a:solidFill>
                  <a:schemeClr val="accent5">
                    <a:lumMod val="7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 รน.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24D6D8-70EF-4A5C-8D5D-415E0D46B722}"/>
              </a:ext>
            </a:extLst>
          </p:cNvPr>
          <p:cNvGrpSpPr/>
          <p:nvPr/>
        </p:nvGrpSpPr>
        <p:grpSpPr>
          <a:xfrm>
            <a:off x="2848761" y="1717689"/>
            <a:ext cx="1246989" cy="1246989"/>
            <a:chOff x="2829711" y="2267063"/>
            <a:chExt cx="964315" cy="96431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7D5A19-E97F-46FE-8590-40258C04E69F}"/>
                </a:ext>
              </a:extLst>
            </p:cNvPr>
            <p:cNvSpPr/>
            <p:nvPr/>
          </p:nvSpPr>
          <p:spPr>
            <a:xfrm>
              <a:off x="2829711" y="2267063"/>
              <a:ext cx="964315" cy="964315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8" name="Graphic 7" descr="Lightbulb">
              <a:extLst>
                <a:ext uri="{FF2B5EF4-FFF2-40B4-BE49-F238E27FC236}">
                  <a16:creationId xmlns:a16="http://schemas.microsoft.com/office/drawing/2014/main" id="{8353D022-0720-4154-A3E7-DC47FC79C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36339" y="2373691"/>
              <a:ext cx="751058" cy="7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768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F1F7CE-4A68-4BE8-B2C0-CC49040FFA76}"/>
              </a:ext>
            </a:extLst>
          </p:cNvPr>
          <p:cNvSpPr/>
          <p:nvPr/>
        </p:nvSpPr>
        <p:spPr>
          <a:xfrm>
            <a:off x="402772" y="1812049"/>
            <a:ext cx="4439194" cy="469875"/>
          </a:xfrm>
          <a:prstGeom prst="roundRect">
            <a:avLst>
              <a:gd name="adj" fmla="val 50000"/>
            </a:avLst>
          </a:prstGeom>
          <a:solidFill>
            <a:srgbClr val="FF968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06B1D-E936-4763-B4AF-4767ED0B3D26}"/>
              </a:ext>
            </a:extLst>
          </p:cNvPr>
          <p:cNvSpPr/>
          <p:nvPr/>
        </p:nvSpPr>
        <p:spPr>
          <a:xfrm>
            <a:off x="0" y="0"/>
            <a:ext cx="12192000" cy="1694839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14B82-15AF-431E-A06D-1C4753E5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6927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การส่งรายงานผลการปฏิบัติงานของพนักงานตรวจโรคสัตว์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ทาง </a:t>
            </a:r>
            <a:r>
              <a:rPr lang="en-US">
                <a:latin typeface="supermarket" panose="02000000000000000000" pitchFamily="2" charset="0"/>
                <a:cs typeface="supermarket" panose="02000000000000000000" pitchFamily="2" charset="0"/>
              </a:rPr>
              <a:t>google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en-US" dirty="0">
                <a:latin typeface="supermarket" panose="02000000000000000000" pitchFamily="2" charset="0"/>
                <a:cs typeface="supermarket" panose="02000000000000000000" pitchFamily="2" charset="0"/>
              </a:rPr>
              <a:t>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63685-8344-4608-BAD1-768237D9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51" y="1825625"/>
            <a:ext cx="11469914" cy="3449760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1. วิธีการส่งรายงานฯ ประจำเดือน</a:t>
            </a: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1.1 เข้า </a:t>
            </a:r>
            <a:r>
              <a:rPr lang="en-US" dirty="0"/>
              <a:t>Google Form </a:t>
            </a:r>
            <a:r>
              <a:rPr lang="th-TH" dirty="0">
                <a:cs typeface="supermarket" panose="02000000000000000000" pitchFamily="2" charset="0"/>
              </a:rPr>
              <a:t>สำหรับส่งไฟล์รายงานฯ ทาง</a:t>
            </a: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	-&gt; เว็บไซต์ สพส.: </a:t>
            </a:r>
            <a:r>
              <a:rPr lang="en-US" dirty="0"/>
              <a:t>http://certify.dld.go.th/ </a:t>
            </a:r>
          </a:p>
          <a:p>
            <a:pPr marL="0" indent="0">
              <a:buNone/>
            </a:pPr>
            <a:r>
              <a:rPr lang="en-US" dirty="0"/>
              <a:t>	-&gt; </a:t>
            </a:r>
            <a:r>
              <a:rPr lang="th-TH" dirty="0">
                <a:cs typeface="supermarket" panose="02000000000000000000" pitchFamily="2" charset="0"/>
              </a:rPr>
              <a:t>แบนเนอร์ พนักงานตรวจโรคสัตว์ :   </a:t>
            </a: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	-&gt; แบนเนอร์ ประกาศและระเบียบที่เกี่ยวข้อง :   </a:t>
            </a: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	-&gt; ข้อ 5.1 การส่งรายงานฯ สำหรับพนักงานตรวจโรคสัตว์ หัวข้อ “ส่งรายงาน </a:t>
            </a:r>
            <a:r>
              <a:rPr lang="en-US" dirty="0"/>
              <a:t>AMPM </a:t>
            </a:r>
            <a:r>
              <a:rPr lang="th-TH" dirty="0">
                <a:cs typeface="supermarket" panose="02000000000000000000" pitchFamily="2" charset="0"/>
              </a:rPr>
              <a:t>รน.”</a:t>
            </a:r>
          </a:p>
          <a:p>
            <a:pPr marL="0" indent="0">
              <a:buNone/>
            </a:pPr>
            <a:endParaRPr lang="th-TH" dirty="0">
              <a:cs typeface="supermarket" panose="0200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3" name="Picture 5" descr="https://lh6.googleusercontent.com/eVUX56Te2pWuMFS3UBYIY_tiOD3GjSl73Z87Y_fN15W2xGZ88vju8-odjLu3L9-LRT7kjPzA11YG3f5QIW6-UjnsWpsupmYtbdfDpmycLRJ2sYQ_jGr9smwmptacL5PrxtnALI3l">
            <a:extLst>
              <a:ext uri="{FF2B5EF4-FFF2-40B4-BE49-F238E27FC236}">
                <a16:creationId xmlns:a16="http://schemas.microsoft.com/office/drawing/2014/main" id="{44A6472D-469B-4965-BC4A-5B942D99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5854"/>
            <a:ext cx="2009775" cy="5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lh3.googleusercontent.com/5r16knZwj-UuVJTSEtWS0FRKWHt-wnOUGZjQMuGE49wgPGydlQyRhqUHmTGCGm4ngY8p0gAvfiFU7M1ZLHPqydwHZjWmi9Yig9qG1-5txOGwu7LLORSns8L0JFTJ5KF3KKtBhVhn">
            <a:extLst>
              <a:ext uri="{FF2B5EF4-FFF2-40B4-BE49-F238E27FC236}">
                <a16:creationId xmlns:a16="http://schemas.microsoft.com/office/drawing/2014/main" id="{FB257295-9DD1-4893-9AAA-CCC357EB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29" y="3846741"/>
            <a:ext cx="1664491" cy="39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4F9191-8ACC-4621-89B7-93643B3CC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4" y="5059347"/>
            <a:ext cx="9755464" cy="15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11CED5-9F80-4272-B79F-FD095F56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01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BD536-1D5B-48F8-A4DC-6CC42BBEC025}"/>
              </a:ext>
            </a:extLst>
          </p:cNvPr>
          <p:cNvSpPr/>
          <p:nvPr/>
        </p:nvSpPr>
        <p:spPr>
          <a:xfrm>
            <a:off x="0" y="0"/>
            <a:ext cx="12192000" cy="1694839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5CC2B-A122-4CE7-ADF3-E7F28877CCC9}"/>
              </a:ext>
            </a:extLst>
          </p:cNvPr>
          <p:cNvSpPr/>
          <p:nvPr/>
        </p:nvSpPr>
        <p:spPr>
          <a:xfrm>
            <a:off x="9283700" y="0"/>
            <a:ext cx="2895232" cy="6858000"/>
          </a:xfrm>
          <a:prstGeom prst="rect">
            <a:avLst/>
          </a:prstGeom>
          <a:gradFill flip="none" rotWithShape="1">
            <a:gsLst>
              <a:gs pos="0">
                <a:srgbClr val="9FC1BF"/>
              </a:gs>
              <a:gs pos="100000">
                <a:srgbClr val="14A2C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3D108D-EC48-4725-B73C-B2AE269D60F3}"/>
              </a:ext>
            </a:extLst>
          </p:cNvPr>
          <p:cNvSpPr/>
          <p:nvPr/>
        </p:nvSpPr>
        <p:spPr>
          <a:xfrm>
            <a:off x="576944" y="1759197"/>
            <a:ext cx="6729187" cy="580413"/>
          </a:xfrm>
          <a:prstGeom prst="roundRect">
            <a:avLst>
              <a:gd name="adj" fmla="val 50000"/>
            </a:avLst>
          </a:prstGeom>
          <a:solidFill>
            <a:srgbClr val="FF968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14B82-15AF-431E-A06D-1C4753E5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760"/>
            <a:ext cx="1157151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การตรวจสอบรายงานผล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การปฏิบัติงาน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3200">
                <a:latin typeface="supermarket" panose="02000000000000000000" pitchFamily="2" charset="0"/>
                <a:cs typeface="supermarket" panose="02000000000000000000" pitchFamily="2" charset="0"/>
              </a:rPr>
              <a:t>ของ</a:t>
            </a:r>
            <a:r>
              <a:rPr lang="th-TH" sz="3200" dirty="0">
                <a:latin typeface="supermarket" panose="02000000000000000000" pitchFamily="2" charset="0"/>
                <a:cs typeface="supermarket" panose="02000000000000000000" pitchFamily="2" charset="0"/>
              </a:rPr>
              <a:t>พนักงานตรวจ</a:t>
            </a:r>
            <a:r>
              <a:rPr lang="th-TH" sz="3200"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โรคสัตว์ทาง </a:t>
            </a:r>
            <a:r>
              <a:rPr lang="en-US" sz="3200" dirty="0">
                <a:latin typeface="supermarket" panose="02000000000000000000" pitchFamily="2" charset="0"/>
                <a:cs typeface="supermarket" panose="02000000000000000000" pitchFamily="2" charset="0"/>
              </a:rPr>
              <a:t>google sheet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63685-8344-4608-BAD1-768237D9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49760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1. วิธีการติดตามและตรวจสอบรายงานฯ ประจำเดือน</a:t>
            </a: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1.1  วิธีเข้าถึงลิงค์ </a:t>
            </a:r>
            <a:r>
              <a:rPr lang="en-US" dirty="0"/>
              <a:t>Google Sheet</a:t>
            </a:r>
          </a:p>
          <a:p>
            <a:pPr marL="0" indent="0">
              <a:buNone/>
            </a:pPr>
            <a:r>
              <a:rPr lang="en-US" dirty="0"/>
              <a:t>-&gt; </a:t>
            </a:r>
            <a:r>
              <a:rPr lang="th-TH" dirty="0">
                <a:cs typeface="supermarket" panose="02000000000000000000" pitchFamily="2" charset="0"/>
              </a:rPr>
              <a:t>เว็บไซต์ </a:t>
            </a:r>
            <a:r>
              <a:rPr lang="th-TH" dirty="0" err="1">
                <a:cs typeface="supermarket" panose="02000000000000000000" pitchFamily="2" charset="0"/>
              </a:rPr>
              <a:t>สพ</a:t>
            </a:r>
            <a:r>
              <a:rPr lang="th-TH" dirty="0">
                <a:cs typeface="supermarket" panose="02000000000000000000" pitchFamily="2" charset="0"/>
              </a:rPr>
              <a:t>ส.: </a:t>
            </a:r>
            <a:r>
              <a:rPr lang="en-US" dirty="0"/>
              <a:t>http://certify.dld.go.th/ </a:t>
            </a:r>
          </a:p>
          <a:p>
            <a:pPr marL="0" indent="0">
              <a:buNone/>
            </a:pPr>
            <a:r>
              <a:rPr lang="en-US" dirty="0"/>
              <a:t>-&gt; </a:t>
            </a:r>
            <a:r>
              <a:rPr lang="th-TH" dirty="0">
                <a:cs typeface="supermarket" panose="02000000000000000000" pitchFamily="2" charset="0"/>
              </a:rPr>
              <a:t>แบนเนอร์ พนักงานตรวจโรคสัตว์:  </a:t>
            </a: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-&gt; แบนเนอร์ ประกาศและระเบียบที่เกี่ยวข้อง:  </a:t>
            </a:r>
          </a:p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-&gt; ข้อ 5.2 การส่งรายงานฯ สำหรับ</a:t>
            </a:r>
            <a:r>
              <a:rPr lang="th-TH">
                <a:cs typeface="supermarket" panose="02000000000000000000" pitchFamily="2" charset="0"/>
              </a:rPr>
              <a:t>เจ้าหน้าที่ </a:t>
            </a:r>
            <a:br>
              <a:rPr lang="th-TH">
                <a:cs typeface="supermarket" panose="02000000000000000000" pitchFamily="2" charset="0"/>
              </a:rPr>
            </a:br>
            <a:r>
              <a:rPr lang="th-TH">
                <a:cs typeface="supermarket" panose="02000000000000000000" pitchFamily="2" charset="0"/>
              </a:rPr>
              <a:t>หัวข้อ </a:t>
            </a:r>
            <a:r>
              <a:rPr lang="th-TH" dirty="0">
                <a:cs typeface="supermarket" panose="02000000000000000000" pitchFamily="2" charset="0"/>
              </a:rPr>
              <a:t>“ติดตามและตรวจสอบรายงาน </a:t>
            </a:r>
            <a:r>
              <a:rPr lang="en-US" dirty="0"/>
              <a:t>AMPM </a:t>
            </a:r>
            <a:r>
              <a:rPr lang="th-TH" dirty="0">
                <a:cs typeface="supermarket" panose="02000000000000000000" pitchFamily="2" charset="0"/>
              </a:rPr>
              <a:t>รน.”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3" name="Picture 5" descr="https://lh6.googleusercontent.com/eVUX56Te2pWuMFS3UBYIY_tiOD3GjSl73Z87Y_fN15W2xGZ88vju8-odjLu3L9-LRT7kjPzA11YG3f5QIW6-UjnsWpsupmYtbdfDpmycLRJ2sYQ_jGr9smwmptacL5PrxtnALI3l">
            <a:extLst>
              <a:ext uri="{FF2B5EF4-FFF2-40B4-BE49-F238E27FC236}">
                <a16:creationId xmlns:a16="http://schemas.microsoft.com/office/drawing/2014/main" id="{44A6472D-469B-4965-BC4A-5B942D99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36" y="3300517"/>
            <a:ext cx="2147528" cy="5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lh3.googleusercontent.com/5r16knZwj-UuVJTSEtWS0FRKWHt-wnOUGZjQMuGE49wgPGydlQyRhqUHmTGCGm4ngY8p0gAvfiFU7M1ZLHPqydwHZjWmi9Yig9qG1-5txOGwu7LLORSns8L0JFTJ5KF3KKtBhVhn">
            <a:extLst>
              <a:ext uri="{FF2B5EF4-FFF2-40B4-BE49-F238E27FC236}">
                <a16:creationId xmlns:a16="http://schemas.microsoft.com/office/drawing/2014/main" id="{FB257295-9DD1-4893-9AAA-CCC357EB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57" y="3880930"/>
            <a:ext cx="2054367" cy="49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lh5.googleusercontent.com/V33FErwhPFqRno8_-FCoRuOLW7REsCpU7ZNa5KUXQ_x94AyRf_mhqeh7n-j5rMqB3Lmp0NooedyZSFXGlOSqFnH_xO4hCelOHwh3h1x1WP8b1_NfY-znbrAyP5BApfhR6RMNmpuv">
            <a:extLst>
              <a:ext uri="{FF2B5EF4-FFF2-40B4-BE49-F238E27FC236}">
                <a16:creationId xmlns:a16="http://schemas.microsoft.com/office/drawing/2014/main" id="{EC237B7D-00CF-42C4-8B44-E19216BA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52" y="5355822"/>
            <a:ext cx="4259877" cy="12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2F648-D099-4391-8E12-0BC463947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2" descr="Living on the Edge: How Meat Processors Can Improve Safety and Profits with  Sharper Knives | PROCESS EXPO 2021">
            <a:extLst>
              <a:ext uri="{FF2B5EF4-FFF2-40B4-BE49-F238E27FC236}">
                <a16:creationId xmlns:a16="http://schemas.microsoft.com/office/drawing/2014/main" id="{E43E5AA1-C7F4-488F-BFDD-CCCFB7658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506" r="45156"/>
          <a:stretch/>
        </p:blipFill>
        <p:spPr bwMode="auto">
          <a:xfrm>
            <a:off x="8298252" y="159882"/>
            <a:ext cx="3880680" cy="65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66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wimming, water, riding, game&#10;&#10;Description automatically generated">
            <a:extLst>
              <a:ext uri="{FF2B5EF4-FFF2-40B4-BE49-F238E27FC236}">
                <a16:creationId xmlns:a16="http://schemas.microsoft.com/office/drawing/2014/main" id="{BA853196-A310-48FC-89D0-D45DACBA8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r="42111"/>
          <a:stretch/>
        </p:blipFill>
        <p:spPr>
          <a:xfrm>
            <a:off x="8912463" y="-9725"/>
            <a:ext cx="3058510" cy="68677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CFF7B6-DF15-4F68-A702-A7D9838AFEA9}"/>
              </a:ext>
            </a:extLst>
          </p:cNvPr>
          <p:cNvSpPr/>
          <p:nvPr/>
        </p:nvSpPr>
        <p:spPr>
          <a:xfrm>
            <a:off x="653142" y="1816327"/>
            <a:ext cx="8040915" cy="839787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76594C-7768-4B65-8004-7CC09FB6B729}"/>
              </a:ext>
            </a:extLst>
          </p:cNvPr>
          <p:cNvSpPr/>
          <p:nvPr/>
        </p:nvSpPr>
        <p:spPr>
          <a:xfrm>
            <a:off x="653141" y="3429000"/>
            <a:ext cx="8040915" cy="658357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DB6E1-F6DB-48AE-AED0-F59C7A1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07" y="38065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solidFill>
                  <a:srgbClr val="DE4438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ข้อผิดพลาดที่</a:t>
            </a:r>
            <a:r>
              <a:rPr lang="th-TH">
                <a:solidFill>
                  <a:srgbClr val="DE4438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พบบ่อย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3200">
                <a:latin typeface="supermarket" panose="02000000000000000000" pitchFamily="2" charset="0"/>
                <a:cs typeface="supermarket" panose="02000000000000000000" pitchFamily="2" charset="0"/>
              </a:rPr>
              <a:t>ใน</a:t>
            </a:r>
            <a:r>
              <a:rPr lang="th-TH" sz="3200" dirty="0">
                <a:latin typeface="supermarket" panose="02000000000000000000" pitchFamily="2" charset="0"/>
                <a:cs typeface="supermarket" panose="02000000000000000000" pitchFamily="2" charset="0"/>
              </a:rPr>
              <a:t>การ</a:t>
            </a:r>
            <a:r>
              <a:rPr lang="th-TH" sz="3200">
                <a:latin typeface="supermarket" panose="02000000000000000000" pitchFamily="2" charset="0"/>
                <a:cs typeface="supermarket" panose="02000000000000000000" pitchFamily="2" charset="0"/>
              </a:rPr>
              <a:t>ส่ง </a:t>
            </a:r>
            <a:r>
              <a:rPr lang="en-US" sz="3200" dirty="0">
                <a:latin typeface="supermarket" panose="02000000000000000000" pitchFamily="2" charset="0"/>
                <a:cs typeface="supermarket" panose="02000000000000000000" pitchFamily="2" charset="0"/>
              </a:rPr>
              <a:t>google form </a:t>
            </a:r>
            <a:r>
              <a:rPr lang="th-TH" sz="3200" dirty="0">
                <a:latin typeface="supermarket" panose="02000000000000000000" pitchFamily="2" charset="0"/>
                <a:cs typeface="supermarket" panose="02000000000000000000" pitchFamily="2" charset="0"/>
              </a:rPr>
              <a:t>และ</a:t>
            </a:r>
            <a:r>
              <a:rPr lang="th-TH" sz="3200">
                <a:latin typeface="supermarket" panose="02000000000000000000" pitchFamily="2" charset="0"/>
                <a:cs typeface="supermarket" panose="02000000000000000000" pitchFamily="2" charset="0"/>
              </a:rPr>
              <a:t>ไฟล์ </a:t>
            </a:r>
            <a:r>
              <a:rPr lang="en-US" sz="3200">
                <a:latin typeface="supermarket" panose="02000000000000000000" pitchFamily="2" charset="0"/>
                <a:cs typeface="supermarket" panose="02000000000000000000" pitchFamily="2" charset="0"/>
              </a:rPr>
              <a:t>excel</a:t>
            </a:r>
            <a:r>
              <a:rPr lang="th-TH" sz="3200">
                <a:latin typeface="supermarket" panose="02000000000000000000" pitchFamily="2" charset="0"/>
                <a:cs typeface="supermarket" panose="02000000000000000000" pitchFamily="2" charset="0"/>
              </a:rPr>
              <a:t>  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3204-6FB1-481B-8D5C-467CFEEF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769"/>
            <a:ext cx="10515600" cy="4667250"/>
          </a:xfrm>
        </p:spPr>
        <p:txBody>
          <a:bodyPr>
            <a:normAutofit fontScale="70000" lnSpcReduction="20000"/>
          </a:bodyPr>
          <a:lstStyle/>
          <a:p>
            <a:r>
              <a:rPr lang="th-TH" dirty="0">
                <a:cs typeface="supermarket" panose="02000000000000000000" pitchFamily="2" charset="0"/>
              </a:rPr>
              <a:t>ส่งไฟล์มาล่วงหน้า</a:t>
            </a:r>
          </a:p>
          <a:p>
            <a:pPr lvl="1"/>
            <a:r>
              <a:rPr lang="th-TH" dirty="0">
                <a:solidFill>
                  <a:srgbClr val="FF0000"/>
                </a:solidFill>
                <a:cs typeface="supermarket" panose="02000000000000000000" pitchFamily="2" charset="0"/>
              </a:rPr>
              <a:t>ส่งไฟล์วันที </a:t>
            </a:r>
            <a:r>
              <a:rPr lang="en-US" dirty="0">
                <a:solidFill>
                  <a:srgbClr val="FF0000"/>
                </a:solidFill>
              </a:rPr>
              <a:t>30 </a:t>
            </a:r>
            <a:r>
              <a:rPr lang="th-TH" dirty="0">
                <a:solidFill>
                  <a:srgbClr val="FF0000"/>
                </a:solidFill>
                <a:cs typeface="supermarket" panose="02000000000000000000" pitchFamily="2" charset="0"/>
              </a:rPr>
              <a:t>แต่ไฟล์ </a:t>
            </a:r>
            <a:r>
              <a:rPr lang="en-US" dirty="0">
                <a:solidFill>
                  <a:srgbClr val="FF0000"/>
                </a:solidFill>
              </a:rPr>
              <a:t>excel </a:t>
            </a:r>
            <a:r>
              <a:rPr lang="th-TH" dirty="0">
                <a:solidFill>
                  <a:srgbClr val="FF0000"/>
                </a:solidFill>
                <a:cs typeface="supermarket" panose="02000000000000000000" pitchFamily="2" charset="0"/>
              </a:rPr>
              <a:t>มีข้อมูล</a:t>
            </a:r>
            <a:r>
              <a:rPr lang="th-TH">
                <a:solidFill>
                  <a:srgbClr val="FF0000"/>
                </a:solidFill>
                <a:cs typeface="supermarket" panose="02000000000000000000" pitchFamily="2" charset="0"/>
              </a:rPr>
              <a:t>วันที่ </a:t>
            </a:r>
            <a:r>
              <a:rPr lang="en-US">
                <a:solidFill>
                  <a:srgbClr val="FF0000"/>
                </a:solidFill>
              </a:rPr>
              <a:t>31</a:t>
            </a:r>
            <a:br>
              <a:rPr lang="en-US">
                <a:solidFill>
                  <a:srgbClr val="FF0000"/>
                </a:solidFill>
              </a:rPr>
            </a:br>
            <a:endParaRPr lang="th-TH" dirty="0">
              <a:solidFill>
                <a:srgbClr val="FF0000"/>
              </a:solidFill>
              <a:cs typeface="supermarket" panose="02000000000000000000" pitchFamily="2" charset="0"/>
            </a:endParaRPr>
          </a:p>
          <a:p>
            <a:r>
              <a:rPr lang="th-TH" dirty="0">
                <a:cs typeface="supermarket" panose="02000000000000000000" pitchFamily="2" charset="0"/>
              </a:rPr>
              <a:t>ส่งไฟล์มาก่อนตัดรายงานที่สิ้นเดือน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เช่น ส่งรายงานมาวันที่ </a:t>
            </a:r>
            <a:r>
              <a:rPr lang="en-US" dirty="0"/>
              <a:t>25 </a:t>
            </a:r>
            <a:r>
              <a:rPr lang="th-TH" dirty="0">
                <a:cs typeface="supermarket" panose="02000000000000000000" pitchFamily="2" charset="0"/>
              </a:rPr>
              <a:t>ทำให้ไม่สามารถรู้ได้ว่าไฟล์ที่ส่งมานั้นเป็นของทั้งเดือน</a:t>
            </a:r>
            <a:r>
              <a:rPr lang="th-TH">
                <a:cs typeface="supermarket" panose="02000000000000000000" pitchFamily="2" charset="0"/>
              </a:rPr>
              <a:t>จริงๆหรือไม่</a:t>
            </a:r>
            <a:br>
              <a:rPr lang="th-TH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r>
              <a:rPr lang="th-TH" dirty="0">
                <a:cs typeface="supermarket" panose="02000000000000000000" pitchFamily="2" charset="0"/>
              </a:rPr>
              <a:t>เดือนของรายงานที่เลือกไม่ตรงกับเดือนของไฟล์รายงานที่อัปโหลด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กรอกใน </a:t>
            </a:r>
            <a:r>
              <a:rPr lang="en-US" dirty="0"/>
              <a:t>google form </a:t>
            </a:r>
            <a:r>
              <a:rPr lang="th-TH" dirty="0">
                <a:cs typeface="supermarket" panose="02000000000000000000" pitchFamily="2" charset="0"/>
              </a:rPr>
              <a:t>ว่ารายงานเป็นของเดือนตุลาคม แต่ไฟล์</a:t>
            </a:r>
            <a:r>
              <a:rPr lang="en-US" dirty="0"/>
              <a:t> excel </a:t>
            </a:r>
            <a:r>
              <a:rPr lang="th-TH" dirty="0">
                <a:cs typeface="supermarket" panose="02000000000000000000" pitchFamily="2" charset="0"/>
              </a:rPr>
              <a:t>เป็นข้อมูลของ</a:t>
            </a:r>
            <a:r>
              <a:rPr lang="th-TH">
                <a:cs typeface="supermarket" panose="02000000000000000000" pitchFamily="2" charset="0"/>
              </a:rPr>
              <a:t>เดือนกรกฎาคม</a:t>
            </a:r>
            <a:br>
              <a:rPr lang="th-TH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r>
              <a:rPr lang="th-TH" dirty="0">
                <a:cs typeface="supermarket" panose="02000000000000000000" pitchFamily="2" charset="0"/>
              </a:rPr>
              <a:t>กรอกข้อมูลใน </a:t>
            </a:r>
            <a:r>
              <a:rPr lang="en-US" dirty="0"/>
              <a:t>google form </a:t>
            </a:r>
            <a:r>
              <a:rPr lang="th-TH" dirty="0">
                <a:cs typeface="supermarket" panose="02000000000000000000" pitchFamily="2" charset="0"/>
              </a:rPr>
              <a:t>แต่ไม่ส่งไฟล์ หรือส่งไฟล์เปล่ามา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หากโรงฆ่าสัตว์หยุดชั่วคราว ให้เลือก “ไม่อัปโหลด” “หยุดชั่วคราว” ใน </a:t>
            </a:r>
            <a:r>
              <a:rPr lang="en-US"/>
              <a:t>google form</a:t>
            </a:r>
            <a:br>
              <a:rPr lang="en-US"/>
            </a:br>
            <a:endParaRPr lang="th-TH" dirty="0">
              <a:cs typeface="supermarket" panose="02000000000000000000" pitchFamily="2" charset="0"/>
            </a:endParaRPr>
          </a:p>
          <a:p>
            <a:r>
              <a:rPr lang="th-TH" dirty="0">
                <a:cs typeface="supermarket" panose="02000000000000000000" pitchFamily="2" charset="0"/>
              </a:rPr>
              <a:t>เลือก “อัปโหลดครั้งแรก” “อัปโหลดแก้ไข” สลับกัน</a:t>
            </a:r>
          </a:p>
          <a:p>
            <a:r>
              <a:rPr lang="th-TH" dirty="0">
                <a:cs typeface="supermarket" panose="02000000000000000000" pitchFamily="2" charset="0"/>
              </a:rPr>
              <a:t>เลือกชนิดสัตว์ผิด</a:t>
            </a:r>
          </a:p>
          <a:p>
            <a:r>
              <a:rPr lang="th-TH" dirty="0">
                <a:cs typeface="supermarket" panose="02000000000000000000" pitchFamily="2" charset="0"/>
              </a:rPr>
              <a:t>ไม่แยกรายงาน “สุกร” “สัตว์เคี้ยวเอื้อง” ออกจากกัน</a:t>
            </a:r>
          </a:p>
          <a:p>
            <a:r>
              <a:rPr lang="th-TH" dirty="0">
                <a:cs typeface="supermarket" panose="02000000000000000000" pitchFamily="2" charset="0"/>
              </a:rPr>
              <a:t>ส่งรายงาน </a:t>
            </a:r>
            <a:r>
              <a:rPr lang="en-US" dirty="0"/>
              <a:t>AMPM </a:t>
            </a:r>
            <a:r>
              <a:rPr lang="th-TH" dirty="0">
                <a:cs typeface="supermarket" panose="02000000000000000000" pitchFamily="2" charset="0"/>
              </a:rPr>
              <a:t>รน. สลับช่องทางกัน</a:t>
            </a:r>
          </a:p>
          <a:p>
            <a:pPr lvl="1"/>
            <a:endParaRPr lang="th-TH" dirty="0">
              <a:cs typeface="supermarket" panose="02000000000000000000" pitchFamily="2" charset="0"/>
            </a:endParaRPr>
          </a:p>
          <a:p>
            <a:endParaRPr lang="th-TH" dirty="0">
              <a:cs typeface="supermarket" panose="020000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3A9C5-528B-4BCC-80FE-E97A4D97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D90CF4-5468-4E92-A300-25D1A7F978BE}"/>
              </a:ext>
            </a:extLst>
          </p:cNvPr>
          <p:cNvGrpSpPr/>
          <p:nvPr/>
        </p:nvGrpSpPr>
        <p:grpSpPr>
          <a:xfrm>
            <a:off x="653141" y="441210"/>
            <a:ext cx="1027456" cy="1027456"/>
            <a:chOff x="2829711" y="2267063"/>
            <a:chExt cx="964315" cy="96431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83098C1-DDD1-459F-8C33-F7F27D447FEE}"/>
                </a:ext>
              </a:extLst>
            </p:cNvPr>
            <p:cNvSpPr/>
            <p:nvPr/>
          </p:nvSpPr>
          <p:spPr>
            <a:xfrm>
              <a:off x="2829711" y="2267063"/>
              <a:ext cx="964315" cy="964315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100000">
                  <a:srgbClr val="00206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9" name="Graphic 8" descr="Lightbulb">
              <a:extLst>
                <a:ext uri="{FF2B5EF4-FFF2-40B4-BE49-F238E27FC236}">
                  <a16:creationId xmlns:a16="http://schemas.microsoft.com/office/drawing/2014/main" id="{5F822096-72CC-49DD-8682-77D430EF5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36339" y="2373691"/>
              <a:ext cx="751058" cy="7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797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0E1B2-C801-4E5C-AADA-0F8351AE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57" y="24901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เงื่อนไขในการส่งคืน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CB35DE-892B-4253-A4EE-40AC204C5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462186"/>
              </p:ext>
            </p:extLst>
          </p:nvPr>
        </p:nvGraphicFramePr>
        <p:xfrm>
          <a:off x="735257" y="1396827"/>
          <a:ext cx="4761544" cy="4754880"/>
        </p:xfrm>
        <a:graphic>
          <a:graphicData uri="http://schemas.openxmlformats.org/drawingml/2006/table">
            <a:tbl>
              <a:tblPr/>
              <a:tblGrid>
                <a:gridCol w="3730693">
                  <a:extLst>
                    <a:ext uri="{9D8B030D-6E8A-4147-A177-3AD203B41FA5}">
                      <a16:colId xmlns:a16="http://schemas.microsoft.com/office/drawing/2014/main" val="1040041313"/>
                    </a:ext>
                  </a:extLst>
                </a:gridCol>
                <a:gridCol w="1030851">
                  <a:extLst>
                    <a:ext uri="{9D8B030D-6E8A-4147-A177-3AD203B41FA5}">
                      <a16:colId xmlns:a16="http://schemas.microsoft.com/office/drawing/2014/main" val="2441426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ไฟล์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356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ส่งคืน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35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660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ไฟล์เปล่า</a:t>
                      </a:r>
                      <a:endParaRPr lang="th-TH" sz="240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/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23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เปิดไม่ได้ ค้าง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/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02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ไม่ได้ใช้ไฟล์ที่กรมปศุสัตว์กำหนด: </a:t>
                      </a:r>
                      <a:endParaRPr lang="th-TH" sz="2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ทำไฟล์เอง</a:t>
                      </a:r>
                      <a:endParaRPr lang="th-TH" sz="2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ลบ/เพิ่มคอลั่มเอง </a:t>
                      </a:r>
                      <a:endParaRPr lang="th-TH" sz="2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ใช้ไฟล์ผิดชนิดสัตว์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/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053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ส่งมาผิดประเภท สลับ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AMPM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รน.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/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955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คลีนไม่ได้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/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714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ในไฟล์มีข้อมูลของหลายเดือน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/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6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ซ้ำ</a:t>
                      </a:r>
                      <a:endParaRPr lang="th-TH" sz="240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X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40858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456CC4-D4B7-4422-BCEC-F9E9E50E4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072375"/>
              </p:ext>
            </p:extLst>
          </p:nvPr>
        </p:nvGraphicFramePr>
        <p:xfrm>
          <a:off x="5611572" y="1396827"/>
          <a:ext cx="6159514" cy="4846320"/>
        </p:xfrm>
        <a:graphic>
          <a:graphicData uri="http://schemas.openxmlformats.org/drawingml/2006/table">
            <a:tbl>
              <a:tblPr/>
              <a:tblGrid>
                <a:gridCol w="3365633">
                  <a:extLst>
                    <a:ext uri="{9D8B030D-6E8A-4147-A177-3AD203B41FA5}">
                      <a16:colId xmlns:a16="http://schemas.microsoft.com/office/drawing/2014/main" val="1790710154"/>
                    </a:ext>
                  </a:extLst>
                </a:gridCol>
                <a:gridCol w="2793881">
                  <a:extLst>
                    <a:ext uri="{9D8B030D-6E8A-4147-A177-3AD203B41FA5}">
                      <a16:colId xmlns:a16="http://schemas.microsoft.com/office/drawing/2014/main" val="2747950205"/>
                    </a:ext>
                  </a:extLst>
                </a:gridCol>
              </a:tblGrid>
              <a:tr h="4485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ข้อมูลทั่วไป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8F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ส่งคืน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8F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439847"/>
                  </a:ext>
                </a:extLst>
              </a:tr>
              <a:tr h="44857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พนักงานตรวจโรคสัตว์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2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065794"/>
                  </a:ext>
                </a:extLst>
              </a:tr>
              <a:tr h="44857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ทะเบียนพนักงานตรวจโรคสัตว์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-</a:t>
                      </a:r>
                      <a:endParaRPr lang="en-US" sz="2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61982"/>
                  </a:ext>
                </a:extLst>
              </a:tr>
              <a:tr h="152515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เลขที่ใบอนุญาติ</a:t>
                      </a:r>
                      <a:endParaRPr lang="th-TH" sz="2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ไม่เว้นวรรค</a:t>
                      </a:r>
                      <a:endParaRPr lang="th-TH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เลขไม่ตรงกับฐาน</a:t>
                      </a:r>
                      <a:endParaRPr lang="th-TH" sz="2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เลขไทย</a:t>
                      </a:r>
                      <a:endParaRPr lang="th-TH" sz="2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340176"/>
                  </a:ext>
                </a:extLst>
              </a:tr>
              <a:tr h="188400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วันที่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พ.ศ.</a:t>
                      </a:r>
                      <a:endParaRPr lang="th-TH" sz="2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Fomat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 </a:t>
                      </a: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ผิด</a:t>
                      </a:r>
                      <a:endParaRPr lang="th-TH" sz="2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ใส่วันที่ที่ไม่ใช่ในเดือนของรายงานมา (เช่น เดือนที่แล้ว หรือเดือนถัดไป)</a:t>
                      </a:r>
                      <a:endParaRPr lang="th-TH" sz="2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1459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062C4-FD18-48E0-9440-11AEC3D4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82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0E1B2-C801-4E5C-AADA-0F8351AE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เงื่อนไขใน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การส่งคืน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627254-DEBB-4A16-A124-1C236A470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633743"/>
              </p:ext>
            </p:extLst>
          </p:nvPr>
        </p:nvGraphicFramePr>
        <p:xfrm>
          <a:off x="249115" y="1480457"/>
          <a:ext cx="5716954" cy="4945102"/>
        </p:xfrm>
        <a:graphic>
          <a:graphicData uri="http://schemas.openxmlformats.org/drawingml/2006/table">
            <a:tbl>
              <a:tblPr/>
              <a:tblGrid>
                <a:gridCol w="1743914">
                  <a:extLst>
                    <a:ext uri="{9D8B030D-6E8A-4147-A177-3AD203B41FA5}">
                      <a16:colId xmlns:a16="http://schemas.microsoft.com/office/drawing/2014/main" val="3757498670"/>
                    </a:ext>
                  </a:extLst>
                </a:gridCol>
                <a:gridCol w="3973040">
                  <a:extLst>
                    <a:ext uri="{9D8B030D-6E8A-4147-A177-3AD203B41FA5}">
                      <a16:colId xmlns:a16="http://schemas.microsoft.com/office/drawing/2014/main" val="1338931090"/>
                    </a:ext>
                  </a:extLst>
                </a:gridCol>
              </a:tblGrid>
              <a:tr h="44955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AMPM</a:t>
                      </a:r>
                      <a:endParaRPr lang="th-TH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supermarket" panose="02000000000000000000" pitchFamily="2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356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ส่งคืน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35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75571"/>
                  </a:ext>
                </a:extLst>
              </a:tr>
              <a:tr h="112388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ลำดับชุดการเข้าฆ่า</a:t>
                      </a:r>
                      <a:endParaRPr lang="th-TH" sz="18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ซ้ำในวันเดียวกัน</a:t>
                      </a:r>
                      <a:endParaRPr lang="th-TH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ไม่ใช่ตัวเลข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174139"/>
                  </a:ext>
                </a:extLst>
              </a:tr>
              <a:tr h="44955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ชื่อฟาร์ม/เจ้าของสัตว์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958216"/>
                  </a:ext>
                </a:extLst>
              </a:tr>
              <a:tr h="44955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ชนิดสัตว์</a:t>
                      </a:r>
                      <a:endParaRPr lang="th-TH" sz="18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ไม่ตรงประเภทรายงาน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917580"/>
                  </a:ext>
                </a:extLst>
              </a:tr>
              <a:tr h="78672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จำนวนสัตว์ที่เข้าฆ่า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0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466897"/>
                  </a:ext>
                </a:extLst>
              </a:tr>
              <a:tr h="78672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จำนวนซากสัตว์ที่ตรวจ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ไม่เท่ากับ จำนวนสัตว์ที่เข้าฆ่า – จำนวนสัตว์ที่คัดทิ้ง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855306"/>
                  </a:ext>
                </a:extLst>
              </a:tr>
              <a:tr h="44955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รอยโรคต่างๆ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-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673459"/>
                  </a:ext>
                </a:extLst>
              </a:tr>
              <a:tr h="44955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อื่นๆ หมายเหตุ</a:t>
                      </a:r>
                      <a:endParaRPr lang="th-TH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-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701104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80C71434-A4FA-4E50-A7CC-4D91FAA3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B6C794E-4AE3-44E5-B408-35473BA67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125904"/>
              </p:ext>
            </p:extLst>
          </p:nvPr>
        </p:nvGraphicFramePr>
        <p:xfrm>
          <a:off x="6071726" y="582183"/>
          <a:ext cx="6032349" cy="5843375"/>
        </p:xfrm>
        <a:graphic>
          <a:graphicData uri="http://schemas.openxmlformats.org/drawingml/2006/table">
            <a:tbl>
              <a:tblPr/>
              <a:tblGrid>
                <a:gridCol w="2825531">
                  <a:extLst>
                    <a:ext uri="{9D8B030D-6E8A-4147-A177-3AD203B41FA5}">
                      <a16:colId xmlns:a16="http://schemas.microsoft.com/office/drawing/2014/main" val="2956961980"/>
                    </a:ext>
                  </a:extLst>
                </a:gridCol>
                <a:gridCol w="3206818">
                  <a:extLst>
                    <a:ext uri="{9D8B030D-6E8A-4147-A177-3AD203B41FA5}">
                      <a16:colId xmlns:a16="http://schemas.microsoft.com/office/drawing/2014/main" val="1073803755"/>
                    </a:ext>
                  </a:extLst>
                </a:gridCol>
              </a:tblGrid>
              <a:tr h="3525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รน.</a:t>
                      </a:r>
                      <a:endParaRPr lang="th-TH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8F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ส่งคืน</a:t>
                      </a:r>
                      <a:endParaRPr lang="th-TH" sz="1800" dirty="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8F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08710"/>
                  </a:ext>
                </a:extLst>
              </a:tr>
              <a:tr h="6404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พนักงานตรวจโรคสัตว์ </a:t>
                      </a:r>
                      <a:endParaRPr lang="th-TH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ทะเบียนพนักงานตรวจโรคสัตว์ ๒ ๓</a:t>
                      </a:r>
                      <a:endParaRPr lang="th-TH" sz="1800" dirty="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-</a:t>
                      </a:r>
                      <a:endParaRPr lang="en-US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758083"/>
                  </a:ext>
                </a:extLst>
              </a:tr>
              <a:tr h="6404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ชื่อ-สกุล สถานที่ปลายทาง</a:t>
                      </a:r>
                      <a:endParaRPr lang="th-TH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ชื่อตลาด</a:t>
                      </a:r>
                      <a:endParaRPr lang="th-TH" sz="1800" dirty="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65961"/>
                  </a:ext>
                </a:extLst>
              </a:tr>
              <a:tr h="92826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ที่อยู่ สถานที่ปลายทาง</a:t>
                      </a:r>
                      <a:endParaRPr lang="th-TH" sz="1800" dirty="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ไม่ชัดเจน</a:t>
                      </a:r>
                      <a:endParaRPr lang="th-TH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ไม่แยกคอลั่ม</a:t>
                      </a:r>
                      <a:endParaRPr lang="th-TH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605311"/>
                  </a:ext>
                </a:extLst>
              </a:tr>
              <a:tr h="35259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ชนิดเนื้อสัตว์</a:t>
                      </a:r>
                      <a:endParaRPr lang="th-TH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 dirty="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666296"/>
                  </a:ext>
                </a:extLst>
              </a:tr>
              <a:tr h="121609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จำนวนตัว น้ำหนัก</a:t>
                      </a:r>
                      <a:endParaRPr lang="th-TH" sz="1800" dirty="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เป็น 0 ทั้ง 2 ช่อง</a:t>
                      </a:r>
                      <a:endParaRPr lang="th-TH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ถ้ามีโอกาสตีกลับ แจ้งเขาให้ลงข้อมูลช่องเดียวอย่าลง 2 ช่อง</a:t>
                      </a:r>
                      <a:endParaRPr lang="th-TH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0636803"/>
                  </a:ext>
                </a:extLst>
              </a:tr>
              <a:tr h="6404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วิธีการรับรอง</a:t>
                      </a:r>
                      <a:endParaRPr lang="th-TH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</a:t>
                      </a:r>
                      <a:endParaRPr lang="th-TH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ถ้ารับรองด้วย รน. ต้องมีเลขที่ใบรน.เสมอ</a:t>
                      </a:r>
                      <a:endParaRPr lang="th-TH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493820"/>
                  </a:ext>
                </a:extLst>
              </a:tr>
              <a:tr h="107255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เลขที่ใบ รน.</a:t>
                      </a:r>
                      <a:endParaRPr lang="th-TH" sz="180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ถ้ารับรองด้วย รน. ต้องมีเลขที่ใบรน.เสมอ</a:t>
                      </a:r>
                      <a:endParaRPr lang="th-TH" sz="1800" dirty="0">
                        <a:effectLst/>
                      </a:endParaRPr>
                    </a:p>
                  </a:txBody>
                  <a:tcPr marL="46291" marR="46291" marT="30861" marB="3086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7980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89B52-7E51-47A2-B6C7-81FF0EEA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6FFB23-72D1-46AB-A783-1CA5BC113029}"/>
              </a:ext>
            </a:extLst>
          </p:cNvPr>
          <p:cNvSpPr/>
          <p:nvPr/>
        </p:nvSpPr>
        <p:spPr>
          <a:xfrm>
            <a:off x="408483" y="3845950"/>
            <a:ext cx="11410502" cy="597648"/>
          </a:xfrm>
          <a:prstGeom prst="roundRect">
            <a:avLst>
              <a:gd name="adj" fmla="val 50000"/>
            </a:avLst>
          </a:prstGeom>
          <a:solidFill>
            <a:srgbClr val="FF9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DCCC9A-B6D4-4663-9904-B019FBF177AC}"/>
              </a:ext>
            </a:extLst>
          </p:cNvPr>
          <p:cNvSpPr/>
          <p:nvPr/>
        </p:nvSpPr>
        <p:spPr>
          <a:xfrm>
            <a:off x="0" y="0"/>
            <a:ext cx="12192000" cy="3580198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4E101-7ECC-4247-8255-FC44C1FC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5909"/>
            <a:ext cx="11055350" cy="2852737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1. ร่างกฎกระทรวง 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4900" dirty="0">
                <a:latin typeface="supermarket" panose="02000000000000000000" pitchFamily="2" charset="0"/>
                <a:cs typeface="supermarket" panose="02000000000000000000" pitchFamily="2" charset="0"/>
              </a:rPr>
              <a:t>การขึ้นทะเบียน การเพิกถอนการขึ้น</a:t>
            </a:r>
            <a:r>
              <a:rPr lang="th-TH" sz="4900">
                <a:latin typeface="supermarket" panose="02000000000000000000" pitchFamily="2" charset="0"/>
                <a:cs typeface="supermarket" panose="02000000000000000000" pitchFamily="2" charset="0"/>
              </a:rPr>
              <a:t>ทะเบียน และ</a:t>
            </a:r>
            <a:r>
              <a:rPr lang="th-TH" sz="4900" dirty="0"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คุณสมบัติของบุคคลซึ่งได้รับการแต่งตั้งเป็นพนักงานตรวจโรคสัตว์</a:t>
            </a: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F0EE8-2D4E-4848-92C9-D99035A87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132" y="3945323"/>
            <a:ext cx="11055350" cy="2480235"/>
          </a:xfrm>
        </p:spPr>
        <p:txBody>
          <a:bodyPr>
            <a:normAutofit fontScale="92500" lnSpcReduction="10000"/>
          </a:bodyPr>
          <a:lstStyle/>
          <a:p>
            <a:r>
              <a:rPr lang="th-TH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กฎกระทรวงนี้ให้ใช้บังคับเมื่อพ้นกำหนด 60 วัน นับแต่วันประกาศในราชกิจจานุเบกษาเป็น</a:t>
            </a:r>
            <a:r>
              <a:rPr lang="th-TH" sz="30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ต้นไป</a:t>
            </a:r>
            <a:br>
              <a:rPr lang="th-TH" sz="30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sz="30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คุณสมบัติของพนักงานตรวจโรคสัตว์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การขึ้นทะเบียนพนักงานตรวจโรคสัตว์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การเปลี่ยนแปลงข้อมูลหรือการยกเลิกทะเบียนพนักงานตรวจโรคสัตว์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การเพิกถอนทะเบียนพนักงานตรวจโรคสัตว์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0FB809-FC8D-4506-A707-B58C6849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3</a:t>
            </a:fld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F362F1-E85D-45D2-BE5C-7DE18836EA66}"/>
              </a:ext>
            </a:extLst>
          </p:cNvPr>
          <p:cNvSpPr/>
          <p:nvPr/>
        </p:nvSpPr>
        <p:spPr>
          <a:xfrm>
            <a:off x="7745758" y="5495271"/>
            <a:ext cx="3884562" cy="1362728"/>
          </a:xfrm>
          <a:custGeom>
            <a:avLst/>
            <a:gdLst>
              <a:gd name="connsiteX0" fmla="*/ 1942281 w 3884562"/>
              <a:gd name="connsiteY0" fmla="*/ 0 h 1362728"/>
              <a:gd name="connsiteX1" fmla="*/ 3848176 w 3884562"/>
              <a:gd name="connsiteY1" fmla="*/ 1263312 h 1362728"/>
              <a:gd name="connsiteX2" fmla="*/ 3884562 w 3884562"/>
              <a:gd name="connsiteY2" fmla="*/ 1362728 h 1362728"/>
              <a:gd name="connsiteX3" fmla="*/ 0 w 3884562"/>
              <a:gd name="connsiteY3" fmla="*/ 1362728 h 1362728"/>
              <a:gd name="connsiteX4" fmla="*/ 36387 w 3884562"/>
              <a:gd name="connsiteY4" fmla="*/ 1263312 h 1362728"/>
              <a:gd name="connsiteX5" fmla="*/ 1942281 w 3884562"/>
              <a:gd name="connsiteY5" fmla="*/ 0 h 136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4562" h="1362728">
                <a:moveTo>
                  <a:pt x="1942281" y="0"/>
                </a:moveTo>
                <a:cubicBezTo>
                  <a:pt x="2799058" y="0"/>
                  <a:pt x="3534169" y="520916"/>
                  <a:pt x="3848176" y="1263312"/>
                </a:cubicBezTo>
                <a:lnTo>
                  <a:pt x="3884562" y="1362728"/>
                </a:lnTo>
                <a:lnTo>
                  <a:pt x="0" y="1362728"/>
                </a:lnTo>
                <a:lnTo>
                  <a:pt x="36387" y="1263312"/>
                </a:lnTo>
                <a:cubicBezTo>
                  <a:pt x="350393" y="520916"/>
                  <a:pt x="1085504" y="0"/>
                  <a:pt x="1942281" y="0"/>
                </a:cubicBezTo>
                <a:close/>
              </a:path>
            </a:pathLst>
          </a:custGeom>
          <a:solidFill>
            <a:srgbClr val="6E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A7D963-CFD8-46AD-A30C-235EE70410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65328"/>
          <a:stretch/>
        </p:blipFill>
        <p:spPr>
          <a:xfrm flipH="1">
            <a:off x="7619596" y="4633297"/>
            <a:ext cx="3187736" cy="2224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3A5D13E-9648-4576-8906-AB784785CF90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49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CFD3557-BFA8-4205-86F5-53EF7F05BC90}"/>
              </a:ext>
            </a:extLst>
          </p:cNvPr>
          <p:cNvSpPr/>
          <p:nvPr/>
        </p:nvSpPr>
        <p:spPr>
          <a:xfrm>
            <a:off x="7997371" y="740086"/>
            <a:ext cx="2119086" cy="1168484"/>
          </a:xfrm>
          <a:custGeom>
            <a:avLst/>
            <a:gdLst>
              <a:gd name="connsiteX0" fmla="*/ 1059543 w 2119086"/>
              <a:gd name="connsiteY0" fmla="*/ 0 h 1168484"/>
              <a:gd name="connsiteX1" fmla="*/ 2119086 w 2119086"/>
              <a:gd name="connsiteY1" fmla="*/ 1059543 h 1168484"/>
              <a:gd name="connsiteX2" fmla="*/ 2113616 w 2119086"/>
              <a:gd name="connsiteY2" fmla="*/ 1167875 h 1168484"/>
              <a:gd name="connsiteX3" fmla="*/ 2113523 w 2119086"/>
              <a:gd name="connsiteY3" fmla="*/ 1168484 h 1168484"/>
              <a:gd name="connsiteX4" fmla="*/ 5564 w 2119086"/>
              <a:gd name="connsiteY4" fmla="*/ 1168484 h 1168484"/>
              <a:gd name="connsiteX5" fmla="*/ 5471 w 2119086"/>
              <a:gd name="connsiteY5" fmla="*/ 1167875 h 1168484"/>
              <a:gd name="connsiteX6" fmla="*/ 0 w 2119086"/>
              <a:gd name="connsiteY6" fmla="*/ 1059543 h 1168484"/>
              <a:gd name="connsiteX7" fmla="*/ 1059543 w 2119086"/>
              <a:gd name="connsiteY7" fmla="*/ 0 h 116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9086" h="1168484">
                <a:moveTo>
                  <a:pt x="1059543" y="0"/>
                </a:moveTo>
                <a:cubicBezTo>
                  <a:pt x="1644712" y="0"/>
                  <a:pt x="2119086" y="474374"/>
                  <a:pt x="2119086" y="1059543"/>
                </a:cubicBezTo>
                <a:cubicBezTo>
                  <a:pt x="2119086" y="1096116"/>
                  <a:pt x="2117233" y="1132256"/>
                  <a:pt x="2113616" y="1167875"/>
                </a:cubicBezTo>
                <a:lnTo>
                  <a:pt x="2113523" y="1168484"/>
                </a:lnTo>
                <a:lnTo>
                  <a:pt x="5564" y="1168484"/>
                </a:lnTo>
                <a:lnTo>
                  <a:pt x="5471" y="1167875"/>
                </a:lnTo>
                <a:cubicBezTo>
                  <a:pt x="1853" y="1132256"/>
                  <a:pt x="0" y="1096116"/>
                  <a:pt x="0" y="1059543"/>
                </a:cubicBezTo>
                <a:cubicBezTo>
                  <a:pt x="0" y="474374"/>
                  <a:pt x="474374" y="0"/>
                  <a:pt x="1059543" y="0"/>
                </a:cubicBezTo>
                <a:close/>
              </a:path>
            </a:pathLst>
          </a:cu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C483C-EA6A-47F2-B5AB-780A3DD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ผลกระทบที่เกิดขึ้นและการจัดการ 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3600" dirty="0">
                <a:solidFill>
                  <a:srgbClr val="5B8F8B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หากพนักงานตรวจโรคสัตว์ปฏิบัติหน้าที่</a:t>
            </a:r>
            <a:r>
              <a:rPr lang="th-TH" sz="3600">
                <a:solidFill>
                  <a:srgbClr val="5B8F8B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บกพร่อง </a:t>
            </a:r>
            <a:endParaRPr lang="en-US" dirty="0">
              <a:solidFill>
                <a:srgbClr val="5B8F8B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E704FCD-C06D-4B56-A5F9-F79A504A0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538011"/>
              </p:ext>
            </p:extLst>
          </p:nvPr>
        </p:nvGraphicFramePr>
        <p:xfrm>
          <a:off x="622300" y="1799629"/>
          <a:ext cx="10947400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4243">
                  <a:extLst>
                    <a:ext uri="{9D8B030D-6E8A-4147-A177-3AD203B41FA5}">
                      <a16:colId xmlns:a16="http://schemas.microsoft.com/office/drawing/2014/main" val="70608082"/>
                    </a:ext>
                  </a:extLst>
                </a:gridCol>
                <a:gridCol w="5059800">
                  <a:extLst>
                    <a:ext uri="{9D8B030D-6E8A-4147-A177-3AD203B41FA5}">
                      <a16:colId xmlns:a16="http://schemas.microsoft.com/office/drawing/2014/main" val="3061092318"/>
                    </a:ext>
                  </a:extLst>
                </a:gridCol>
                <a:gridCol w="3093357">
                  <a:extLst>
                    <a:ext uri="{9D8B030D-6E8A-4147-A177-3AD203B41FA5}">
                      <a16:colId xmlns:a16="http://schemas.microsoft.com/office/drawing/2014/main" val="2319976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ตัวอย่างข้อบกพร่อง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44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ผลกระทบ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44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การจัดการ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44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88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ไม่ตรวจสัตว์หรือเนื้อสัตว์ หรือ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ตรวจสัตว์และเนื้อสัตว์อย่างไม่ถูกต้องตามหลักการ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ปล่อยให้สัตว์ที่ต้องสงสัยโรคระบาดเข้าฆ่า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ผู้บริโภคอาจได้รับเนื้อสัตว์ที่ไม่เหมาะสม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กรณี สัตว์เป็นโรค อาจก่อความเสียหายต่อหลายอย่าง เช่น การระบาดของโรคในสัตว์ หรือการระบาดของโรคที่ติดจากสัตว์สู่คน เป็นต้น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กำกับดูแลพนักงานตรวจโรคสัตว์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แจ้งเตือนถึงข้อผิดพลาดที่เกิด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อธิบายถึงวิธีการที่ถูกต้อง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บังคับใช้กฎหมาย มาตรการลงโทษ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2736534"/>
                  </a:ext>
                </a:extLst>
              </a:tr>
              <a:tr h="48490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รับรองให้</a:t>
                      </a:r>
                      <a: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จำหน่ายเนื้อสัตว์</a:t>
                      </a:r>
                      <a:b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</a:br>
                      <a: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จาก</a:t>
                      </a: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สัตว์ที่ไม่ได้แจ้งฆ่า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หากเนื้อสัตว์มีปัญหาจะไม่สามารถสืบย้อนกลับไปที่แหล่งที่มา</a:t>
                      </a:r>
                      <a: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ได้ </a:t>
                      </a:r>
                      <a:b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</a:br>
                      <a: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เพราะ</a:t>
                      </a: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ไม่มีหลักฐาน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65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ตรวจสัตว์หรือเนื้อสัตว์ไม่ถูกต้องตามรูปแบบที่กำหนด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อาจพลาดอาการหรือรอยโรคที่ไม่ได้ตรวจ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710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รับรองให้</a:t>
                      </a:r>
                      <a: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จำหน่ายเนื้อสัตว์</a:t>
                      </a:r>
                      <a:b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</a:br>
                      <a:r>
                        <a:rPr lang="th-TH" sz="160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ไม่</a:t>
                      </a: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ถูกต้องตามรูปแบบที่กำหนด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CE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อาจขาดข้อมูลที่อาจใช้ในการสืบย้อนกลับ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14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ข้อมูลในรายงานตกหล่น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ข้อมูลในรายงานเป็นเท็จ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ส่งรายงานไม่ถูกต้อง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ขาดข้อมูลที่ใช้ในการประเมินภาพรวมของประเทศ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600" dirty="0">
                          <a:latin typeface="supermarket" panose="02000000000000000000" pitchFamily="2" charset="0"/>
                          <a:cs typeface="supermarket" panose="02000000000000000000" pitchFamily="2" charset="0"/>
                        </a:rPr>
                        <a:t>เมื่อเกิดปัญหา ไม่สามารถใช้ข้อมูลที่ถูกส่งมาในการสืบย้อนกลับได้</a:t>
                      </a:r>
                      <a:endParaRPr lang="en-US" sz="1600" dirty="0">
                        <a:latin typeface="supermarket" panose="02000000000000000000" pitchFamily="2" charset="0"/>
                        <a:cs typeface="supermarke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3721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BD564E-2366-4E05-B438-9E484627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8F07E-E005-420C-8078-6CE69B84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61"/>
          <a:stretch/>
        </p:blipFill>
        <p:spPr>
          <a:xfrm flipH="1">
            <a:off x="8118011" y="119376"/>
            <a:ext cx="1877806" cy="16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0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7E9B15A-8D93-48A0-A5E1-E4DF5FB3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316"/>
            <a:ext cx="7780674" cy="65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C860B-77FF-462C-9237-335AB4B3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171" y="1115558"/>
            <a:ext cx="10515600" cy="2852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z="8900" dirty="0">
                <a:latin typeface="supermarket" panose="02000000000000000000" pitchFamily="2" charset="0"/>
                <a:cs typeface="supermarket" panose="02000000000000000000" pitchFamily="2" charset="0"/>
              </a:rPr>
              <a:t>มาตรการ</a:t>
            </a:r>
            <a:r>
              <a:rPr lang="th-TH" sz="8900">
                <a:latin typeface="supermarket" panose="02000000000000000000" pitchFamily="2" charset="0"/>
                <a:cs typeface="supermarket" panose="02000000000000000000" pitchFamily="2" charset="0"/>
              </a:rPr>
              <a:t>ลงโทษ </a:t>
            </a:r>
            <a:br>
              <a:rPr lang="th-TH" sz="660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480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</a:t>
            </a:r>
            <a:r>
              <a:rPr lang="th-TH" sz="4800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เพิกถอนการ</a:t>
            </a:r>
            <a:r>
              <a:rPr lang="th-TH" sz="480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ขึ้นทะเบียน</a:t>
            </a:r>
            <a:br>
              <a:rPr lang="th-TH" sz="480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480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พนักงาน</a:t>
            </a:r>
            <a:r>
              <a:rPr lang="th-TH" sz="4800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ตรวจโรค</a:t>
            </a:r>
            <a:r>
              <a:rPr lang="th-TH" sz="480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สัตว์ </a:t>
            </a:r>
            <a:endParaRPr lang="en-US" sz="6600" dirty="0">
              <a:solidFill>
                <a:srgbClr val="4F3565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87CCF-FE46-479A-94DB-CFC1B398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63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B79144-4534-4F65-BC00-58A435CD3E3D}"/>
              </a:ext>
            </a:extLst>
          </p:cNvPr>
          <p:cNvSpPr/>
          <p:nvPr/>
        </p:nvSpPr>
        <p:spPr>
          <a:xfrm>
            <a:off x="653142" y="3045786"/>
            <a:ext cx="8457404" cy="529624"/>
          </a:xfrm>
          <a:prstGeom prst="roundRect">
            <a:avLst>
              <a:gd name="adj" fmla="val 50000"/>
            </a:avLst>
          </a:prstGeom>
          <a:solidFill>
            <a:srgbClr val="FF968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E11824-6796-42D2-8846-69AFD2199A16}"/>
              </a:ext>
            </a:extLst>
          </p:cNvPr>
          <p:cNvSpPr/>
          <p:nvPr/>
        </p:nvSpPr>
        <p:spPr>
          <a:xfrm>
            <a:off x="653142" y="1816327"/>
            <a:ext cx="11117944" cy="839787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DB6E1-F6DB-48AE-AED0-F59C7A1E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มาตรการลงโทษ 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3600" dirty="0">
                <a:solidFill>
                  <a:srgbClr val="5B8F8B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การเพิกถอนการขึ้นทะเบียนพนักงานตรวจโรคสัตว์ </a:t>
            </a:r>
            <a:endParaRPr lang="en-US" dirty="0">
              <a:solidFill>
                <a:srgbClr val="5B8F8B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3204-6FB1-481B-8D5C-467CFEEF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84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ไม่ปฏิบัติงานพนักงานตรวจโรคสัตว์อย่างถูกต้อง 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dirty="0">
                <a:cs typeface="supermarket" panose="02000000000000000000" pitchFamily="2" charset="0"/>
              </a:rPr>
              <a:t>เช่น ไม่ตรวจสัตว์ก่อนฆ่า ไม่ตรวจเนื้อสัตว์ ไม่ส่งรายงานปฏิบัติงาน ทำรายงานปฏิบัติงานเท็จ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r>
              <a:rPr lang="th-TH" dirty="0">
                <a:cs typeface="supermarket" panose="02000000000000000000" pitchFamily="2" charset="0"/>
              </a:rPr>
              <a:t>อธิบดีกรมปศุสัตว์สั่งเพิกถอนการขึ้นทะเบียนพนักงานตรวจโรคสัตว์ได้ 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dirty="0">
                <a:cs typeface="supermarket" panose="02000000000000000000" pitchFamily="2" charset="0"/>
              </a:rPr>
              <a:t>ตามร่างกฎกระทรวงดังกล่าว</a:t>
            </a:r>
          </a:p>
          <a:p>
            <a:pPr lvl="1"/>
            <a:r>
              <a:rPr lang="th-TH" dirty="0">
                <a:cs typeface="supermarket" panose="02000000000000000000" pitchFamily="2" charset="0"/>
              </a:rPr>
              <a:t>ไม่ปฏิบัติหน้าที่พนักงานตรวจโรคสัตว์</a:t>
            </a:r>
            <a:br>
              <a:rPr lang="th-TH" dirty="0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r>
              <a:rPr lang="th-TH" dirty="0">
                <a:cs typeface="supermarket" panose="02000000000000000000" pitchFamily="2" charset="0"/>
              </a:rPr>
              <a:t>อาจมีความผิดตามมาตรา 172 แห่งพระราชบัญญัติ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sz="2400" dirty="0">
                <a:cs typeface="supermarket" panose="02000000000000000000" pitchFamily="2" charset="0"/>
              </a:rPr>
              <a:t>ประกอบรัฐธรรมนูญว่าด้วยการป้องกันและปราบปรามการทุจริต พ.ศ.2561</a:t>
            </a:r>
            <a:endParaRPr lang="th-TH" dirty="0">
              <a:cs typeface="supermarket" panose="02000000000000000000" pitchFamily="2" charset="0"/>
            </a:endParaRPr>
          </a:p>
          <a:p>
            <a:pPr lvl="1"/>
            <a:r>
              <a:rPr lang="th-TH" sz="2000" dirty="0">
                <a:cs typeface="supermarket" panose="02000000000000000000" pitchFamily="2" charset="0"/>
              </a:rPr>
              <a:t>มีความผิดกรณีปฏิบัติหรือละเว้นการปฏิบัติอย่างใดในตำแหน่ง/หน้าที่</a:t>
            </a:r>
          </a:p>
          <a:p>
            <a:pPr lvl="1"/>
            <a:r>
              <a:rPr lang="th-TH" sz="2000" dirty="0">
                <a:cs typeface="supermarket" panose="02000000000000000000" pitchFamily="2" charset="0"/>
              </a:rPr>
              <a:t>หรือใช้อำนาจในตำแหน่ง/หน้าที่โดยม</a:t>
            </a:r>
            <a:r>
              <a:rPr lang="th-TH" sz="2000" dirty="0" err="1">
                <a:cs typeface="supermarket" panose="02000000000000000000" pitchFamily="2" charset="0"/>
              </a:rPr>
              <a:t>ิช</a:t>
            </a:r>
            <a:r>
              <a:rPr lang="th-TH" sz="2000" dirty="0">
                <a:cs typeface="supermarket" panose="02000000000000000000" pitchFamily="2" charset="0"/>
              </a:rPr>
              <a:t>อบ</a:t>
            </a:r>
          </a:p>
          <a:p>
            <a:pPr lvl="1"/>
            <a:r>
              <a:rPr lang="th-TH" sz="2000" dirty="0">
                <a:cs typeface="supermarket" panose="02000000000000000000" pitchFamily="2" charset="0"/>
              </a:rPr>
              <a:t>หรือปฏิบัติหรือละเว้นการปฏิบัติหน้าที่โดยทุจริต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BAA21-8D7E-4A8A-A4C3-1EA2F213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32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D172115-C776-4DC8-B025-B7A52C4A39C3}"/>
              </a:ext>
            </a:extLst>
          </p:cNvPr>
          <p:cNvSpPr/>
          <p:nvPr/>
        </p:nvSpPr>
        <p:spPr>
          <a:xfrm>
            <a:off x="8839200" y="3366086"/>
            <a:ext cx="2788957" cy="2788957"/>
          </a:xfrm>
          <a:prstGeom prst="ellipse">
            <a:avLst/>
          </a:prstGeom>
          <a:solidFill>
            <a:srgbClr val="9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47C2B6-7920-4770-930E-0E62BF8E0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016"/>
          <a:stretch/>
        </p:blipFill>
        <p:spPr>
          <a:xfrm flipH="1">
            <a:off x="9025579" y="3783023"/>
            <a:ext cx="2010096" cy="30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8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CBC0DD-843F-408D-AA37-C76CB41B7BB6}"/>
              </a:ext>
            </a:extLst>
          </p:cNvPr>
          <p:cNvSpPr/>
          <p:nvPr/>
        </p:nvSpPr>
        <p:spPr>
          <a:xfrm>
            <a:off x="555170" y="4506547"/>
            <a:ext cx="11321144" cy="1919011"/>
          </a:xfrm>
          <a:prstGeom prst="roundRect">
            <a:avLst>
              <a:gd name="adj" fmla="val 7282"/>
            </a:avLst>
          </a:prstGeom>
          <a:solidFill>
            <a:srgbClr val="FF9688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DB6E1-F6DB-48AE-AED0-F59C7A1E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มาตรการลงโทษ </a:t>
            </a:r>
            <a:b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3600" dirty="0">
                <a:solidFill>
                  <a:srgbClr val="5B8F8B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การเพิกถอนการขึ้นทะเบียนพนักงานตรวจโรคสัตว์</a:t>
            </a:r>
            <a:endParaRPr lang="en-US" dirty="0">
              <a:solidFill>
                <a:srgbClr val="DE4438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3204-6FB1-481B-8D5C-467CFEEFC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142"/>
          </a:xfrm>
        </p:spPr>
        <p:txBody>
          <a:bodyPr>
            <a:normAutofit/>
          </a:bodyPr>
          <a:lstStyle/>
          <a:p>
            <a:r>
              <a:rPr lang="th-TH" sz="2400" dirty="0">
                <a:solidFill>
                  <a:schemeClr val="accent4">
                    <a:lumMod val="75000"/>
                  </a:schemeClr>
                </a:solidFill>
                <a:cs typeface="supermarket" panose="02000000000000000000" pitchFamily="2" charset="0"/>
              </a:rPr>
              <a:t>ไม่ส่งรายงาน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AMPM </a:t>
            </a:r>
            <a:r>
              <a:rPr lang="th-TH" sz="2400" dirty="0">
                <a:solidFill>
                  <a:schemeClr val="accent4">
                    <a:lumMod val="75000"/>
                  </a:schemeClr>
                </a:solidFill>
                <a:cs typeface="supermarket" panose="02000000000000000000" pitchFamily="2" charset="0"/>
              </a:rPr>
              <a:t>รน.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th-TH" sz="2000" dirty="0">
                <a:cs typeface="supermarket" panose="02000000000000000000" pitchFamily="2" charset="0"/>
              </a:rPr>
              <a:t>กรณีแต่งตั้งจากข้าราชการ/พนักงานราชการในสังกัดกรมปศุสัตว์</a:t>
            </a:r>
            <a:br>
              <a:rPr lang="th-TH" sz="2000" dirty="0">
                <a:cs typeface="supermarket" panose="02000000000000000000" pitchFamily="2" charset="0"/>
              </a:rPr>
            </a:br>
            <a:r>
              <a:rPr lang="th-TH" sz="2000" dirty="0">
                <a:cs typeface="supermarket" panose="02000000000000000000" pitchFamily="2" charset="0"/>
              </a:rPr>
              <a:t>ถือว่าไม่ปฏิบัติหน้าที่ราชการ ผู้บังคับบัญชาต้องพิจารณาดำเนินการทางวินัย แล้วแต่กรณี</a:t>
            </a:r>
          </a:p>
          <a:p>
            <a:pPr lvl="2"/>
            <a:r>
              <a:rPr lang="th-TH" sz="1800" dirty="0">
                <a:cs typeface="supermarket" panose="02000000000000000000" pitchFamily="2" charset="0"/>
              </a:rPr>
              <a:t>ทำผิดมาตรา 82 แห่งพระราชบัญญัติระเบียบข้าราชการพลเรือน พ.ศ. 2551</a:t>
            </a:r>
          </a:p>
          <a:p>
            <a:pPr lvl="2"/>
            <a:r>
              <a:rPr lang="th-TH" sz="1800" dirty="0">
                <a:cs typeface="supermarket" panose="02000000000000000000" pitchFamily="2" charset="0"/>
              </a:rPr>
              <a:t>หรือทำผิดข้อ 5 ข้อ 6 แห่งประกาศกรมปศุสัตว์ เรื่อง การรักษาวินัยและการดำเนินการทางวินัยของพนักงานราชการ</a:t>
            </a:r>
          </a:p>
          <a:p>
            <a:pPr lvl="1"/>
            <a:r>
              <a:rPr lang="th-TH" sz="2000" dirty="0">
                <a:cs typeface="supermarket" panose="02000000000000000000" pitchFamily="2" charset="0"/>
              </a:rPr>
              <a:t>กรณีอื่น ๆ</a:t>
            </a:r>
          </a:p>
          <a:p>
            <a:pPr lvl="2"/>
            <a:r>
              <a:rPr lang="th-TH" sz="1800" dirty="0">
                <a:cs typeface="supermarket" panose="02000000000000000000" pitchFamily="2" charset="0"/>
              </a:rPr>
              <a:t>ควรมีหนังสือไปยังองค์กรปกครองส่วนท้องถิ่นขอให้กำกับดูแลให้ปฏิบัติตามกฎหมาย กฎระเบียบที่เกี่ยวข้อง เพื่อให้เนื้อสัตว์ถูกสุขอนามัยอันเป็นการคุ้มครองประชาชนผู้บริโภคเนื้อสัตว์</a:t>
            </a:r>
            <a:br>
              <a:rPr lang="th-TH" sz="1800" dirty="0">
                <a:cs typeface="supermarket" panose="02000000000000000000" pitchFamily="2" charset="0"/>
              </a:rPr>
            </a:br>
            <a:endParaRPr lang="th-TH" sz="1800" dirty="0">
              <a:cs typeface="supermarket" panose="02000000000000000000" pitchFamily="2" charset="0"/>
            </a:endParaRPr>
          </a:p>
          <a:p>
            <a:r>
              <a:rPr lang="th-TH" sz="2400" dirty="0">
                <a:cs typeface="supermarket" panose="02000000000000000000" pitchFamily="2" charset="0"/>
              </a:rPr>
              <a:t>รายงาน</a:t>
            </a:r>
            <a:r>
              <a:rPr lang="en-US" sz="2400" dirty="0"/>
              <a:t> AMPM </a:t>
            </a:r>
            <a:r>
              <a:rPr lang="th-TH" sz="2400" dirty="0">
                <a:cs typeface="supermarket" panose="02000000000000000000" pitchFamily="2" charset="0"/>
              </a:rPr>
              <a:t>รน. ไม่ถูกต้องตามความเป็นจริง</a:t>
            </a:r>
          </a:p>
          <a:p>
            <a:pPr lvl="1"/>
            <a:r>
              <a:rPr lang="th-TH" sz="2000" dirty="0">
                <a:cs typeface="supermarket" panose="02000000000000000000" pitchFamily="2" charset="0"/>
              </a:rPr>
              <a:t>พนักงานตรวจโรคสัตว์เป็น “เจ้าพนักงาน”  ตามประมวลกฎหมายอาญา มาตรา 1 (16) นั้น </a:t>
            </a:r>
            <a:br>
              <a:rPr lang="th-TH" sz="2000" dirty="0">
                <a:cs typeface="supermarket" panose="02000000000000000000" pitchFamily="2" charset="0"/>
              </a:rPr>
            </a:br>
            <a:r>
              <a:rPr lang="th-TH" sz="2000" dirty="0">
                <a:cs typeface="supermarket" panose="02000000000000000000" pitchFamily="2" charset="0"/>
              </a:rPr>
              <a:t>มีความผิดตามประมวลกฎหมายอาญามาตรา 162 (1)  และมาตรา 157</a:t>
            </a:r>
          </a:p>
          <a:p>
            <a:pPr lvl="1"/>
            <a:r>
              <a:rPr lang="th-TH" sz="2000" dirty="0">
                <a:cs typeface="supermarket" panose="02000000000000000000" pitchFamily="2" charset="0"/>
              </a:rPr>
              <a:t>ดังนั้น เมื่อพบการกระทำความผิด ต้องรวบรวมพยานหลักฐานเพื่อดำเนินการแจ้งความร้องทุกข์กล่าวโทษต่อพนักงานสอบสวน/พนักงานฝ่ายปกครอง/ตำรวจ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F5D4C-6DF1-462C-B78D-2EFD1E1E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3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tcher cutting pork  at the meat manufacturing. Premium Photo">
            <a:extLst>
              <a:ext uri="{FF2B5EF4-FFF2-40B4-BE49-F238E27FC236}">
                <a16:creationId xmlns:a16="http://schemas.microsoft.com/office/drawing/2014/main" id="{CFAC783D-47AE-498A-86B5-9A818C743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" t="25185" b="23434"/>
          <a:stretch/>
        </p:blipFill>
        <p:spPr bwMode="auto">
          <a:xfrm>
            <a:off x="0" y="1"/>
            <a:ext cx="12192000" cy="4223656"/>
          </a:xfrm>
          <a:prstGeom prst="rect">
            <a:avLst/>
          </a:prstGeom>
          <a:ln w="889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C860B-77FF-462C-9237-335AB4B3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650" y="4005263"/>
            <a:ext cx="10515600" cy="2852737"/>
          </a:xfrm>
        </p:spPr>
        <p:txBody>
          <a:bodyPr>
            <a:normAutofit/>
          </a:bodyPr>
          <a:lstStyle/>
          <a:p>
            <a:r>
              <a:rPr lang="en-US" sz="16600">
                <a:latin typeface="supermarket" panose="02000000000000000000" pitchFamily="2" charset="0"/>
                <a:cs typeface="supermarket" panose="02000000000000000000" pitchFamily="2" charset="0"/>
              </a:rPr>
              <a:t>Q </a:t>
            </a:r>
            <a:r>
              <a:rPr lang="en-US" sz="16600" dirty="0">
                <a:solidFill>
                  <a:srgbClr val="FF9688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&amp;</a:t>
            </a:r>
            <a:r>
              <a:rPr lang="en-US" sz="16600" dirty="0">
                <a:latin typeface="supermarket" panose="02000000000000000000" pitchFamily="2" charset="0"/>
                <a:cs typeface="supermarket" panose="02000000000000000000" pitchFamily="2" charset="0"/>
              </a:rPr>
              <a:t>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B09E7-58DE-432E-A4F9-6DD750FE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5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F4EB488-77A7-4523-AE24-06C915FC15A6}"/>
              </a:ext>
            </a:extLst>
          </p:cNvPr>
          <p:cNvSpPr/>
          <p:nvPr/>
        </p:nvSpPr>
        <p:spPr>
          <a:xfrm>
            <a:off x="0" y="-16018"/>
            <a:ext cx="12192000" cy="1266373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7220E-1331-4A96-856E-0FC82DF7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94" y="1509"/>
            <a:ext cx="10515600" cy="1325563"/>
          </a:xfrm>
        </p:spPr>
        <p:txBody>
          <a:bodyPr/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คุณสมบัติของพนักงานตรวจโรคสัตว์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5B88476-D892-44A9-84DE-813FF088C05E}"/>
              </a:ext>
            </a:extLst>
          </p:cNvPr>
          <p:cNvSpPr/>
          <p:nvPr/>
        </p:nvSpPr>
        <p:spPr>
          <a:xfrm>
            <a:off x="6525694" y="4705446"/>
            <a:ext cx="490993" cy="15834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45496" y="0"/>
                </a:lnTo>
                <a:lnTo>
                  <a:pt x="245496" y="1583453"/>
                </a:lnTo>
                <a:lnTo>
                  <a:pt x="490993" y="1583453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CD2ECC-7509-40FB-9753-04B71745AEF8}"/>
              </a:ext>
            </a:extLst>
          </p:cNvPr>
          <p:cNvSpPr/>
          <p:nvPr/>
        </p:nvSpPr>
        <p:spPr>
          <a:xfrm>
            <a:off x="6525694" y="4705446"/>
            <a:ext cx="490993" cy="52781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45496" y="0"/>
                </a:lnTo>
                <a:lnTo>
                  <a:pt x="245496" y="527817"/>
                </a:lnTo>
                <a:lnTo>
                  <a:pt x="490993" y="527817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2491B15-6014-4F17-9A9C-F28FA493EEAB}"/>
              </a:ext>
            </a:extLst>
          </p:cNvPr>
          <p:cNvSpPr/>
          <p:nvPr/>
        </p:nvSpPr>
        <p:spPr>
          <a:xfrm>
            <a:off x="6525694" y="4177628"/>
            <a:ext cx="490993" cy="52781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527817"/>
                </a:moveTo>
                <a:lnTo>
                  <a:pt x="245496" y="527817"/>
                </a:lnTo>
                <a:lnTo>
                  <a:pt x="245496" y="0"/>
                </a:lnTo>
                <a:lnTo>
                  <a:pt x="490993" y="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2F46CB-4F5F-4E5C-AB65-367C0E883A4D}"/>
              </a:ext>
            </a:extLst>
          </p:cNvPr>
          <p:cNvSpPr/>
          <p:nvPr/>
        </p:nvSpPr>
        <p:spPr>
          <a:xfrm>
            <a:off x="6525694" y="3121993"/>
            <a:ext cx="490993" cy="15834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83453"/>
                </a:moveTo>
                <a:lnTo>
                  <a:pt x="245496" y="1583453"/>
                </a:lnTo>
                <a:lnTo>
                  <a:pt x="245496" y="0"/>
                </a:lnTo>
                <a:lnTo>
                  <a:pt x="490993" y="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D6049A-B9B2-4383-A6CD-1492D4DBCD2B}"/>
              </a:ext>
            </a:extLst>
          </p:cNvPr>
          <p:cNvSpPr/>
          <p:nvPr/>
        </p:nvSpPr>
        <p:spPr>
          <a:xfrm>
            <a:off x="2719195" y="3385901"/>
            <a:ext cx="490993" cy="13195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45496" y="0"/>
                </a:lnTo>
                <a:lnTo>
                  <a:pt x="245496" y="1319544"/>
                </a:lnTo>
                <a:lnTo>
                  <a:pt x="490993" y="1319544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48225-D948-4D6C-84C8-893427D17B5E}"/>
              </a:ext>
            </a:extLst>
          </p:cNvPr>
          <p:cNvSpPr/>
          <p:nvPr/>
        </p:nvSpPr>
        <p:spPr>
          <a:xfrm>
            <a:off x="5665155" y="2020637"/>
            <a:ext cx="490993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90993" y="4572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25DD63-4DC4-4269-B8F0-1BED0855C2F2}"/>
              </a:ext>
            </a:extLst>
          </p:cNvPr>
          <p:cNvSpPr/>
          <p:nvPr/>
        </p:nvSpPr>
        <p:spPr>
          <a:xfrm>
            <a:off x="2719195" y="2066357"/>
            <a:ext cx="490993" cy="13195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319544"/>
                </a:moveTo>
                <a:lnTo>
                  <a:pt x="245496" y="1319544"/>
                </a:lnTo>
                <a:lnTo>
                  <a:pt x="245496" y="0"/>
                </a:lnTo>
                <a:lnTo>
                  <a:pt x="490993" y="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0125D9B-50BF-4372-B5F3-2FDE13025C02}"/>
              </a:ext>
            </a:extLst>
          </p:cNvPr>
          <p:cNvSpPr/>
          <p:nvPr/>
        </p:nvSpPr>
        <p:spPr>
          <a:xfrm>
            <a:off x="264229" y="3011519"/>
            <a:ext cx="2454966" cy="748764"/>
          </a:xfrm>
          <a:custGeom>
            <a:avLst/>
            <a:gdLst>
              <a:gd name="connsiteX0" fmla="*/ 0 w 2454966"/>
              <a:gd name="connsiteY0" fmla="*/ 0 h 748764"/>
              <a:gd name="connsiteX1" fmla="*/ 2454966 w 2454966"/>
              <a:gd name="connsiteY1" fmla="*/ 0 h 748764"/>
              <a:gd name="connsiteX2" fmla="*/ 2454966 w 2454966"/>
              <a:gd name="connsiteY2" fmla="*/ 748764 h 748764"/>
              <a:gd name="connsiteX3" fmla="*/ 0 w 2454966"/>
              <a:gd name="connsiteY3" fmla="*/ 748764 h 748764"/>
              <a:gd name="connsiteX4" fmla="*/ 0 w 2454966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966" h="748764">
                <a:moveTo>
                  <a:pt x="0" y="0"/>
                </a:moveTo>
                <a:lnTo>
                  <a:pt x="2454966" y="0"/>
                </a:lnTo>
                <a:lnTo>
                  <a:pt x="2454966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rgbClr val="4F356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800" b="1" kern="1200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บุคคล</a:t>
            </a:r>
            <a:endParaRPr lang="en-US" sz="2800" b="1" kern="1200" dirty="0">
              <a:solidFill>
                <a:schemeClr val="bg1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E6B76E-1C6B-4A52-ACB3-3325BE5C9873}"/>
              </a:ext>
            </a:extLst>
          </p:cNvPr>
          <p:cNvSpPr/>
          <p:nvPr/>
        </p:nvSpPr>
        <p:spPr>
          <a:xfrm>
            <a:off x="3210189" y="1691975"/>
            <a:ext cx="2454966" cy="748764"/>
          </a:xfrm>
          <a:custGeom>
            <a:avLst/>
            <a:gdLst>
              <a:gd name="connsiteX0" fmla="*/ 0 w 2454966"/>
              <a:gd name="connsiteY0" fmla="*/ 0 h 748764"/>
              <a:gd name="connsiteX1" fmla="*/ 2454966 w 2454966"/>
              <a:gd name="connsiteY1" fmla="*/ 0 h 748764"/>
              <a:gd name="connsiteX2" fmla="*/ 2454966 w 2454966"/>
              <a:gd name="connsiteY2" fmla="*/ 748764 h 748764"/>
              <a:gd name="connsiteX3" fmla="*/ 0 w 2454966"/>
              <a:gd name="connsiteY3" fmla="*/ 748764 h 748764"/>
              <a:gd name="connsiteX4" fmla="*/ 0 w 2454966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966" h="748764">
                <a:moveTo>
                  <a:pt x="0" y="0"/>
                </a:moveTo>
                <a:lnTo>
                  <a:pt x="2454966" y="0"/>
                </a:lnTo>
                <a:lnTo>
                  <a:pt x="2454966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ผู้</a:t>
            </a:r>
            <a: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ประกอบวิชาชีพ</a:t>
            </a:r>
            <a:b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</a:t>
            </a: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สัตวแพทย์</a:t>
            </a:r>
            <a:endParaRPr lang="en-US" sz="22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55726DB-01EE-4ECA-A1E3-05882D78DD9B}"/>
              </a:ext>
            </a:extLst>
          </p:cNvPr>
          <p:cNvSpPr/>
          <p:nvPr/>
        </p:nvSpPr>
        <p:spPr>
          <a:xfrm>
            <a:off x="6156148" y="1691975"/>
            <a:ext cx="3866620" cy="748764"/>
          </a:xfrm>
          <a:custGeom>
            <a:avLst/>
            <a:gdLst>
              <a:gd name="connsiteX0" fmla="*/ 0 w 3866620"/>
              <a:gd name="connsiteY0" fmla="*/ 0 h 748764"/>
              <a:gd name="connsiteX1" fmla="*/ 3866620 w 3866620"/>
              <a:gd name="connsiteY1" fmla="*/ 0 h 748764"/>
              <a:gd name="connsiteX2" fmla="*/ 3866620 w 3866620"/>
              <a:gd name="connsiteY2" fmla="*/ 748764 h 748764"/>
              <a:gd name="connsiteX3" fmla="*/ 0 w 3866620"/>
              <a:gd name="connsiteY3" fmla="*/ 748764 h 748764"/>
              <a:gd name="connsiteX4" fmla="*/ 0 w 3866620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620" h="748764">
                <a:moveTo>
                  <a:pt x="0" y="0"/>
                </a:moveTo>
                <a:lnTo>
                  <a:pt x="3866620" y="0"/>
                </a:lnTo>
                <a:lnTo>
                  <a:pt x="3866620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ใบประกอบวิชาชีพการ</a:t>
            </a:r>
            <a: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สัตวแพทย์</a:t>
            </a:r>
            <a:b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ไม่</a:t>
            </a: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หมดอายุ</a:t>
            </a:r>
            <a:endParaRPr lang="en-US" sz="22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4E72460-30B6-4FD2-A638-F75865AF2770}"/>
              </a:ext>
            </a:extLst>
          </p:cNvPr>
          <p:cNvSpPr/>
          <p:nvPr/>
        </p:nvSpPr>
        <p:spPr>
          <a:xfrm>
            <a:off x="3210189" y="4331063"/>
            <a:ext cx="3315505" cy="748764"/>
          </a:xfrm>
          <a:custGeom>
            <a:avLst/>
            <a:gdLst>
              <a:gd name="connsiteX0" fmla="*/ 0 w 3315505"/>
              <a:gd name="connsiteY0" fmla="*/ 0 h 748764"/>
              <a:gd name="connsiteX1" fmla="*/ 3315505 w 3315505"/>
              <a:gd name="connsiteY1" fmla="*/ 0 h 748764"/>
              <a:gd name="connsiteX2" fmla="*/ 3315505 w 3315505"/>
              <a:gd name="connsiteY2" fmla="*/ 748764 h 748764"/>
              <a:gd name="connsiteX3" fmla="*/ 0 w 3315505"/>
              <a:gd name="connsiteY3" fmla="*/ 748764 h 748764"/>
              <a:gd name="connsiteX4" fmla="*/ 0 w 3315505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5505" h="748764">
                <a:moveTo>
                  <a:pt x="0" y="0"/>
                </a:moveTo>
                <a:lnTo>
                  <a:pt x="3315505" y="0"/>
                </a:lnTo>
                <a:lnTo>
                  <a:pt x="3315505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ผู้ที่ผ่านการ</a:t>
            </a:r>
            <a: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อบรมพนักงาน</a:t>
            </a:r>
            <a:b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ตรวจ</a:t>
            </a: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</a:t>
            </a:r>
            <a:endParaRPr lang="en-US" sz="22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0B61493-14BA-489E-9D02-A99F38DA54CE}"/>
              </a:ext>
            </a:extLst>
          </p:cNvPr>
          <p:cNvSpPr/>
          <p:nvPr/>
        </p:nvSpPr>
        <p:spPr>
          <a:xfrm>
            <a:off x="7016687" y="2747610"/>
            <a:ext cx="2454966" cy="748764"/>
          </a:xfrm>
          <a:custGeom>
            <a:avLst/>
            <a:gdLst>
              <a:gd name="connsiteX0" fmla="*/ 0 w 2454966"/>
              <a:gd name="connsiteY0" fmla="*/ 0 h 748764"/>
              <a:gd name="connsiteX1" fmla="*/ 2454966 w 2454966"/>
              <a:gd name="connsiteY1" fmla="*/ 0 h 748764"/>
              <a:gd name="connsiteX2" fmla="*/ 2454966 w 2454966"/>
              <a:gd name="connsiteY2" fmla="*/ 748764 h 748764"/>
              <a:gd name="connsiteX3" fmla="*/ 0 w 2454966"/>
              <a:gd name="connsiteY3" fmla="*/ 748764 h 748764"/>
              <a:gd name="connsiteX4" fmla="*/ 0 w 2454966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966" h="748764">
                <a:moveTo>
                  <a:pt x="0" y="0"/>
                </a:moveTo>
                <a:lnTo>
                  <a:pt x="2454966" y="0"/>
                </a:lnTo>
                <a:lnTo>
                  <a:pt x="2454966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ตรวจสัตว์ได้ทั้ง 3 ประเภท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2B65476-643D-4531-8D75-76F008A21781}"/>
              </a:ext>
            </a:extLst>
          </p:cNvPr>
          <p:cNvSpPr/>
          <p:nvPr/>
        </p:nvSpPr>
        <p:spPr>
          <a:xfrm>
            <a:off x="7016687" y="3803246"/>
            <a:ext cx="2454966" cy="748764"/>
          </a:xfrm>
          <a:custGeom>
            <a:avLst/>
            <a:gdLst>
              <a:gd name="connsiteX0" fmla="*/ 0 w 2454966"/>
              <a:gd name="connsiteY0" fmla="*/ 0 h 748764"/>
              <a:gd name="connsiteX1" fmla="*/ 2454966 w 2454966"/>
              <a:gd name="connsiteY1" fmla="*/ 0 h 748764"/>
              <a:gd name="connsiteX2" fmla="*/ 2454966 w 2454966"/>
              <a:gd name="connsiteY2" fmla="*/ 748764 h 748764"/>
              <a:gd name="connsiteX3" fmla="*/ 0 w 2454966"/>
              <a:gd name="connsiteY3" fmla="*/ 748764 h 748764"/>
              <a:gd name="connsiteX4" fmla="*/ 0 w 2454966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966" h="748764">
                <a:moveTo>
                  <a:pt x="0" y="0"/>
                </a:moveTo>
                <a:lnTo>
                  <a:pt x="2454966" y="0"/>
                </a:lnTo>
                <a:lnTo>
                  <a:pt x="2454966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สัตว์เคี้ยวเอื้อง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10EB24-7F7D-40C9-A55E-7AD39B81BE84}"/>
              </a:ext>
            </a:extLst>
          </p:cNvPr>
          <p:cNvSpPr/>
          <p:nvPr/>
        </p:nvSpPr>
        <p:spPr>
          <a:xfrm>
            <a:off x="7016687" y="4858881"/>
            <a:ext cx="2454966" cy="748764"/>
          </a:xfrm>
          <a:custGeom>
            <a:avLst/>
            <a:gdLst>
              <a:gd name="connsiteX0" fmla="*/ 0 w 2454966"/>
              <a:gd name="connsiteY0" fmla="*/ 0 h 748764"/>
              <a:gd name="connsiteX1" fmla="*/ 2454966 w 2454966"/>
              <a:gd name="connsiteY1" fmla="*/ 0 h 748764"/>
              <a:gd name="connsiteX2" fmla="*/ 2454966 w 2454966"/>
              <a:gd name="connsiteY2" fmla="*/ 748764 h 748764"/>
              <a:gd name="connsiteX3" fmla="*/ 0 w 2454966"/>
              <a:gd name="connsiteY3" fmla="*/ 748764 h 748764"/>
              <a:gd name="connsiteX4" fmla="*/ 0 w 2454966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966" h="748764">
                <a:moveTo>
                  <a:pt x="0" y="0"/>
                </a:moveTo>
                <a:lnTo>
                  <a:pt x="2454966" y="0"/>
                </a:lnTo>
                <a:lnTo>
                  <a:pt x="2454966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สุกร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A3C9F4D-8A79-4743-894C-E783ACB76B13}"/>
              </a:ext>
            </a:extLst>
          </p:cNvPr>
          <p:cNvSpPr/>
          <p:nvPr/>
        </p:nvSpPr>
        <p:spPr>
          <a:xfrm>
            <a:off x="7016687" y="5914517"/>
            <a:ext cx="2454966" cy="748764"/>
          </a:xfrm>
          <a:custGeom>
            <a:avLst/>
            <a:gdLst>
              <a:gd name="connsiteX0" fmla="*/ 0 w 2454966"/>
              <a:gd name="connsiteY0" fmla="*/ 0 h 748764"/>
              <a:gd name="connsiteX1" fmla="*/ 2454966 w 2454966"/>
              <a:gd name="connsiteY1" fmla="*/ 0 h 748764"/>
              <a:gd name="connsiteX2" fmla="*/ 2454966 w 2454966"/>
              <a:gd name="connsiteY2" fmla="*/ 748764 h 748764"/>
              <a:gd name="connsiteX3" fmla="*/ 0 w 2454966"/>
              <a:gd name="connsiteY3" fmla="*/ 748764 h 748764"/>
              <a:gd name="connsiteX4" fmla="*/ 0 w 2454966"/>
              <a:gd name="connsiteY4" fmla="*/ 0 h 74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966" h="748764">
                <a:moveTo>
                  <a:pt x="0" y="0"/>
                </a:moveTo>
                <a:lnTo>
                  <a:pt x="2454966" y="0"/>
                </a:lnTo>
                <a:lnTo>
                  <a:pt x="2454966" y="748764"/>
                </a:lnTo>
                <a:lnTo>
                  <a:pt x="0" y="748764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2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สัตว์ปีก</a:t>
            </a:r>
            <a:endParaRPr lang="th-TH" sz="22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4FC1141-EDE0-4C1F-8E24-8C3A44BBD1C8}"/>
              </a:ext>
            </a:extLst>
          </p:cNvPr>
          <p:cNvSpPr/>
          <p:nvPr/>
        </p:nvSpPr>
        <p:spPr>
          <a:xfrm>
            <a:off x="674077" y="3992962"/>
            <a:ext cx="1588476" cy="442674"/>
          </a:xfrm>
          <a:prstGeom prst="roundRect">
            <a:avLst/>
          </a:prstGeom>
          <a:solidFill>
            <a:srgbClr val="6EA29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dirty="0"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คุณสมบัติทั่วไป</a:t>
            </a:r>
            <a:endParaRPr lang="en-US" sz="20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3FE2A7-17E5-4A81-B8C6-B0429B53B376}"/>
              </a:ext>
            </a:extLst>
          </p:cNvPr>
          <p:cNvCxnSpPr>
            <a:cxnSpLocks/>
          </p:cNvCxnSpPr>
          <p:nvPr/>
        </p:nvCxnSpPr>
        <p:spPr>
          <a:xfrm>
            <a:off x="1468315" y="3710326"/>
            <a:ext cx="0" cy="282636"/>
          </a:xfrm>
          <a:prstGeom prst="line">
            <a:avLst/>
          </a:prstGeom>
          <a:ln w="41275">
            <a:solidFill>
              <a:srgbClr val="DE44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e 19">
            <a:extLst>
              <a:ext uri="{FF2B5EF4-FFF2-40B4-BE49-F238E27FC236}">
                <a16:creationId xmlns:a16="http://schemas.microsoft.com/office/drawing/2014/main" id="{8791F968-BFC9-49AF-A78B-D989ED4EDD4D}"/>
              </a:ext>
            </a:extLst>
          </p:cNvPr>
          <p:cNvSpPr/>
          <p:nvPr/>
        </p:nvSpPr>
        <p:spPr>
          <a:xfrm>
            <a:off x="9741877" y="2655277"/>
            <a:ext cx="545088" cy="4009292"/>
          </a:xfrm>
          <a:prstGeom prst="rightBrace">
            <a:avLst/>
          </a:prstGeom>
          <a:ln w="41275">
            <a:solidFill>
              <a:srgbClr val="DE44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615B91-F818-406B-BB46-470810C5F259}"/>
              </a:ext>
            </a:extLst>
          </p:cNvPr>
          <p:cNvSpPr/>
          <p:nvPr/>
        </p:nvSpPr>
        <p:spPr>
          <a:xfrm>
            <a:off x="10424745" y="4216284"/>
            <a:ext cx="170431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ตามที่ได้</a:t>
            </a:r>
            <a:b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400" dirty="0">
                <a:latin typeface="supermarket" panose="02000000000000000000" pitchFamily="2" charset="0"/>
                <a:cs typeface="supermarket" panose="02000000000000000000" pitchFamily="2" charset="0"/>
              </a:rPr>
              <a:t>ผ่านการอบรมฯ</a:t>
            </a:r>
            <a:endParaRPr lang="en-US" sz="2400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6A62908-BDA6-4B88-858C-622284A3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4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5C3699-0130-437D-B290-F3D28B1C2C31}"/>
              </a:ext>
            </a:extLst>
          </p:cNvPr>
          <p:cNvGrpSpPr/>
          <p:nvPr/>
        </p:nvGrpSpPr>
        <p:grpSpPr>
          <a:xfrm>
            <a:off x="240909" y="7201652"/>
            <a:ext cx="2811769" cy="673671"/>
            <a:chOff x="628083" y="2854975"/>
            <a:chExt cx="2811769" cy="67367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797F99A-B796-4ADA-A9DA-77949717BDC9}"/>
                </a:ext>
              </a:extLst>
            </p:cNvPr>
            <p:cNvSpPr/>
            <p:nvPr/>
          </p:nvSpPr>
          <p:spPr>
            <a:xfrm>
              <a:off x="1124062" y="3217037"/>
              <a:ext cx="311609" cy="311609"/>
            </a:xfrm>
            <a:prstGeom prst="roundRect">
              <a:avLst/>
            </a:prstGeom>
            <a:solidFill>
              <a:srgbClr val="F4ECE1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622C098-84E4-4804-8AA6-CBEA6B543CBF}"/>
                </a:ext>
              </a:extLst>
            </p:cNvPr>
            <p:cNvSpPr/>
            <p:nvPr/>
          </p:nvSpPr>
          <p:spPr>
            <a:xfrm>
              <a:off x="733154" y="3217037"/>
              <a:ext cx="311609" cy="311609"/>
            </a:xfrm>
            <a:prstGeom prst="roundRect">
              <a:avLst/>
            </a:prstGeom>
            <a:solidFill>
              <a:srgbClr val="FF9688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5E344B1-BD84-4C99-9D1D-C056B9967DD4}"/>
                </a:ext>
              </a:extLst>
            </p:cNvPr>
            <p:cNvSpPr/>
            <p:nvPr/>
          </p:nvSpPr>
          <p:spPr>
            <a:xfrm>
              <a:off x="1514970" y="3217037"/>
              <a:ext cx="311609" cy="311609"/>
            </a:xfrm>
            <a:prstGeom prst="roundRect">
              <a:avLst/>
            </a:prstGeom>
            <a:solidFill>
              <a:srgbClr val="4F3565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C014D03-45F2-409B-BBC7-3832710F56C8}"/>
                </a:ext>
              </a:extLst>
            </p:cNvPr>
            <p:cNvSpPr/>
            <p:nvPr/>
          </p:nvSpPr>
          <p:spPr>
            <a:xfrm>
              <a:off x="1905878" y="3217037"/>
              <a:ext cx="311609" cy="311609"/>
            </a:xfrm>
            <a:prstGeom prst="roundRect">
              <a:avLst/>
            </a:prstGeom>
            <a:solidFill>
              <a:srgbClr val="6EA29E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6E2CFAB9-AE7E-440C-B65D-5F03A838B454}"/>
                </a:ext>
              </a:extLst>
            </p:cNvPr>
            <p:cNvSpPr txBox="1">
              <a:spLocks/>
            </p:cNvSpPr>
            <p:nvPr/>
          </p:nvSpPr>
          <p:spPr>
            <a:xfrm>
              <a:off x="628083" y="2854975"/>
              <a:ext cx="939245" cy="4428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latin typeface="Oswald" pitchFamily="2" charset="0"/>
                </a:rPr>
                <a:t>2021</a:t>
              </a:r>
              <a:endParaRPr lang="th-TH" sz="2800" dirty="0">
                <a:latin typeface="Oswald" pitchFamily="2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7378CAA-0831-4F4D-9828-506A8461447B}"/>
                </a:ext>
              </a:extLst>
            </p:cNvPr>
            <p:cNvSpPr/>
            <p:nvPr/>
          </p:nvSpPr>
          <p:spPr>
            <a:xfrm>
              <a:off x="2313333" y="3214036"/>
              <a:ext cx="311609" cy="311609"/>
            </a:xfrm>
            <a:prstGeom prst="roundRect">
              <a:avLst/>
            </a:prstGeom>
            <a:solidFill>
              <a:srgbClr val="14A2C6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9E8316B-9159-4F3A-8670-E139A5EDADD5}"/>
                </a:ext>
              </a:extLst>
            </p:cNvPr>
            <p:cNvSpPr/>
            <p:nvPr/>
          </p:nvSpPr>
          <p:spPr>
            <a:xfrm>
              <a:off x="2720788" y="3211035"/>
              <a:ext cx="311609" cy="311609"/>
            </a:xfrm>
            <a:prstGeom prst="roundRect">
              <a:avLst/>
            </a:prstGeom>
            <a:solidFill>
              <a:srgbClr val="9BABBB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AA12D1E-E206-4D00-915E-6DB5076295F1}"/>
                </a:ext>
              </a:extLst>
            </p:cNvPr>
            <p:cNvSpPr/>
            <p:nvPr/>
          </p:nvSpPr>
          <p:spPr>
            <a:xfrm>
              <a:off x="3128243" y="3208034"/>
              <a:ext cx="311609" cy="311609"/>
            </a:xfrm>
            <a:prstGeom prst="roundRect">
              <a:avLst/>
            </a:prstGeom>
            <a:solidFill>
              <a:srgbClr val="DE4438"/>
            </a:solidFill>
            <a:ln>
              <a:noFill/>
            </a:ln>
            <a:effectLst>
              <a:outerShdw blurRad="50800" dist="38100" dir="8100000" sx="97000" sy="97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F61ACED-F3F3-4210-B16A-A67D2686A2E5}"/>
              </a:ext>
            </a:extLst>
          </p:cNvPr>
          <p:cNvSpPr/>
          <p:nvPr/>
        </p:nvSpPr>
        <p:spPr>
          <a:xfrm>
            <a:off x="0" y="185410"/>
            <a:ext cx="383389" cy="943306"/>
          </a:xfrm>
          <a:custGeom>
            <a:avLst/>
            <a:gdLst>
              <a:gd name="connsiteX0" fmla="*/ 0 w 383389"/>
              <a:gd name="connsiteY0" fmla="*/ 0 h 943306"/>
              <a:gd name="connsiteX1" fmla="*/ 89087 w 383389"/>
              <a:gd name="connsiteY1" fmla="*/ 27654 h 943306"/>
              <a:gd name="connsiteX2" fmla="*/ 383389 w 383389"/>
              <a:gd name="connsiteY2" fmla="*/ 471653 h 943306"/>
              <a:gd name="connsiteX3" fmla="*/ 89087 w 383389"/>
              <a:gd name="connsiteY3" fmla="*/ 915652 h 943306"/>
              <a:gd name="connsiteX4" fmla="*/ 0 w 383389"/>
              <a:gd name="connsiteY4" fmla="*/ 943306 h 9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89" h="943306">
                <a:moveTo>
                  <a:pt x="0" y="0"/>
                </a:moveTo>
                <a:lnTo>
                  <a:pt x="89087" y="27654"/>
                </a:lnTo>
                <a:cubicBezTo>
                  <a:pt x="262036" y="100806"/>
                  <a:pt x="383389" y="272058"/>
                  <a:pt x="383389" y="471653"/>
                </a:cubicBezTo>
                <a:cubicBezTo>
                  <a:pt x="383389" y="671248"/>
                  <a:pt x="262036" y="842500"/>
                  <a:pt x="89087" y="915652"/>
                </a:cubicBezTo>
                <a:lnTo>
                  <a:pt x="0" y="943306"/>
                </a:lnTo>
                <a:close/>
              </a:path>
            </a:pathLst>
          </a:cu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DB8F789-4C82-493B-A49B-31E9AFA07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25" t="-2258" r="-3876" b="59195"/>
          <a:stretch/>
        </p:blipFill>
        <p:spPr>
          <a:xfrm>
            <a:off x="343367" y="4555049"/>
            <a:ext cx="1944322" cy="2287179"/>
          </a:xfrm>
          <a:prstGeom prst="roundRect">
            <a:avLst/>
          </a:prstGeom>
        </p:spPr>
      </p:pic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78B4C586-E895-4D22-878E-D521D36F2F21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38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C90CABB-4715-4FD0-A0A7-AA210B141E39}"/>
              </a:ext>
            </a:extLst>
          </p:cNvPr>
          <p:cNvSpPr/>
          <p:nvPr/>
        </p:nvSpPr>
        <p:spPr>
          <a:xfrm>
            <a:off x="0" y="-16018"/>
            <a:ext cx="12192000" cy="1266373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8C529FA-6866-45F5-AD1F-95EB21907E5B}"/>
              </a:ext>
            </a:extLst>
          </p:cNvPr>
          <p:cNvSpPr/>
          <p:nvPr/>
        </p:nvSpPr>
        <p:spPr>
          <a:xfrm>
            <a:off x="0" y="185410"/>
            <a:ext cx="383389" cy="943306"/>
          </a:xfrm>
          <a:custGeom>
            <a:avLst/>
            <a:gdLst>
              <a:gd name="connsiteX0" fmla="*/ 0 w 383389"/>
              <a:gd name="connsiteY0" fmla="*/ 0 h 943306"/>
              <a:gd name="connsiteX1" fmla="*/ 89087 w 383389"/>
              <a:gd name="connsiteY1" fmla="*/ 27654 h 943306"/>
              <a:gd name="connsiteX2" fmla="*/ 383389 w 383389"/>
              <a:gd name="connsiteY2" fmla="*/ 471653 h 943306"/>
              <a:gd name="connsiteX3" fmla="*/ 89087 w 383389"/>
              <a:gd name="connsiteY3" fmla="*/ 915652 h 943306"/>
              <a:gd name="connsiteX4" fmla="*/ 0 w 383389"/>
              <a:gd name="connsiteY4" fmla="*/ 943306 h 9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89" h="943306">
                <a:moveTo>
                  <a:pt x="0" y="0"/>
                </a:moveTo>
                <a:lnTo>
                  <a:pt x="89087" y="27654"/>
                </a:lnTo>
                <a:cubicBezTo>
                  <a:pt x="262036" y="100806"/>
                  <a:pt x="383389" y="272058"/>
                  <a:pt x="383389" y="471653"/>
                </a:cubicBezTo>
                <a:cubicBezTo>
                  <a:pt x="383389" y="671248"/>
                  <a:pt x="262036" y="842500"/>
                  <a:pt x="89087" y="915652"/>
                </a:cubicBezTo>
                <a:lnTo>
                  <a:pt x="0" y="943306"/>
                </a:lnTo>
                <a:close/>
              </a:path>
            </a:pathLst>
          </a:cu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DEBE2-54A0-4D64-97D7-562BE4DC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57" y="87980"/>
            <a:ext cx="10515600" cy="1325563"/>
          </a:xfrm>
        </p:spPr>
        <p:txBody>
          <a:bodyPr/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คุณสมบัติผู้ที่เข้าอบรมพนักงานตรวจโรคสัตว์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DED9FA4-7603-44B1-B623-D9E4F227781E}"/>
              </a:ext>
            </a:extLst>
          </p:cNvPr>
          <p:cNvSpPr/>
          <p:nvPr/>
        </p:nvSpPr>
        <p:spPr>
          <a:xfrm>
            <a:off x="6694754" y="5511346"/>
            <a:ext cx="374302" cy="4023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87151" y="0"/>
                </a:lnTo>
                <a:lnTo>
                  <a:pt x="187151" y="402375"/>
                </a:lnTo>
                <a:lnTo>
                  <a:pt x="374302" y="402375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F2C0707-D4F1-4B1E-B364-A6C6D6BEBC79}"/>
              </a:ext>
            </a:extLst>
          </p:cNvPr>
          <p:cNvSpPr/>
          <p:nvPr/>
        </p:nvSpPr>
        <p:spPr>
          <a:xfrm>
            <a:off x="6694754" y="4824883"/>
            <a:ext cx="374302" cy="68646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686462"/>
                </a:moveTo>
                <a:lnTo>
                  <a:pt x="187151" y="686462"/>
                </a:lnTo>
                <a:lnTo>
                  <a:pt x="187151" y="0"/>
                </a:lnTo>
                <a:lnTo>
                  <a:pt x="374302" y="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4D52013-05D0-4003-9728-25CCFA89490F}"/>
              </a:ext>
            </a:extLst>
          </p:cNvPr>
          <p:cNvSpPr/>
          <p:nvPr/>
        </p:nvSpPr>
        <p:spPr>
          <a:xfrm>
            <a:off x="3357994" y="3720614"/>
            <a:ext cx="375575" cy="179073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88423" y="0"/>
                </a:lnTo>
                <a:lnTo>
                  <a:pt x="188423" y="1790732"/>
                </a:lnTo>
                <a:lnTo>
                  <a:pt x="375575" y="1790732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4FC489F-DD75-4A78-9A6E-9D324594660B}"/>
              </a:ext>
            </a:extLst>
          </p:cNvPr>
          <p:cNvSpPr/>
          <p:nvPr/>
        </p:nvSpPr>
        <p:spPr>
          <a:xfrm>
            <a:off x="6888006" y="3974412"/>
            <a:ext cx="374302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374302" y="4572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E678D6-9D59-4568-A542-4657973732A8}"/>
              </a:ext>
            </a:extLst>
          </p:cNvPr>
          <p:cNvSpPr/>
          <p:nvPr/>
        </p:nvSpPr>
        <p:spPr>
          <a:xfrm>
            <a:off x="3357994" y="3720614"/>
            <a:ext cx="375575" cy="29951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88423" y="0"/>
                </a:lnTo>
                <a:lnTo>
                  <a:pt x="188423" y="299518"/>
                </a:lnTo>
                <a:lnTo>
                  <a:pt x="375575" y="299518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7FDBD29-9D3E-4E76-B88B-0C00BFC7D1E6}"/>
              </a:ext>
            </a:extLst>
          </p:cNvPr>
          <p:cNvSpPr/>
          <p:nvPr/>
        </p:nvSpPr>
        <p:spPr>
          <a:xfrm>
            <a:off x="3357994" y="2988989"/>
            <a:ext cx="375575" cy="7316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731624"/>
                </a:moveTo>
                <a:lnTo>
                  <a:pt x="188423" y="731624"/>
                </a:lnTo>
                <a:lnTo>
                  <a:pt x="188423" y="0"/>
                </a:lnTo>
                <a:lnTo>
                  <a:pt x="375575" y="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71339F5-EA7B-41B6-90F5-E0F83748DF6A}"/>
              </a:ext>
            </a:extLst>
          </p:cNvPr>
          <p:cNvSpPr/>
          <p:nvPr/>
        </p:nvSpPr>
        <p:spPr>
          <a:xfrm>
            <a:off x="7178502" y="2184238"/>
            <a:ext cx="374302" cy="4023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87151" y="0"/>
                </a:lnTo>
                <a:lnTo>
                  <a:pt x="187151" y="402375"/>
                </a:lnTo>
                <a:lnTo>
                  <a:pt x="374302" y="402375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104715F-8911-46CB-8AAE-85B1B2827FBB}"/>
              </a:ext>
            </a:extLst>
          </p:cNvPr>
          <p:cNvSpPr/>
          <p:nvPr/>
        </p:nvSpPr>
        <p:spPr>
          <a:xfrm>
            <a:off x="7178502" y="1781863"/>
            <a:ext cx="374302" cy="4023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02375"/>
                </a:moveTo>
                <a:lnTo>
                  <a:pt x="187151" y="402375"/>
                </a:lnTo>
                <a:lnTo>
                  <a:pt x="187151" y="0"/>
                </a:lnTo>
                <a:lnTo>
                  <a:pt x="374302" y="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B520ED-5642-4670-8E25-8257E26FAC2E}"/>
              </a:ext>
            </a:extLst>
          </p:cNvPr>
          <p:cNvSpPr/>
          <p:nvPr/>
        </p:nvSpPr>
        <p:spPr>
          <a:xfrm>
            <a:off x="3357994" y="2184238"/>
            <a:ext cx="375575" cy="15363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6375"/>
                </a:moveTo>
                <a:lnTo>
                  <a:pt x="188423" y="1536375"/>
                </a:lnTo>
                <a:lnTo>
                  <a:pt x="188423" y="0"/>
                </a:lnTo>
                <a:lnTo>
                  <a:pt x="375575" y="0"/>
                </a:lnTo>
              </a:path>
            </a:pathLst>
          </a:custGeom>
          <a:noFill/>
          <a:ln w="41275">
            <a:solidFill>
              <a:srgbClr val="DE4438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1A49B8-EAFF-47D6-A79F-756AF806F4D0}"/>
              </a:ext>
            </a:extLst>
          </p:cNvPr>
          <p:cNvSpPr/>
          <p:nvPr/>
        </p:nvSpPr>
        <p:spPr>
          <a:xfrm>
            <a:off x="365257" y="3173699"/>
            <a:ext cx="2992737" cy="1093829"/>
          </a:xfrm>
          <a:prstGeom prst="roundRect">
            <a:avLst/>
          </a:prstGeom>
          <a:solidFill>
            <a:srgbClr val="4F356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ผู้ที่เข้าอบรม</a:t>
            </a:r>
            <a:br>
              <a:rPr lang="th-TH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พนักงานตรวจโรคสัตว์</a:t>
            </a:r>
            <a:endParaRPr lang="en-U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100FDC9-585E-436F-8225-0A32BD26E481}"/>
              </a:ext>
            </a:extLst>
          </p:cNvPr>
          <p:cNvSpPr/>
          <p:nvPr/>
        </p:nvSpPr>
        <p:spPr>
          <a:xfrm>
            <a:off x="3733570" y="1898832"/>
            <a:ext cx="3444932" cy="570811"/>
          </a:xfrm>
          <a:custGeom>
            <a:avLst/>
            <a:gdLst>
              <a:gd name="connsiteX0" fmla="*/ 0 w 3444932"/>
              <a:gd name="connsiteY0" fmla="*/ 0 h 570811"/>
              <a:gd name="connsiteX1" fmla="*/ 3444932 w 3444932"/>
              <a:gd name="connsiteY1" fmla="*/ 0 h 570811"/>
              <a:gd name="connsiteX2" fmla="*/ 3444932 w 3444932"/>
              <a:gd name="connsiteY2" fmla="*/ 570811 h 570811"/>
              <a:gd name="connsiteX3" fmla="*/ 0 w 3444932"/>
              <a:gd name="connsiteY3" fmla="*/ 570811 h 570811"/>
              <a:gd name="connsiteX4" fmla="*/ 0 w 3444932"/>
              <a:gd name="connsiteY4" fmla="*/ 0 h 5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4932" h="570811">
                <a:moveTo>
                  <a:pt x="0" y="0"/>
                </a:moveTo>
                <a:lnTo>
                  <a:pt x="3444932" y="0"/>
                </a:lnTo>
                <a:lnTo>
                  <a:pt x="3444932" y="570811"/>
                </a:lnTo>
                <a:lnTo>
                  <a:pt x="0" y="570811"/>
                </a:lnTo>
                <a:lnTo>
                  <a:pt x="0" y="0"/>
                </a:lnTo>
                <a:close/>
              </a:path>
            </a:pathLst>
          </a:custGeom>
          <a:solidFill>
            <a:srgbClr val="9FC1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ปริญญาตรีวิทยาศาต</a:t>
            </a:r>
            <a:r>
              <a:rPr lang="th-TH" sz="20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ร์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9FEAA7-AA1A-414C-A0B2-261901193D38}"/>
              </a:ext>
            </a:extLst>
          </p:cNvPr>
          <p:cNvSpPr/>
          <p:nvPr/>
        </p:nvSpPr>
        <p:spPr>
          <a:xfrm>
            <a:off x="7552805" y="1496457"/>
            <a:ext cx="1871513" cy="570811"/>
          </a:xfrm>
          <a:custGeom>
            <a:avLst/>
            <a:gdLst>
              <a:gd name="connsiteX0" fmla="*/ 0 w 1871513"/>
              <a:gd name="connsiteY0" fmla="*/ 0 h 570811"/>
              <a:gd name="connsiteX1" fmla="*/ 1871513 w 1871513"/>
              <a:gd name="connsiteY1" fmla="*/ 0 h 570811"/>
              <a:gd name="connsiteX2" fmla="*/ 1871513 w 1871513"/>
              <a:gd name="connsiteY2" fmla="*/ 570811 h 570811"/>
              <a:gd name="connsiteX3" fmla="*/ 0 w 1871513"/>
              <a:gd name="connsiteY3" fmla="*/ 570811 h 570811"/>
              <a:gd name="connsiteX4" fmla="*/ 0 w 1871513"/>
              <a:gd name="connsiteY4" fmla="*/ 0 h 5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513" h="570811">
                <a:moveTo>
                  <a:pt x="0" y="0"/>
                </a:moveTo>
                <a:lnTo>
                  <a:pt x="1871513" y="0"/>
                </a:lnTo>
                <a:lnTo>
                  <a:pt x="1871513" y="570811"/>
                </a:lnTo>
                <a:lnTo>
                  <a:pt x="0" y="570811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ปศุสัตว์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935D2A1-6A9E-40F4-8737-33A57A76DFF4}"/>
              </a:ext>
            </a:extLst>
          </p:cNvPr>
          <p:cNvSpPr/>
          <p:nvPr/>
        </p:nvSpPr>
        <p:spPr>
          <a:xfrm>
            <a:off x="7552805" y="2301208"/>
            <a:ext cx="1871513" cy="570811"/>
          </a:xfrm>
          <a:custGeom>
            <a:avLst/>
            <a:gdLst>
              <a:gd name="connsiteX0" fmla="*/ 0 w 1871513"/>
              <a:gd name="connsiteY0" fmla="*/ 0 h 570811"/>
              <a:gd name="connsiteX1" fmla="*/ 1871513 w 1871513"/>
              <a:gd name="connsiteY1" fmla="*/ 0 h 570811"/>
              <a:gd name="connsiteX2" fmla="*/ 1871513 w 1871513"/>
              <a:gd name="connsiteY2" fmla="*/ 570811 h 570811"/>
              <a:gd name="connsiteX3" fmla="*/ 0 w 1871513"/>
              <a:gd name="connsiteY3" fmla="*/ 570811 h 570811"/>
              <a:gd name="connsiteX4" fmla="*/ 0 w 1871513"/>
              <a:gd name="connsiteY4" fmla="*/ 0 h 5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513" h="570811">
                <a:moveTo>
                  <a:pt x="0" y="0"/>
                </a:moveTo>
                <a:lnTo>
                  <a:pt x="1871513" y="0"/>
                </a:lnTo>
                <a:lnTo>
                  <a:pt x="1871513" y="570811"/>
                </a:lnTo>
                <a:lnTo>
                  <a:pt x="0" y="570811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อาหาร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FD1C969-7CB3-4EA1-A239-B2EE310BA7C3}"/>
              </a:ext>
            </a:extLst>
          </p:cNvPr>
          <p:cNvSpPr/>
          <p:nvPr/>
        </p:nvSpPr>
        <p:spPr>
          <a:xfrm>
            <a:off x="3733570" y="2703583"/>
            <a:ext cx="3787531" cy="570811"/>
          </a:xfrm>
          <a:custGeom>
            <a:avLst/>
            <a:gdLst>
              <a:gd name="connsiteX0" fmla="*/ 0 w 3787531"/>
              <a:gd name="connsiteY0" fmla="*/ 0 h 570811"/>
              <a:gd name="connsiteX1" fmla="*/ 3787531 w 3787531"/>
              <a:gd name="connsiteY1" fmla="*/ 0 h 570811"/>
              <a:gd name="connsiteX2" fmla="*/ 3787531 w 3787531"/>
              <a:gd name="connsiteY2" fmla="*/ 570811 h 570811"/>
              <a:gd name="connsiteX3" fmla="*/ 0 w 3787531"/>
              <a:gd name="connsiteY3" fmla="*/ 570811 h 570811"/>
              <a:gd name="connsiteX4" fmla="*/ 0 w 3787531"/>
              <a:gd name="connsiteY4" fmla="*/ 0 h 5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7531" h="570811">
                <a:moveTo>
                  <a:pt x="0" y="0"/>
                </a:moveTo>
                <a:lnTo>
                  <a:pt x="3787531" y="0"/>
                </a:lnTo>
                <a:lnTo>
                  <a:pt x="3787531" y="570811"/>
                </a:lnTo>
                <a:lnTo>
                  <a:pt x="0" y="570811"/>
                </a:lnTo>
                <a:lnTo>
                  <a:pt x="0" y="0"/>
                </a:lnTo>
                <a:close/>
              </a:path>
            </a:pathLst>
          </a:custGeom>
          <a:solidFill>
            <a:srgbClr val="9FC1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ปริญญาตรีวิทยาศาสตร์การแพทย์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8A28FF-E82C-423A-8FE3-61FD784ABFC0}"/>
              </a:ext>
            </a:extLst>
          </p:cNvPr>
          <p:cNvSpPr/>
          <p:nvPr/>
        </p:nvSpPr>
        <p:spPr>
          <a:xfrm>
            <a:off x="3733570" y="3508334"/>
            <a:ext cx="3154436" cy="1023596"/>
          </a:xfrm>
          <a:custGeom>
            <a:avLst/>
            <a:gdLst>
              <a:gd name="connsiteX0" fmla="*/ 0 w 3154436"/>
              <a:gd name="connsiteY0" fmla="*/ 0 h 1023596"/>
              <a:gd name="connsiteX1" fmla="*/ 3154436 w 3154436"/>
              <a:gd name="connsiteY1" fmla="*/ 0 h 1023596"/>
              <a:gd name="connsiteX2" fmla="*/ 3154436 w 3154436"/>
              <a:gd name="connsiteY2" fmla="*/ 1023596 h 1023596"/>
              <a:gd name="connsiteX3" fmla="*/ 0 w 3154436"/>
              <a:gd name="connsiteY3" fmla="*/ 1023596 h 1023596"/>
              <a:gd name="connsiteX4" fmla="*/ 0 w 3154436"/>
              <a:gd name="connsiteY4" fmla="*/ 0 h 102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4436" h="1023596">
                <a:moveTo>
                  <a:pt x="0" y="0"/>
                </a:moveTo>
                <a:lnTo>
                  <a:pt x="3154436" y="0"/>
                </a:lnTo>
                <a:lnTo>
                  <a:pt x="3154436" y="1023596"/>
                </a:lnTo>
                <a:lnTo>
                  <a:pt x="0" y="1023596"/>
                </a:lnTo>
                <a:lnTo>
                  <a:pt x="0" y="0"/>
                </a:lnTo>
                <a:close/>
              </a:path>
            </a:pathLst>
          </a:custGeom>
          <a:solidFill>
            <a:srgbClr val="9FC1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ปริญญาตรี/ประกาศนียบัตร</a:t>
            </a:r>
            <a:b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สัตวแพทยศาสตร์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129CA2-C864-4E93-BCFF-523A09854ACA}"/>
              </a:ext>
            </a:extLst>
          </p:cNvPr>
          <p:cNvSpPr/>
          <p:nvPr/>
        </p:nvSpPr>
        <p:spPr>
          <a:xfrm>
            <a:off x="7262309" y="3734726"/>
            <a:ext cx="3722721" cy="570811"/>
          </a:xfrm>
          <a:custGeom>
            <a:avLst/>
            <a:gdLst>
              <a:gd name="connsiteX0" fmla="*/ 0 w 3722721"/>
              <a:gd name="connsiteY0" fmla="*/ 0 h 570811"/>
              <a:gd name="connsiteX1" fmla="*/ 3722721 w 3722721"/>
              <a:gd name="connsiteY1" fmla="*/ 0 h 570811"/>
              <a:gd name="connsiteX2" fmla="*/ 3722721 w 3722721"/>
              <a:gd name="connsiteY2" fmla="*/ 570811 h 570811"/>
              <a:gd name="connsiteX3" fmla="*/ 0 w 3722721"/>
              <a:gd name="connsiteY3" fmla="*/ 570811 h 570811"/>
              <a:gd name="connsiteX4" fmla="*/ 0 w 3722721"/>
              <a:gd name="connsiteY4" fmla="*/ 0 h 5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721" h="570811">
                <a:moveTo>
                  <a:pt x="0" y="0"/>
                </a:moveTo>
                <a:lnTo>
                  <a:pt x="3722721" y="0"/>
                </a:lnTo>
                <a:lnTo>
                  <a:pt x="3722721" y="570811"/>
                </a:lnTo>
                <a:lnTo>
                  <a:pt x="0" y="570811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ไม่เป็นผู้ประกอบวิชาชีพการสัตวแพทย์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67F1676-BA91-4E34-9162-2758C5A03825}"/>
              </a:ext>
            </a:extLst>
          </p:cNvPr>
          <p:cNvSpPr/>
          <p:nvPr/>
        </p:nvSpPr>
        <p:spPr>
          <a:xfrm>
            <a:off x="3733570" y="5149637"/>
            <a:ext cx="2961183" cy="723418"/>
          </a:xfrm>
          <a:custGeom>
            <a:avLst/>
            <a:gdLst>
              <a:gd name="connsiteX0" fmla="*/ 0 w 2961183"/>
              <a:gd name="connsiteY0" fmla="*/ 0 h 723418"/>
              <a:gd name="connsiteX1" fmla="*/ 2961183 w 2961183"/>
              <a:gd name="connsiteY1" fmla="*/ 0 h 723418"/>
              <a:gd name="connsiteX2" fmla="*/ 2961183 w 2961183"/>
              <a:gd name="connsiteY2" fmla="*/ 723418 h 723418"/>
              <a:gd name="connsiteX3" fmla="*/ 0 w 2961183"/>
              <a:gd name="connsiteY3" fmla="*/ 723418 h 723418"/>
              <a:gd name="connsiteX4" fmla="*/ 0 w 2961183"/>
              <a:gd name="connsiteY4" fmla="*/ 0 h 72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83" h="723418">
                <a:moveTo>
                  <a:pt x="0" y="0"/>
                </a:moveTo>
                <a:lnTo>
                  <a:pt x="2961183" y="0"/>
                </a:lnTo>
                <a:lnTo>
                  <a:pt x="2961183" y="723418"/>
                </a:lnTo>
                <a:lnTo>
                  <a:pt x="0" y="723418"/>
                </a:lnTo>
                <a:lnTo>
                  <a:pt x="0" y="0"/>
                </a:lnTo>
                <a:close/>
              </a:path>
            </a:pathLst>
          </a:custGeom>
          <a:solidFill>
            <a:srgbClr val="9FC1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ประกาศนียบัตรวิชาชีพขั้นสูง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268E6A-5400-4FF6-8531-E19104EFD30F}"/>
              </a:ext>
            </a:extLst>
          </p:cNvPr>
          <p:cNvSpPr/>
          <p:nvPr/>
        </p:nvSpPr>
        <p:spPr>
          <a:xfrm>
            <a:off x="7069056" y="4539477"/>
            <a:ext cx="1871513" cy="570811"/>
          </a:xfrm>
          <a:custGeom>
            <a:avLst/>
            <a:gdLst>
              <a:gd name="connsiteX0" fmla="*/ 0 w 1871513"/>
              <a:gd name="connsiteY0" fmla="*/ 0 h 570811"/>
              <a:gd name="connsiteX1" fmla="*/ 1871513 w 1871513"/>
              <a:gd name="connsiteY1" fmla="*/ 0 h 570811"/>
              <a:gd name="connsiteX2" fmla="*/ 1871513 w 1871513"/>
              <a:gd name="connsiteY2" fmla="*/ 570811 h 570811"/>
              <a:gd name="connsiteX3" fmla="*/ 0 w 1871513"/>
              <a:gd name="connsiteY3" fmla="*/ 570811 h 570811"/>
              <a:gd name="connsiteX4" fmla="*/ 0 w 1871513"/>
              <a:gd name="connsiteY4" fmla="*/ 0 h 57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513" h="570811">
                <a:moveTo>
                  <a:pt x="0" y="0"/>
                </a:moveTo>
                <a:lnTo>
                  <a:pt x="1871513" y="0"/>
                </a:lnTo>
                <a:lnTo>
                  <a:pt x="1871513" y="570811"/>
                </a:lnTo>
                <a:lnTo>
                  <a:pt x="0" y="570811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ปศุสัตว์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7694E3B-45B8-462A-AE1B-38BE543DE540}"/>
              </a:ext>
            </a:extLst>
          </p:cNvPr>
          <p:cNvSpPr/>
          <p:nvPr/>
        </p:nvSpPr>
        <p:spPr>
          <a:xfrm>
            <a:off x="7069056" y="5344228"/>
            <a:ext cx="4757687" cy="1138986"/>
          </a:xfrm>
          <a:custGeom>
            <a:avLst/>
            <a:gdLst>
              <a:gd name="connsiteX0" fmla="*/ 0 w 4757687"/>
              <a:gd name="connsiteY0" fmla="*/ 0 h 1138986"/>
              <a:gd name="connsiteX1" fmla="*/ 4757687 w 4757687"/>
              <a:gd name="connsiteY1" fmla="*/ 0 h 1138986"/>
              <a:gd name="connsiteX2" fmla="*/ 4757687 w 4757687"/>
              <a:gd name="connsiteY2" fmla="*/ 1138986 h 1138986"/>
              <a:gd name="connsiteX3" fmla="*/ 0 w 4757687"/>
              <a:gd name="connsiteY3" fmla="*/ 1138986 h 1138986"/>
              <a:gd name="connsiteX4" fmla="*/ 0 w 4757687"/>
              <a:gd name="connsiteY4" fmla="*/ 0 h 11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7687" h="1138986">
                <a:moveTo>
                  <a:pt x="0" y="0"/>
                </a:moveTo>
                <a:lnTo>
                  <a:pt x="4757687" y="0"/>
                </a:lnTo>
                <a:lnTo>
                  <a:pt x="4757687" y="1138986"/>
                </a:lnTo>
                <a:lnTo>
                  <a:pt x="0" y="1138986"/>
                </a:lnTo>
                <a:lnTo>
                  <a:pt x="0" y="0"/>
                </a:lnTo>
                <a:close/>
              </a:path>
            </a:pathLst>
          </a:custGeom>
          <a:solidFill>
            <a:srgbClr val="F4ECE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และมีหนังสือรองรับว่า</a:t>
            </a:r>
            <a:r>
              <a:rPr lang="th-TH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มีประสบการณ์</a:t>
            </a:r>
            <a:br>
              <a:rPr lang="th-TH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ด้าน</a:t>
            </a:r>
            <a:r>
              <a:rPr lang="th-TH" sz="20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การตรวจโรคสัตว์เนื้อสัตว์ อย่างน้อย 1 ปี </a:t>
            </a:r>
            <a:endParaRPr lang="en-US" sz="20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85F182A-56FB-4485-BF0E-61C871CDA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5</a:t>
            </a:fld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DFAFD265-706D-4AEA-B6CE-DF71D9902028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5F1341-4849-4F69-B8CF-CEB19178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244"/>
          <a:stretch/>
        </p:blipFill>
        <p:spPr>
          <a:xfrm flipH="1">
            <a:off x="321692" y="4435773"/>
            <a:ext cx="3109537" cy="2422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581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19108B-011D-44DC-BC30-BAE157A90D9E}"/>
              </a:ext>
            </a:extLst>
          </p:cNvPr>
          <p:cNvSpPr/>
          <p:nvPr/>
        </p:nvSpPr>
        <p:spPr>
          <a:xfrm>
            <a:off x="368300" y="1435100"/>
            <a:ext cx="11341100" cy="749300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54A86F-E367-4793-BDF2-238FEA12873D}"/>
              </a:ext>
            </a:extLst>
          </p:cNvPr>
          <p:cNvSpPr/>
          <p:nvPr/>
        </p:nvSpPr>
        <p:spPr>
          <a:xfrm>
            <a:off x="368300" y="3341687"/>
            <a:ext cx="11341100" cy="749300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4DB033-D708-40C8-8375-8D7C467A1699}"/>
              </a:ext>
            </a:extLst>
          </p:cNvPr>
          <p:cNvSpPr/>
          <p:nvPr/>
        </p:nvSpPr>
        <p:spPr>
          <a:xfrm>
            <a:off x="368300" y="5422900"/>
            <a:ext cx="11341100" cy="749300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7220E-1331-4A96-856E-0FC82DF7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199"/>
            <a:ext cx="10515600" cy="1325563"/>
          </a:xfrm>
        </p:spPr>
        <p:txBody>
          <a:bodyPr/>
          <a:lstStyle/>
          <a:p>
            <a:r>
              <a:rPr lang="th-TH" dirty="0">
                <a:solidFill>
                  <a:srgbClr val="4F3565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ของพนักงานตรวจโรคสัตว์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248A8-94A5-43E1-AF10-55C156047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376"/>
            <a:ext cx="10515600" cy="50895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มีอายุไม่ต่ำกว่า 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20 ปี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เป็น</a:t>
            </a:r>
            <a:r>
              <a:rPr lang="th-TH" dirty="0">
                <a:solidFill>
                  <a:srgbClr val="00206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ผู้ประกอบวิชาชีพการสัตวแพทย์ </a:t>
            </a: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หรือเป็น</a:t>
            </a:r>
            <a:r>
              <a:rPr lang="th-TH" dirty="0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ผู้ที่ผ่านการอบรมพนักงานตรวจ</a:t>
            </a:r>
            <a:r>
              <a:rPr lang="th-TH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</a:t>
            </a:r>
            <a:br>
              <a:rPr lang="th-TH">
                <a:solidFill>
                  <a:srgbClr val="FF0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solidFill>
                <a:srgbClr val="FF0000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ไม่ตาบอดสี ไม่วิกลจริต ไม่จิตฟั่นเฟือน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ไม่สมประกอบ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ไม่อยู่ระหว่างเพิกถอนการขึ้นทะเบียนฯ</a:t>
            </a:r>
          </a:p>
          <a:p>
            <a:pPr lvl="1"/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เว้นแต่ถูกเพิกถอนการขึ้นทะเบียนเกิน 2 </a:t>
            </a:r>
            <a: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  <a:t>ปีแล้ว</a:t>
            </a:r>
            <a:br>
              <a:rPr lang="th-TH">
                <a:latin typeface="supermarket" panose="02000000000000000000" pitchFamily="2" charset="0"/>
                <a:cs typeface="supermarket" panose="02000000000000000000" pitchFamily="2" charset="0"/>
              </a:rPr>
            </a:br>
            <a:endParaRPr lang="th-TH" dirty="0">
              <a:latin typeface="supermarket" panose="02000000000000000000" pitchFamily="2" charset="0"/>
              <a:cs typeface="supermarket" panose="020000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สามารถปฏิบัติงานได้เต็มเวลาในโรงฆ่าสัตว์ที่ตนได้รับแต่งตั้ง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E7298-1C20-4E42-808D-1027E824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38AFA-AA1D-4331-8A79-C0AA2B713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1834"/>
          <a:stretch/>
        </p:blipFill>
        <p:spPr>
          <a:xfrm>
            <a:off x="8882743" y="3602503"/>
            <a:ext cx="2337692" cy="3255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04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41D387-C2FA-4951-96A9-5814991ED45A}"/>
              </a:ext>
            </a:extLst>
          </p:cNvPr>
          <p:cNvSpPr/>
          <p:nvPr/>
        </p:nvSpPr>
        <p:spPr>
          <a:xfrm>
            <a:off x="0" y="-16018"/>
            <a:ext cx="12192000" cy="1266373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00F1B2-2940-47AD-AAB3-3C175ECADB1A}"/>
              </a:ext>
            </a:extLst>
          </p:cNvPr>
          <p:cNvSpPr/>
          <p:nvPr/>
        </p:nvSpPr>
        <p:spPr>
          <a:xfrm>
            <a:off x="557213" y="1817688"/>
            <a:ext cx="5067300" cy="1738312"/>
          </a:xfrm>
          <a:prstGeom prst="roundRect">
            <a:avLst>
              <a:gd name="adj" fmla="val 50000"/>
            </a:avLst>
          </a:prstGeom>
          <a:solidFill>
            <a:srgbClr val="FF96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82F31-6850-435A-AE58-0DC636F3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100806"/>
            <a:ext cx="10515600" cy="1325563"/>
          </a:xfrm>
        </p:spPr>
        <p:txBody>
          <a:bodyPr/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คุณสมบัติของพนักงานตรวจโรคสัตว์</a:t>
            </a:r>
            <a:endParaRPr lang="en-US" dirty="0"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A482E-5C20-48AC-A509-01F212744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th-TH" sz="3200" dirty="0">
                <a:solidFill>
                  <a:srgbClr val="002060"/>
                </a:solidFill>
                <a:cs typeface="supermarket" panose="02000000000000000000" pitchFamily="2" charset="0"/>
              </a:rPr>
              <a:t>ผู้ประกอบวิชาชีพการสัตวแพทย์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A72D17-088D-4743-B52B-E0441CC32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70150"/>
            <a:ext cx="3973512" cy="3684588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ใบ</a:t>
            </a:r>
            <a:r>
              <a:rPr lang="th-TH">
                <a:cs typeface="supermarket" panose="02000000000000000000" pitchFamily="2" charset="0"/>
              </a:rPr>
              <a:t>ประกอบวิชาชีพ</a:t>
            </a:r>
            <a:br>
              <a:rPr lang="th-TH">
                <a:cs typeface="supermarket" panose="02000000000000000000" pitchFamily="2" charset="0"/>
              </a:rPr>
            </a:br>
            <a:r>
              <a:rPr lang="th-TH">
                <a:cs typeface="supermarket" panose="02000000000000000000" pitchFamily="2" charset="0"/>
              </a:rPr>
              <a:t>การ</a:t>
            </a:r>
            <a:r>
              <a:rPr lang="th-TH" dirty="0">
                <a:cs typeface="supermarket" panose="02000000000000000000" pitchFamily="2" charset="0"/>
              </a:rPr>
              <a:t>สัตวแพทย์ไม่หมดอายุ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3FF06-AAB7-45B5-A24F-8E97F1AEB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650608"/>
            <a:ext cx="5183188" cy="823912"/>
          </a:xfrm>
        </p:spPr>
        <p:txBody>
          <a:bodyPr>
            <a:normAutofit fontScale="92500"/>
          </a:bodyPr>
          <a:lstStyle/>
          <a:p>
            <a:r>
              <a:rPr lang="th-TH" sz="3200" dirty="0">
                <a:solidFill>
                  <a:srgbClr val="DE4438"/>
                </a:solidFill>
                <a:cs typeface="supermarket" panose="02000000000000000000" pitchFamily="2" charset="0"/>
              </a:rPr>
              <a:t>ผู้ที่ผ่านการอบรมพนักงานตรวจโรคสัตว์</a:t>
            </a:r>
            <a:endParaRPr lang="en-US" sz="3200" dirty="0">
              <a:solidFill>
                <a:srgbClr val="DE4438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2C602-D556-4202-9E0A-B8F8D4973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433245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th-TH" dirty="0">
                <a:cs typeface="supermarket" panose="02000000000000000000" pitchFamily="2" charset="0"/>
              </a:rPr>
              <a:t>ตามที่ได้ผ่านการ</a:t>
            </a:r>
            <a:r>
              <a:rPr lang="th-TH">
                <a:cs typeface="supermarket" panose="02000000000000000000" pitchFamily="2" charset="0"/>
              </a:rPr>
              <a:t>อบรมฯ</a:t>
            </a:r>
            <a:br>
              <a:rPr lang="th-TH">
                <a:cs typeface="supermarket" panose="02000000000000000000" pitchFamily="2" charset="0"/>
              </a:rPr>
            </a:br>
            <a:endParaRPr lang="en-US" dirty="0"/>
          </a:p>
          <a:p>
            <a:r>
              <a:rPr lang="th-TH" dirty="0">
                <a:cs typeface="supermarket" panose="02000000000000000000" pitchFamily="2" charset="0"/>
              </a:rPr>
              <a:t>หลักสูตรอบรมตรวจสัตว์ได้ทั้ง 3 ประเภท </a:t>
            </a:r>
            <a:br>
              <a:rPr lang="th-TH" dirty="0">
                <a:cs typeface="supermarket" panose="02000000000000000000" pitchFamily="2" charset="0"/>
              </a:rPr>
            </a:br>
            <a:r>
              <a:rPr lang="th-TH" dirty="0">
                <a:cs typeface="supermarket" panose="02000000000000000000" pitchFamily="2" charset="0"/>
              </a:rPr>
              <a:t>(สัตว์เคี้ยวเอื้อง, สุกร, สัตว์ปีก)</a:t>
            </a:r>
          </a:p>
          <a:p>
            <a:r>
              <a:rPr lang="th-TH" dirty="0">
                <a:cs typeface="supermarket" panose="02000000000000000000" pitchFamily="2" charset="0"/>
              </a:rPr>
              <a:t>หลักสูตรอบรมตรวจสัตว์เคี้ยวเอื้อง</a:t>
            </a:r>
          </a:p>
          <a:p>
            <a:r>
              <a:rPr lang="th-TH" dirty="0">
                <a:cs typeface="supermarket" panose="02000000000000000000" pitchFamily="2" charset="0"/>
              </a:rPr>
              <a:t>หลักสูตรอบรมตรวจสุกร</a:t>
            </a:r>
          </a:p>
          <a:p>
            <a:r>
              <a:rPr lang="th-TH" dirty="0">
                <a:cs typeface="supermarket" panose="02000000000000000000" pitchFamily="2" charset="0"/>
              </a:rPr>
              <a:t>หลักสูตรอบรมตรวจสัตว์ปีก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E82D74-7E9A-4949-B58C-F5278630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7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387C16-1FAA-4CDE-85DB-584C5C27F95C}"/>
              </a:ext>
            </a:extLst>
          </p:cNvPr>
          <p:cNvSpPr/>
          <p:nvPr/>
        </p:nvSpPr>
        <p:spPr>
          <a:xfrm>
            <a:off x="0" y="185410"/>
            <a:ext cx="383389" cy="943306"/>
          </a:xfrm>
          <a:custGeom>
            <a:avLst/>
            <a:gdLst>
              <a:gd name="connsiteX0" fmla="*/ 0 w 383389"/>
              <a:gd name="connsiteY0" fmla="*/ 0 h 943306"/>
              <a:gd name="connsiteX1" fmla="*/ 89087 w 383389"/>
              <a:gd name="connsiteY1" fmla="*/ 27654 h 943306"/>
              <a:gd name="connsiteX2" fmla="*/ 383389 w 383389"/>
              <a:gd name="connsiteY2" fmla="*/ 471653 h 943306"/>
              <a:gd name="connsiteX3" fmla="*/ 89087 w 383389"/>
              <a:gd name="connsiteY3" fmla="*/ 915652 h 943306"/>
              <a:gd name="connsiteX4" fmla="*/ 0 w 383389"/>
              <a:gd name="connsiteY4" fmla="*/ 943306 h 9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89" h="943306">
                <a:moveTo>
                  <a:pt x="0" y="0"/>
                </a:moveTo>
                <a:lnTo>
                  <a:pt x="89087" y="27654"/>
                </a:lnTo>
                <a:cubicBezTo>
                  <a:pt x="262036" y="100806"/>
                  <a:pt x="383389" y="272058"/>
                  <a:pt x="383389" y="471653"/>
                </a:cubicBezTo>
                <a:cubicBezTo>
                  <a:pt x="383389" y="671248"/>
                  <a:pt x="262036" y="842500"/>
                  <a:pt x="89087" y="915652"/>
                </a:cubicBezTo>
                <a:lnTo>
                  <a:pt x="0" y="943306"/>
                </a:lnTo>
                <a:close/>
              </a:path>
            </a:pathLst>
          </a:cu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220C7DB-532A-44EF-9FE5-FA44F5696881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C36FF64-5A88-41D2-97B7-C2A96B58862C}"/>
              </a:ext>
            </a:extLst>
          </p:cNvPr>
          <p:cNvSpPr/>
          <p:nvPr/>
        </p:nvSpPr>
        <p:spPr>
          <a:xfrm>
            <a:off x="6270171" y="3091543"/>
            <a:ext cx="3744686" cy="0"/>
          </a:xfrm>
          <a:custGeom>
            <a:avLst/>
            <a:gdLst>
              <a:gd name="connsiteX0" fmla="*/ 0 w 3744686"/>
              <a:gd name="connsiteY0" fmla="*/ 0 h 0"/>
              <a:gd name="connsiteX1" fmla="*/ 3744686 w 37446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44686">
                <a:moveTo>
                  <a:pt x="0" y="0"/>
                </a:moveTo>
                <a:lnTo>
                  <a:pt x="3744686" y="0"/>
                </a:lnTo>
              </a:path>
            </a:pathLst>
          </a:custGeom>
          <a:noFill/>
          <a:ln w="92075" cap="rnd">
            <a:solidFill>
              <a:srgbClr val="9FC1B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84C4D5-1A57-4BBB-B75B-5636EC977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234"/>
          <a:stretch/>
        </p:blipFill>
        <p:spPr>
          <a:xfrm>
            <a:off x="1288221" y="3692525"/>
            <a:ext cx="3807656" cy="3354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615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30EEC7-145B-49A0-B5F2-60AA8DA7885F}"/>
              </a:ext>
            </a:extLst>
          </p:cNvPr>
          <p:cNvSpPr/>
          <p:nvPr/>
        </p:nvSpPr>
        <p:spPr>
          <a:xfrm>
            <a:off x="4471988" y="699509"/>
            <a:ext cx="7034212" cy="1217612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F02BA3-89ED-41E9-92BC-49615D2356B3}"/>
              </a:ext>
            </a:extLst>
          </p:cNvPr>
          <p:cNvSpPr/>
          <p:nvPr/>
        </p:nvSpPr>
        <p:spPr>
          <a:xfrm>
            <a:off x="4471988" y="2959497"/>
            <a:ext cx="7034212" cy="939006"/>
          </a:xfrm>
          <a:prstGeom prst="round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30012-75C2-4AA0-B71A-48A8847E1FA3}"/>
              </a:ext>
            </a:extLst>
          </p:cNvPr>
          <p:cNvSpPr/>
          <p:nvPr/>
        </p:nvSpPr>
        <p:spPr>
          <a:xfrm>
            <a:off x="0" y="0"/>
            <a:ext cx="4127500" cy="6858000"/>
          </a:xfrm>
          <a:prstGeom prst="rect">
            <a:avLst/>
          </a:pr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6126B-E377-41C4-B6D0-ED7585ED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1523206"/>
            <a:ext cx="3932237" cy="1600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th-TH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คุณสมบัติของ</a:t>
            </a:r>
            <a:br>
              <a:rPr lang="th-TH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ผู้</a:t>
            </a:r>
            <a:r>
              <a:rPr 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ที่เข้าอบรมพนักงานตรวจ</a:t>
            </a:r>
            <a:r>
              <a:rPr lang="th-TH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market" panose="02000000000000000000" pitchFamily="2" charset="0"/>
                <a:cs typeface="supermarket" panose="02000000000000000000" pitchFamily="2" charset="0"/>
              </a:rPr>
              <a:t>โรคสัตว์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0973-8D93-47A2-8AC2-DFFF0F5A1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13" y="699509"/>
            <a:ext cx="7285657" cy="604477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th-TH" dirty="0">
                <a:cs typeface="supermarket" panose="02000000000000000000" pitchFamily="2" charset="0"/>
              </a:rPr>
              <a:t>ปริญญาตรีวิทยาศาต</a:t>
            </a:r>
            <a:r>
              <a:rPr lang="th-TH" dirty="0" err="1">
                <a:cs typeface="supermarket" panose="02000000000000000000" pitchFamily="2" charset="0"/>
              </a:rPr>
              <a:t>ร์</a:t>
            </a:r>
            <a:r>
              <a:rPr lang="th-TH" dirty="0">
                <a:cs typeface="supermarket" panose="02000000000000000000" pitchFamily="2" charset="0"/>
              </a:rPr>
              <a:t>/เทียบเท่า/สูง</a:t>
            </a:r>
            <a:r>
              <a:rPr lang="th-TH">
                <a:cs typeface="supermarket" panose="02000000000000000000" pitchFamily="2" charset="0"/>
              </a:rPr>
              <a:t>กว่า ใน</a:t>
            </a:r>
            <a:r>
              <a:rPr lang="th-TH" dirty="0">
                <a:cs typeface="supermarket" panose="02000000000000000000" pitchFamily="2" charset="0"/>
              </a:rPr>
              <a:t>สาขาวิชาทาง</a:t>
            </a:r>
          </a:p>
          <a:p>
            <a:pPr lvl="1">
              <a:lnSpc>
                <a:spcPct val="120000"/>
              </a:lnSpc>
            </a:pPr>
            <a:r>
              <a:rPr lang="th-TH" dirty="0">
                <a:cs typeface="supermarket" panose="02000000000000000000" pitchFamily="2" charset="0"/>
              </a:rPr>
              <a:t>สัตวบาล/สัตวศาสตร์/ที่เกี่ยวกับด้านปศุสัตว์</a:t>
            </a:r>
          </a:p>
          <a:p>
            <a:pPr lvl="1">
              <a:lnSpc>
                <a:spcPct val="120000"/>
              </a:lnSpc>
            </a:pPr>
            <a:r>
              <a:rPr lang="th-TH" dirty="0">
                <a:cs typeface="supermarket" panose="02000000000000000000" pitchFamily="2" charset="0"/>
              </a:rPr>
              <a:t>หรือวิทยาศาสตร์</a:t>
            </a:r>
            <a:r>
              <a:rPr lang="th-TH">
                <a:cs typeface="supermarket" panose="02000000000000000000" pitchFamily="2" charset="0"/>
              </a:rPr>
              <a:t>การอาหาร</a:t>
            </a:r>
            <a:br>
              <a:rPr lang="th-TH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th-TH" dirty="0">
                <a:cs typeface="supermarket" panose="02000000000000000000" pitchFamily="2" charset="0"/>
              </a:rPr>
              <a:t>ปริญญาตรีวิทยาศาสตร์การแพทย์/เทียบเท่า/</a:t>
            </a:r>
            <a:r>
              <a:rPr lang="th-TH">
                <a:cs typeface="supermarket" panose="02000000000000000000" pitchFamily="2" charset="0"/>
              </a:rPr>
              <a:t>สูงกว่า</a:t>
            </a:r>
            <a:br>
              <a:rPr lang="th-TH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th-TH" dirty="0">
                <a:cs typeface="supermarket" panose="02000000000000000000" pitchFamily="2" charset="0"/>
              </a:rPr>
              <a:t>ปริญญาตรีสัตวแพทยศาสตร์/ประกาศนียบัตรวิชาสัตวแพทย์</a:t>
            </a:r>
          </a:p>
          <a:p>
            <a:pPr lvl="1">
              <a:lnSpc>
                <a:spcPct val="120000"/>
              </a:lnSpc>
            </a:pPr>
            <a:r>
              <a:rPr lang="th-TH" dirty="0">
                <a:cs typeface="supermarket" panose="02000000000000000000" pitchFamily="2" charset="0"/>
              </a:rPr>
              <a:t>แต่ยังไม่ได้ขึ้นทะเบียนเป็นผู้ประกอบวิชาชีพการ</a:t>
            </a:r>
            <a:r>
              <a:rPr lang="th-TH">
                <a:cs typeface="supermarket" panose="02000000000000000000" pitchFamily="2" charset="0"/>
              </a:rPr>
              <a:t>สัตวแพทย์</a:t>
            </a:r>
            <a:br>
              <a:rPr lang="th-TH">
                <a:cs typeface="supermarket" panose="02000000000000000000" pitchFamily="2" charset="0"/>
              </a:rPr>
            </a:br>
            <a:endParaRPr lang="th-TH" dirty="0">
              <a:cs typeface="supermarket" panose="02000000000000000000" pitchFamily="2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th-TH" dirty="0">
                <a:cs typeface="supermarket" panose="02000000000000000000" pitchFamily="2" charset="0"/>
              </a:rPr>
              <a:t>ประกาศนียบัตรวิชาชีพขั้นสูง</a:t>
            </a:r>
          </a:p>
          <a:p>
            <a:pPr lvl="1">
              <a:lnSpc>
                <a:spcPct val="120000"/>
              </a:lnSpc>
            </a:pPr>
            <a:r>
              <a:rPr lang="th-TH" dirty="0">
                <a:cs typeface="supermarket" panose="02000000000000000000" pitchFamily="2" charset="0"/>
              </a:rPr>
              <a:t>สาขาสัตวศาสตร์/สัตวบาล/สัตวรักษ์/เกี่ยวกับด้านปศุสัตว์</a:t>
            </a:r>
          </a:p>
          <a:p>
            <a:pPr lvl="1">
              <a:lnSpc>
                <a:spcPct val="120000"/>
              </a:lnSpc>
            </a:pPr>
            <a:r>
              <a:rPr lang="th-TH" dirty="0">
                <a:cs typeface="supermarket" panose="02000000000000000000" pitchFamily="2" charset="0"/>
              </a:rPr>
              <a:t>และมีหนังสือรองรับว่าเป็นผู้ที่มีประสบการณ์ด้านการตรวจโรคสัตว์หรือการตรวจเนื้อสัตว์ อย่างน้อย 1 ปี จาก</a:t>
            </a:r>
          </a:p>
          <a:p>
            <a:pPr lvl="2">
              <a:lnSpc>
                <a:spcPct val="120000"/>
              </a:lnSpc>
            </a:pPr>
            <a:r>
              <a:rPr lang="th-TH" dirty="0">
                <a:cs typeface="supermarket" panose="02000000000000000000" pitchFamily="2" charset="0"/>
              </a:rPr>
              <a:t>หัวหน้าหน่วยงานระดับ กอง/สำนัก/เทียบเท่าขึ้นไป</a:t>
            </a:r>
          </a:p>
          <a:p>
            <a:pPr lvl="2">
              <a:lnSpc>
                <a:spcPct val="120000"/>
              </a:lnSpc>
            </a:pPr>
            <a:r>
              <a:rPr lang="th-TH" dirty="0">
                <a:cs typeface="supermarket" panose="02000000000000000000" pitchFamily="2" charset="0"/>
              </a:rPr>
              <a:t>หรือผู้บริหารองค์กรปกครองส่วนท้องถิ่น/แบบพิเศษ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12F62-B058-4B85-9B86-47C8D016B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489" y="3505994"/>
            <a:ext cx="3173412" cy="3811588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F4ECE1"/>
                </a:solidFill>
                <a:cs typeface="supermarket" panose="02000000000000000000" pitchFamily="2" charset="0"/>
              </a:rPr>
              <a:t>ตามประกาศกรมปศุ</a:t>
            </a:r>
            <a:r>
              <a:rPr lang="th-TH" sz="2400" b="1">
                <a:solidFill>
                  <a:srgbClr val="F4ECE1"/>
                </a:solidFill>
                <a:cs typeface="supermarket" panose="02000000000000000000" pitchFamily="2" charset="0"/>
              </a:rPr>
              <a:t>สัตว์ </a:t>
            </a:r>
            <a:br>
              <a:rPr lang="th-TH" sz="2400">
                <a:solidFill>
                  <a:schemeClr val="bg1"/>
                </a:solidFill>
                <a:cs typeface="supermarket" panose="02000000000000000000" pitchFamily="2" charset="0"/>
              </a:rPr>
            </a:br>
            <a:r>
              <a:rPr lang="th-TH" sz="2400">
                <a:solidFill>
                  <a:schemeClr val="bg1"/>
                </a:solidFill>
                <a:cs typeface="supermarket" panose="02000000000000000000" pitchFamily="2" charset="0"/>
              </a:rPr>
              <a:t>เรื่อง </a:t>
            </a:r>
            <a:r>
              <a:rPr lang="th-TH" sz="2400" dirty="0">
                <a:solidFill>
                  <a:schemeClr val="bg1"/>
                </a:solidFill>
                <a:cs typeface="supermarket" panose="02000000000000000000" pitchFamily="2" charset="0"/>
              </a:rPr>
              <a:t>การรับรองหลักสูตรการศึกษาอบรมด้านการตรวจโรคสัตว์และการตรวจเนื้อสัตว์ </a:t>
            </a:r>
          </a:p>
          <a:p>
            <a:r>
              <a:rPr lang="th-TH" sz="2400" dirty="0">
                <a:solidFill>
                  <a:schemeClr val="bg1"/>
                </a:solidFill>
                <a:cs typeface="supermarket" panose="02000000000000000000" pitchFamily="2" charset="0"/>
              </a:rPr>
              <a:t>ข้อ 2 ผู้ที่จะเข้ารับการศึกษาอบรมต้องสำเร็จการศึกษาอย่างใดอย่างนึงดังต่อไปนี้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AA2353-C0F8-4215-B8D3-2BD2B8229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8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B978CE3-BACF-40AC-A193-483C0119A9F3}"/>
              </a:ext>
            </a:extLst>
          </p:cNvPr>
          <p:cNvSpPr/>
          <p:nvPr/>
        </p:nvSpPr>
        <p:spPr>
          <a:xfrm>
            <a:off x="435429" y="3294743"/>
            <a:ext cx="2859314" cy="0"/>
          </a:xfrm>
          <a:custGeom>
            <a:avLst/>
            <a:gdLst>
              <a:gd name="connsiteX0" fmla="*/ 0 w 2859314"/>
              <a:gd name="connsiteY0" fmla="*/ 0 h 0"/>
              <a:gd name="connsiteX1" fmla="*/ 2859314 w 28593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9314">
                <a:moveTo>
                  <a:pt x="0" y="0"/>
                </a:moveTo>
                <a:lnTo>
                  <a:pt x="2859314" y="0"/>
                </a:lnTo>
              </a:path>
            </a:pathLst>
          </a:custGeom>
          <a:noFill/>
          <a:ln w="60325">
            <a:solidFill>
              <a:srgbClr val="9FC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84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C9CBFA1-B269-4D34-A88C-0FA47B2E35B3}"/>
              </a:ext>
            </a:extLst>
          </p:cNvPr>
          <p:cNvSpPr/>
          <p:nvPr/>
        </p:nvSpPr>
        <p:spPr>
          <a:xfrm>
            <a:off x="0" y="-16018"/>
            <a:ext cx="12192000" cy="1325563"/>
          </a:xfrm>
          <a:prstGeom prst="rect">
            <a:avLst/>
          </a:prstGeom>
          <a:solidFill>
            <a:srgbClr val="F4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7220E-1331-4A96-856E-0FC82DF7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4" y="7690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>
                <a:latin typeface="supermarket" panose="02000000000000000000" pitchFamily="2" charset="0"/>
                <a:cs typeface="supermarket" panose="02000000000000000000" pitchFamily="2" charset="0"/>
              </a:rPr>
              <a:t>การขึ้นทะเบียนพนักงานตรวจโรคสัตว์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E853616-0357-4B0D-982A-D697F466AE4E}"/>
              </a:ext>
            </a:extLst>
          </p:cNvPr>
          <p:cNvSpPr/>
          <p:nvPr/>
        </p:nvSpPr>
        <p:spPr>
          <a:xfrm>
            <a:off x="8715375" y="5772944"/>
            <a:ext cx="476249" cy="5119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8124" y="0"/>
                </a:lnTo>
                <a:lnTo>
                  <a:pt x="238124" y="511968"/>
                </a:lnTo>
                <a:lnTo>
                  <a:pt x="476249" y="51196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C5E67E8-BC74-4A53-A637-6A02BBFE0F30}"/>
              </a:ext>
            </a:extLst>
          </p:cNvPr>
          <p:cNvSpPr/>
          <p:nvPr/>
        </p:nvSpPr>
        <p:spPr>
          <a:xfrm>
            <a:off x="8715375" y="5260975"/>
            <a:ext cx="476249" cy="5119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511968"/>
                </a:moveTo>
                <a:lnTo>
                  <a:pt x="238124" y="511968"/>
                </a:lnTo>
                <a:lnTo>
                  <a:pt x="238124" y="0"/>
                </a:lnTo>
                <a:lnTo>
                  <a:pt x="476249" y="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044440F-C75D-46DE-B96F-9D06BBF01024}"/>
              </a:ext>
            </a:extLst>
          </p:cNvPr>
          <p:cNvSpPr/>
          <p:nvPr/>
        </p:nvSpPr>
        <p:spPr>
          <a:xfrm>
            <a:off x="5857875" y="4493022"/>
            <a:ext cx="476249" cy="12799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8124" y="0"/>
                </a:lnTo>
                <a:lnTo>
                  <a:pt x="238124" y="1279921"/>
                </a:lnTo>
                <a:lnTo>
                  <a:pt x="476249" y="1279921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A1FAD2-2F05-4BEB-A635-D945D7294BCA}"/>
              </a:ext>
            </a:extLst>
          </p:cNvPr>
          <p:cNvSpPr/>
          <p:nvPr/>
        </p:nvSpPr>
        <p:spPr>
          <a:xfrm>
            <a:off x="8715375" y="3213100"/>
            <a:ext cx="476249" cy="10239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8124" y="0"/>
                </a:lnTo>
                <a:lnTo>
                  <a:pt x="238124" y="1023937"/>
                </a:lnTo>
                <a:lnTo>
                  <a:pt x="476249" y="1023937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D21B41-E853-4DC7-8CE8-878CA11FE27F}"/>
              </a:ext>
            </a:extLst>
          </p:cNvPr>
          <p:cNvSpPr/>
          <p:nvPr/>
        </p:nvSpPr>
        <p:spPr>
          <a:xfrm>
            <a:off x="8715375" y="3167380"/>
            <a:ext cx="476249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76249" y="4572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7D4475-0045-40C7-8A79-DB8655DD9298}"/>
              </a:ext>
            </a:extLst>
          </p:cNvPr>
          <p:cNvSpPr/>
          <p:nvPr/>
        </p:nvSpPr>
        <p:spPr>
          <a:xfrm>
            <a:off x="8715375" y="2189162"/>
            <a:ext cx="476249" cy="10239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023937"/>
                </a:moveTo>
                <a:lnTo>
                  <a:pt x="238124" y="1023937"/>
                </a:lnTo>
                <a:lnTo>
                  <a:pt x="238124" y="0"/>
                </a:lnTo>
                <a:lnTo>
                  <a:pt x="476249" y="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75C5DC-DD4C-480E-A3C0-4099F935E800}"/>
              </a:ext>
            </a:extLst>
          </p:cNvPr>
          <p:cNvSpPr/>
          <p:nvPr/>
        </p:nvSpPr>
        <p:spPr>
          <a:xfrm>
            <a:off x="5857875" y="3213100"/>
            <a:ext cx="476249" cy="12799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279921"/>
                </a:moveTo>
                <a:lnTo>
                  <a:pt x="238124" y="1279921"/>
                </a:lnTo>
                <a:lnTo>
                  <a:pt x="238124" y="0"/>
                </a:lnTo>
                <a:lnTo>
                  <a:pt x="476249" y="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B9123C-2BF0-4D68-9D00-AECB607087B6}"/>
              </a:ext>
            </a:extLst>
          </p:cNvPr>
          <p:cNvSpPr/>
          <p:nvPr/>
        </p:nvSpPr>
        <p:spPr>
          <a:xfrm>
            <a:off x="3000374" y="3981053"/>
            <a:ext cx="476250" cy="5119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8125" y="0"/>
                </a:lnTo>
                <a:lnTo>
                  <a:pt x="238125" y="511968"/>
                </a:lnTo>
                <a:lnTo>
                  <a:pt x="476250" y="511968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44146B-61DE-406A-868A-CF15EE3ADBC0}"/>
              </a:ext>
            </a:extLst>
          </p:cNvPr>
          <p:cNvSpPr/>
          <p:nvPr/>
        </p:nvSpPr>
        <p:spPr>
          <a:xfrm>
            <a:off x="3000374" y="3469084"/>
            <a:ext cx="476250" cy="5119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511968"/>
                </a:moveTo>
                <a:lnTo>
                  <a:pt x="238125" y="511968"/>
                </a:lnTo>
                <a:lnTo>
                  <a:pt x="238125" y="0"/>
                </a:lnTo>
                <a:lnTo>
                  <a:pt x="476250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9036A4-61B4-426C-B3D7-00BC12C3E959}"/>
              </a:ext>
            </a:extLst>
          </p:cNvPr>
          <p:cNvSpPr/>
          <p:nvPr/>
        </p:nvSpPr>
        <p:spPr>
          <a:xfrm>
            <a:off x="619124" y="2649829"/>
            <a:ext cx="2381250" cy="2483153"/>
          </a:xfrm>
          <a:prstGeom prst="roundRect">
            <a:avLst>
              <a:gd name="adj" fmla="val 50000"/>
            </a:avLst>
          </a:prstGeom>
          <a:solidFill>
            <a:srgbClr val="4F356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800" b="1" kern="1200" dirty="0">
                <a:solidFill>
                  <a:srgbClr val="FFC000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ยื่นแบบคำขอขึ้นทะเบียน</a:t>
            </a:r>
            <a:r>
              <a:rPr lang="th-TH" sz="2800" b="1" kern="1200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พนักงานตรวจโรคสัตว์</a:t>
            </a:r>
            <a:endParaRPr lang="en-US" sz="2800" b="1" kern="1200" dirty="0">
              <a:solidFill>
                <a:schemeClr val="bg1"/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7B36CA1-0E64-44F4-9688-2D244E36DB2D}"/>
              </a:ext>
            </a:extLst>
          </p:cNvPr>
          <p:cNvSpPr/>
          <p:nvPr/>
        </p:nvSpPr>
        <p:spPr>
          <a:xfrm>
            <a:off x="3476625" y="3105944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9FC1B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ยื่นทางอิเล็กทรอนิกส์ </a:t>
            </a:r>
            <a:b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(เป็นหลัก)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7886ACF-66C2-4187-B942-DDD4FDF69F33}"/>
              </a:ext>
            </a:extLst>
          </p:cNvPr>
          <p:cNvSpPr/>
          <p:nvPr/>
        </p:nvSpPr>
        <p:spPr>
          <a:xfrm>
            <a:off x="3476625" y="4129881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ยื่นด้วยตนเอง </a:t>
            </a:r>
            <a:b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</a:b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ณ สถานที่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2AFA9B-D4A5-43F6-AB88-8827FD10E38C}"/>
              </a:ext>
            </a:extLst>
          </p:cNvPr>
          <p:cNvSpPr/>
          <p:nvPr/>
        </p:nvSpPr>
        <p:spPr>
          <a:xfrm>
            <a:off x="6334125" y="2849959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กรุงเทพมหานคร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DC1C54D-8390-4D9F-9ED9-B1B30D793098}"/>
              </a:ext>
            </a:extLst>
          </p:cNvPr>
          <p:cNvSpPr/>
          <p:nvPr/>
        </p:nvSpPr>
        <p:spPr>
          <a:xfrm>
            <a:off x="9191625" y="1826022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กรมปศุสัตว์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29ED9A-13BD-4F6A-B036-BC5EBF930052}"/>
              </a:ext>
            </a:extLst>
          </p:cNvPr>
          <p:cNvSpPr/>
          <p:nvPr/>
        </p:nvSpPr>
        <p:spPr>
          <a:xfrm>
            <a:off x="9191625" y="2849959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สำนักงานปศุสัตว์พื้นที่กรุงเทพมหานคร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46B686-A62B-4409-A168-216D57CFDD70}"/>
              </a:ext>
            </a:extLst>
          </p:cNvPr>
          <p:cNvSpPr/>
          <p:nvPr/>
        </p:nvSpPr>
        <p:spPr>
          <a:xfrm>
            <a:off x="9191625" y="3873897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สำนักงานปศุสัตว์เขต 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C023D6-0583-46C5-A497-FC13AACCE60E}"/>
              </a:ext>
            </a:extLst>
          </p:cNvPr>
          <p:cNvSpPr/>
          <p:nvPr/>
        </p:nvSpPr>
        <p:spPr>
          <a:xfrm>
            <a:off x="6334125" y="5409803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จังหวัดอื่น</a:t>
            </a:r>
            <a:r>
              <a:rPr lang="en-US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 </a:t>
            </a: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ๆ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9CD41D5-417C-4BAD-8781-E575A3F610EB}"/>
              </a:ext>
            </a:extLst>
          </p:cNvPr>
          <p:cNvSpPr/>
          <p:nvPr/>
        </p:nvSpPr>
        <p:spPr>
          <a:xfrm>
            <a:off x="9191625" y="4897834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สำนักงานปศุสัตว์จังหวัด 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228BB4B-AD94-47CB-A855-EE4393B97047}"/>
              </a:ext>
            </a:extLst>
          </p:cNvPr>
          <p:cNvSpPr/>
          <p:nvPr/>
        </p:nvSpPr>
        <p:spPr>
          <a:xfrm>
            <a:off x="9191625" y="5921772"/>
            <a:ext cx="2381250" cy="726281"/>
          </a:xfrm>
          <a:custGeom>
            <a:avLst/>
            <a:gdLst>
              <a:gd name="connsiteX0" fmla="*/ 0 w 2381250"/>
              <a:gd name="connsiteY0" fmla="*/ 0 h 726281"/>
              <a:gd name="connsiteX1" fmla="*/ 2381250 w 2381250"/>
              <a:gd name="connsiteY1" fmla="*/ 0 h 726281"/>
              <a:gd name="connsiteX2" fmla="*/ 2381250 w 2381250"/>
              <a:gd name="connsiteY2" fmla="*/ 726281 h 726281"/>
              <a:gd name="connsiteX3" fmla="*/ 0 w 2381250"/>
              <a:gd name="connsiteY3" fmla="*/ 726281 h 726281"/>
              <a:gd name="connsiteX4" fmla="*/ 0 w 2381250"/>
              <a:gd name="connsiteY4" fmla="*/ 0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250" h="726281">
                <a:moveTo>
                  <a:pt x="0" y="0"/>
                </a:moveTo>
                <a:lnTo>
                  <a:pt x="2381250" y="0"/>
                </a:lnTo>
                <a:lnTo>
                  <a:pt x="2381250" y="726281"/>
                </a:lnTo>
                <a:lnTo>
                  <a:pt x="0" y="726281"/>
                </a:lnTo>
                <a:lnTo>
                  <a:pt x="0" y="0"/>
                </a:lnTo>
                <a:close/>
              </a:path>
            </a:pathLst>
          </a:custGeom>
          <a:solidFill>
            <a:srgbClr val="FF968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2100" kern="1200">
                <a:solidFill>
                  <a:schemeClr val="tx1">
                    <a:lumMod val="95000"/>
                    <a:lumOff val="5000"/>
                  </a:schemeClr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สำนักงานปศุสัตว์อำเภอ</a:t>
            </a:r>
            <a:endParaRPr lang="en-US" sz="2100" kern="1200" dirty="0">
              <a:solidFill>
                <a:schemeClr val="tx1">
                  <a:lumMod val="95000"/>
                  <a:lumOff val="5000"/>
                </a:schemeClr>
              </a:solidFill>
              <a:latin typeface="supermarket" panose="02000000000000000000" pitchFamily="2" charset="0"/>
              <a:cs typeface="supermarket" panose="02000000000000000000" pitchFamily="2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6B1E81C-7D61-4F90-A3C0-76E1FD36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627-94C1-434D-9C62-B4B196998FD5}" type="slidenum">
              <a:rPr lang="en-US" smtClean="0"/>
              <a:t>9</a:t>
            </a:fld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83F9CEB-40B5-41B8-B751-34EB6F0E7277}"/>
              </a:ext>
            </a:extLst>
          </p:cNvPr>
          <p:cNvSpPr/>
          <p:nvPr/>
        </p:nvSpPr>
        <p:spPr>
          <a:xfrm>
            <a:off x="0" y="185410"/>
            <a:ext cx="383389" cy="943306"/>
          </a:xfrm>
          <a:custGeom>
            <a:avLst/>
            <a:gdLst>
              <a:gd name="connsiteX0" fmla="*/ 0 w 383389"/>
              <a:gd name="connsiteY0" fmla="*/ 0 h 943306"/>
              <a:gd name="connsiteX1" fmla="*/ 89087 w 383389"/>
              <a:gd name="connsiteY1" fmla="*/ 27654 h 943306"/>
              <a:gd name="connsiteX2" fmla="*/ 383389 w 383389"/>
              <a:gd name="connsiteY2" fmla="*/ 471653 h 943306"/>
              <a:gd name="connsiteX3" fmla="*/ 89087 w 383389"/>
              <a:gd name="connsiteY3" fmla="*/ 915652 h 943306"/>
              <a:gd name="connsiteX4" fmla="*/ 0 w 383389"/>
              <a:gd name="connsiteY4" fmla="*/ 943306 h 9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89" h="943306">
                <a:moveTo>
                  <a:pt x="0" y="0"/>
                </a:moveTo>
                <a:lnTo>
                  <a:pt x="89087" y="27654"/>
                </a:lnTo>
                <a:cubicBezTo>
                  <a:pt x="262036" y="100806"/>
                  <a:pt x="383389" y="272058"/>
                  <a:pt x="383389" y="471653"/>
                </a:cubicBezTo>
                <a:cubicBezTo>
                  <a:pt x="383389" y="671248"/>
                  <a:pt x="262036" y="842500"/>
                  <a:pt x="89087" y="915652"/>
                </a:cubicBezTo>
                <a:lnTo>
                  <a:pt x="0" y="943306"/>
                </a:lnTo>
                <a:close/>
              </a:path>
            </a:pathLst>
          </a:custGeom>
          <a:solidFill>
            <a:srgbClr val="4F3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9CF02A0F-8A1D-4DAB-A313-E2F86C2F9148}"/>
              </a:ext>
            </a:extLst>
          </p:cNvPr>
          <p:cNvSpPr/>
          <p:nvPr/>
        </p:nvSpPr>
        <p:spPr>
          <a:xfrm rot="10800000">
            <a:off x="10883900" y="-13187"/>
            <a:ext cx="1308100" cy="499756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supermarke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24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6DA972C-A5B0-4428-A179-76BABDF200CE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3237</Words>
  <Application>Microsoft Office PowerPoint</Application>
  <PresentationFormat>Widescreen</PresentationFormat>
  <Paragraphs>418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supermarket</vt:lpstr>
      <vt:lpstr>Oswald</vt:lpstr>
      <vt:lpstr>Office Theme</vt:lpstr>
      <vt:lpstr>การขึ้นทะเบียนและการกำกับดูแล พนักงานตรวจโรคสัตว์ </vt:lpstr>
      <vt:lpstr>เนื้อหา</vt:lpstr>
      <vt:lpstr>1. ร่างกฎกระทรวง  การขึ้นทะเบียน การเพิกถอนการขึ้นทะเบียน และคุณสมบัติของบุคคลซึ่งได้รับการแต่งตั้งเป็นพนักงานตรวจโรคสัตว์</vt:lpstr>
      <vt:lpstr>คุณสมบัติของพนักงานตรวจโรคสัตว์</vt:lpstr>
      <vt:lpstr>คุณสมบัติผู้ที่เข้าอบรมพนักงานตรวจโรคสัตว์</vt:lpstr>
      <vt:lpstr>คุณสมบัติของพนักงานตรวจโรคสัตว์</vt:lpstr>
      <vt:lpstr>คุณสมบัติของพนักงานตรวจโรคสัตว์</vt:lpstr>
      <vt:lpstr>คุณสมบัติของ ผู้ที่เข้าอบรมพนักงานตรวจโรคสัตว์</vt:lpstr>
      <vt:lpstr>การขึ้นทะเบียนพนักงานตรวจโรคสัตว์</vt:lpstr>
      <vt:lpstr>การขึ้นทะเบียนพนักงานตรวจโรคสัตว์</vt:lpstr>
      <vt:lpstr>การเปลี่ยนแปลงข้อมูล หรือการยกเลิกทะเบียนพนักงานตรวจโรคสัตว์</vt:lpstr>
      <vt:lpstr>การเพิกถอนทะเบียนพนักงานตรวจโรคสัตว์</vt:lpstr>
      <vt:lpstr>2. ขั้นตอนการขึ้นทะเบียน พนักงานตรวจโรคสัตว์ </vt:lpstr>
      <vt:lpstr>ยื่นคำขอฯ ทางสำนักงานปศุสัตว์</vt:lpstr>
      <vt:lpstr>ยื่นคำขอฯ ทางสำนักงานปศุสัตว์</vt:lpstr>
      <vt:lpstr>ยื่นคำขอฯ ทางสำนักงานปศุสัตว์</vt:lpstr>
      <vt:lpstr>ยื่นคำขอฯ ทางสำนักงานปศุสัตว์</vt:lpstr>
      <vt:lpstr>ยื่นคำขอฯ ทางอิเล็กทรอนิกส์</vt:lpstr>
      <vt:lpstr>ทะเบียนพนักงานตรวจโรคสัตว์</vt:lpstr>
      <vt:lpstr>3. การกำกับดูแลการปฏิบัติงาน ของพนักงานตรวจโรคสัตว์</vt:lpstr>
      <vt:lpstr>การปฏิบัติงาน ของพนักงานตรวจโรคสัตว์ - การปฏิบัติงานจริง ณ โรงฆ่าสัตว์ - รายงานต่าง ๆ และการส่งรายงาน </vt:lpstr>
      <vt:lpstr>การปฏิบัติงานจริง ณ โรงฆ่าสัตว์</vt:lpstr>
      <vt:lpstr>รายงานผลการปฏิบัติงาน</vt:lpstr>
      <vt:lpstr>PowerPoint Presentation</vt:lpstr>
      <vt:lpstr>การส่งรายงานผลการปฏิบัติงานของพนักงานตรวจโรคสัตว์ ทาง google form</vt:lpstr>
      <vt:lpstr>การตรวจสอบรายงานผลการปฏิบัติงาน ของพนักงานตรวจโรคสัตว์ทาง google sheet</vt:lpstr>
      <vt:lpstr>ข้อผิดพลาดที่พบบ่อย ในการส่ง google form และไฟล์ excel  </vt:lpstr>
      <vt:lpstr>เงื่อนไขในการส่งคืน</vt:lpstr>
      <vt:lpstr>เงื่อนไขในการส่งคืน</vt:lpstr>
      <vt:lpstr>ผลกระทบที่เกิดขึ้นและการจัดการ  หากพนักงานตรวจโรคสัตว์ปฏิบัติหน้าที่บกพร่อง </vt:lpstr>
      <vt:lpstr>มาตรการลงโทษ  การเพิกถอนการขึ้นทะเบียน พนักงานตรวจโรคสัตว์ </vt:lpstr>
      <vt:lpstr>มาตรการลงโทษ  การเพิกถอนการขึ้นทะเบียนพนักงานตรวจโรคสัตว์ </vt:lpstr>
      <vt:lpstr>มาตรการลงโทษ  การเพิกถอนการขึ้นทะเบียนพนักงานตรวจโรคสัตว์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พนักงานตรวจโรคสัตว์</dc:title>
  <dc:creator>Sutida Phaisansomsuk</dc:creator>
  <cp:lastModifiedBy>Sutida Phaisansomsuk</cp:lastModifiedBy>
  <cp:revision>117</cp:revision>
  <dcterms:created xsi:type="dcterms:W3CDTF">2021-11-08T04:02:41Z</dcterms:created>
  <dcterms:modified xsi:type="dcterms:W3CDTF">2021-12-11T07:51:08Z</dcterms:modified>
</cp:coreProperties>
</file>