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70" r:id="rId12"/>
    <p:sldId id="266" r:id="rId13"/>
    <p:sldId id="267" r:id="rId14"/>
    <p:sldId id="268" r:id="rId15"/>
    <p:sldId id="271" r:id="rId16"/>
    <p:sldId id="269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7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951EB-2076-44CF-B8C7-F991C52DEB7F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90D0F-AF0B-4B5E-B85E-92B10AFC9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90D0F-AF0B-4B5E-B85E-92B10AFC9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61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fld id="{69C9E50A-DD58-4168-B5E2-3D3D4E982A3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สี่เหลี่ยมผืนผ้า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สี่เหลี่ยมผืนผ้า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ตัวเชื่อมต่อตรง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ตัวเชื่อมต่อตรง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สี่เหลี่ยมผืนผ้า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วงรี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วงรี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วงรี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fld id="{EFF46C8B-9AA2-4914-B95E-6E2A0912ADA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E50A-DD58-4168-B5E2-3D3D4E982A3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6C8B-9AA2-4914-B95E-6E2A0912A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E50A-DD58-4168-B5E2-3D3D4E982A3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6C8B-9AA2-4914-B95E-6E2A0912A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9C9E50A-DD58-4168-B5E2-3D3D4E982A3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FF46C8B-9AA2-4914-B95E-6E2A0912ADA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ตัวแทนท้ายกระดา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fld id="{69C9E50A-DD58-4168-B5E2-3D3D4E982A3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สี่เหลี่ยมผืนผ้า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ตัวเชื่อมต่อตรง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ตัวเชื่อมต่อตรง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วงรี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วงรี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วงรี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ตัวเชื่อมต่อตรง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fld id="{EFF46C8B-9AA2-4914-B95E-6E2A0912ADA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E50A-DD58-4168-B5E2-3D3D4E982A3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6C8B-9AA2-4914-B95E-6E2A0912ADA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E50A-DD58-4168-B5E2-3D3D4E982A3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6C8B-9AA2-4914-B95E-6E2A0912ADA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2" name="ตัวแทนข้อความ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แทนข้อความ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6" name="ตัวแทน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C9E50A-DD58-4168-B5E2-3D3D4E982A3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FF46C8B-9AA2-4914-B95E-6E2A0912AD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E50A-DD58-4168-B5E2-3D3D4E982A3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6C8B-9AA2-4914-B95E-6E2A0912A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วงรี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ตัวแทนเนื้อหา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1" name="ตัวแทนวันที่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9C9E50A-DD58-4168-B5E2-3D3D4E982A3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22" name="ตัวแทนหมายเลขภาพนิ่ง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FF46C8B-9AA2-4914-B95E-6E2A0912ADA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ตัวแทนท้ายกระดา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วงรี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ตัวเชื่อมต่อตรง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ตัวแทนวันที่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C9E50A-DD58-4168-B5E2-3D3D4E982A3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18" name="ตัวแทนหมายเลขภาพนิ่ง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FF46C8B-9AA2-4914-B95E-6E2A0912ADA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ตัวแทนท้ายกระดา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9C9E50A-DD58-4168-B5E2-3D3D4E982A3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วงรี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FF46C8B-9AA2-4914-B95E-6E2A0912AD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411760" y="2571750"/>
            <a:ext cx="5956176" cy="70207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การเลือกซื้อสินค้าปศุสัตว์ปลอดภัย</a:t>
            </a:r>
            <a:endParaRPr lang="en-US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286000" y="3487266"/>
            <a:ext cx="6172200" cy="1028700"/>
          </a:xfrm>
        </p:spPr>
        <p:txBody>
          <a:bodyPr>
            <a:normAutofit/>
          </a:bodyPr>
          <a:lstStyle/>
          <a:p>
            <a:pPr algn="r"/>
            <a:r>
              <a:rPr lang="th-TH" sz="20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สำนักพัฒนาระบบและรับรองมาตรฐานสินค้าปศุสัตว์</a:t>
            </a:r>
            <a:br>
              <a:rPr lang="th-TH" sz="20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กรมปศุสัตว์</a:t>
            </a:r>
            <a:endParaRPr lang="en-US" sz="2000" b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endParaRPr lang="en-US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81777"/>
            <a:ext cx="3644899" cy="168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37643" y="1144036"/>
            <a:ext cx="8352928" cy="3443938"/>
          </a:xfrm>
        </p:spPr>
        <p:txBody>
          <a:bodyPr>
            <a:normAutofit/>
          </a:bodyPr>
          <a:lstStyle/>
          <a:p>
            <a:r>
              <a:rPr 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นม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นม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พาส</a:t>
            </a:r>
            <a:r>
              <a:rPr lang="th-TH" sz="2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เจอร์ไรส์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เมื่อซื้อมาควรเก็บไว้ในตู้เย็นทันที 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เก็บได้นานประมาณ 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 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 ที่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อุณหภูมิ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- 5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°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นับจากวัน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บรรจุ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h-TH" sz="26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นมสเตอ</a:t>
            </a:r>
            <a:r>
              <a:rPr lang="th-TH" sz="2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ริไลซ์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กระป๋อง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เก็บได้นานประมาณ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12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 โดยไม่ต้องแช่เย็น แต่ไม่ควรให้โดนแสงแดดโดยตรง </a:t>
            </a:r>
            <a:endParaRPr lang="en-US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นม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ยู </a:t>
            </a:r>
            <a:r>
              <a:rPr lang="th-TH" sz="2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เอช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 เก็บไว้ที่อุณหภูมิ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ปกติ สามารถ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เก็บได้นานประมาณ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6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 แต่ไม่ควร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 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โดน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แสงแดด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โดยตรงและไม่ควรเก็บซ้อนกันหลายชั้น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เกินไป</a:t>
            </a:r>
            <a:endParaRPr lang="en-US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39502"/>
            <a:ext cx="6707088" cy="60028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b">
            <a:normAutofit fontScale="90000"/>
          </a:bodyPr>
          <a:lstStyle/>
          <a:p>
            <a:pPr algn="ctr"/>
            <a:r>
              <a:rPr lang="th-TH" sz="3600" b="1" dirty="0">
                <a:solidFill>
                  <a:schemeClr val="dk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อุณหภูมิในการเก็บรักษาสินค้าปศุสัตว์แต่ละประเภท</a:t>
            </a:r>
            <a:endParaRPr lang="en-US" sz="3600" b="1" dirty="0">
              <a:solidFill>
                <a:schemeClr val="dk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7" r="9254"/>
          <a:stretch/>
        </p:blipFill>
        <p:spPr bwMode="auto">
          <a:xfrm>
            <a:off x="7236297" y="267494"/>
            <a:ext cx="1440979" cy="87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13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095" y="3409769"/>
            <a:ext cx="3756417" cy="1733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ตัวแทนเนื้อหา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0700" y="1059582"/>
                <a:ext cx="8497764" cy="403244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th-TH" sz="3000" b="1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นม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th-TH" sz="26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นม</a:t>
                </a:r>
                <a:r>
                  <a:rPr lang="th-TH" sz="2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เปรี้ยว สามารถเก็บได้นานกว่านมประเภทอื่น นมเปรี้ยวควรเก็บในภาชนะที่ปิดสนิท เก็บไว้ในตู้เย็นเช่นเดียวกับผลิตภัณฑ์นมอื่นๆ</a:t>
                </a:r>
                <a:endParaRPr lang="en-US" sz="26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th-TH" sz="26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นม</a:t>
                </a:r>
                <a:r>
                  <a:rPr lang="th-TH" sz="2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เปรี้ยวพร้อมดื่มพาส</a:t>
                </a:r>
                <a:r>
                  <a:rPr lang="th-TH" sz="2600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เจอร์ไรส์</a:t>
                </a:r>
                <a:r>
                  <a:rPr lang="th-TH" sz="2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ถ้าเก็บในอุณหภูมิ</a:t>
                </a:r>
                <a:r>
                  <a:rPr lang="en-US" sz="2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10 - 12</a:t>
                </a:r>
                <a:r>
                  <a:rPr lang="th-TH" sz="2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°</a:t>
                </a:r>
                <a:r>
                  <a:rPr lang="en-US" sz="2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C</a:t>
                </a:r>
                <a14:m>
                  <m:oMath xmlns:m="http://schemas.openxmlformats.org/officeDocument/2006/math">
                    <m:r>
                      <a:rPr lang="en-US" sz="2600">
                        <a:latin typeface="Cambria Math"/>
                      </a:rPr>
                      <m:t> </m:t>
                    </m:r>
                  </m:oMath>
                </a14:m>
                <a:r>
                  <a:rPr lang="th-TH" sz="2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จะเก็บได้นานถึง</a:t>
                </a:r>
                <a:r>
                  <a:rPr lang="en-US" sz="2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21 </a:t>
                </a:r>
                <a:r>
                  <a:rPr lang="th-TH" sz="2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วัน</a:t>
                </a:r>
                <a:endParaRPr lang="en-US" sz="26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th-TH" sz="26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นม</a:t>
                </a:r>
                <a:r>
                  <a:rPr lang="th-TH" sz="2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เปรี้ยวพร้อมดื่ม ยู </a:t>
                </a:r>
                <a:r>
                  <a:rPr lang="th-TH" sz="2600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เอช</a:t>
                </a:r>
                <a:r>
                  <a:rPr lang="th-TH" sz="2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ที เก็บได้ประมาณ</a:t>
                </a:r>
                <a:r>
                  <a:rPr lang="en-US" sz="2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8 </a:t>
                </a:r>
                <a:r>
                  <a:rPr lang="th-TH" sz="2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เดือนโดยไม่ต้องแช่เย็น</a:t>
                </a:r>
                <a:endParaRPr lang="en-US" sz="26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th-TH" sz="26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หาก</a:t>
                </a:r>
                <a:r>
                  <a:rPr lang="th-TH" sz="2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เปิดภาชนะบรรจุนมแล้ว บริโภคไม่หมดต้องเก็บไว้ในตู้เย็นเสมอ ไม่ว่าจะเป็น</a:t>
                </a:r>
                <a:r>
                  <a:rPr lang="th-TH" sz="26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นม    พาส</a:t>
                </a:r>
                <a:r>
                  <a:rPr lang="th-TH" sz="2600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เจอร์ไรส์</a:t>
                </a:r>
                <a:r>
                  <a:rPr lang="th-TH" sz="2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2600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สเต</a:t>
                </a:r>
                <a:r>
                  <a:rPr lang="th-TH" sz="2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อริ</a:t>
                </a:r>
                <a:r>
                  <a:rPr lang="th-TH" sz="2600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ไลซ์</a:t>
                </a:r>
                <a:r>
                  <a:rPr lang="th-TH" sz="2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หรือนม ยู </a:t>
                </a:r>
                <a:r>
                  <a:rPr lang="th-TH" sz="2600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เอช</a:t>
                </a:r>
                <a:r>
                  <a:rPr lang="th-TH" sz="2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ที และถ้านมถูกบรรจุอยู่ในภาชนะโลหะ </a:t>
                </a:r>
                <a:r>
                  <a:rPr lang="th-TH" sz="26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      นม</a:t>
                </a:r>
                <a:r>
                  <a:rPr lang="th-TH" sz="2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อาจทำปฏิกิริยากับภาชนะได้ จึงควรถ่ายนมใส่ภาชนะที่สะอาด มีฝาปิดมิดชิดก่อนนำเข้า</a:t>
                </a:r>
                <a:r>
                  <a:rPr lang="th-TH" sz="26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ตู้เย็น</a:t>
                </a:r>
                <a:endParaRPr lang="en-US" sz="26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mc:Choice>
        <mc:Fallback>
          <p:sp>
            <p:nvSpPr>
              <p:cNvPr id="3" name="ตัวแทนเนื้อหา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0700" y="1059582"/>
                <a:ext cx="8497764" cy="4032448"/>
              </a:xfrm>
              <a:blipFill rotWithShape="1">
                <a:blip r:embed="rId3"/>
                <a:stretch>
                  <a:fillRect l="-646" t="-2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15277"/>
            <a:ext cx="6707088" cy="60028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b">
            <a:normAutofit fontScale="90000"/>
          </a:bodyPr>
          <a:lstStyle/>
          <a:p>
            <a:pPr algn="ctr"/>
            <a:r>
              <a:rPr lang="th-TH" sz="3600" b="1" dirty="0">
                <a:solidFill>
                  <a:schemeClr val="dk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อุณหภูมิในการเก็บรักษาสินค้าปศุสัตว์แต่ละประเภท</a:t>
            </a:r>
            <a:endParaRPr lang="en-US" sz="3600" b="1" dirty="0">
              <a:solidFill>
                <a:schemeClr val="dk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7" r="9254"/>
          <a:stretch/>
        </p:blipFill>
        <p:spPr bwMode="auto">
          <a:xfrm>
            <a:off x="7236297" y="267494"/>
            <a:ext cx="1440979" cy="87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89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107504" y="843558"/>
            <a:ext cx="8800874" cy="4446494"/>
          </a:xfrm>
        </p:spPr>
        <p:txBody>
          <a:bodyPr>
            <a:norm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ไข่สด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เก็บ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ไว้ในที่เย็น อุณหภูมิประมาณ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5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°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หรือต่ำกว่า แต่ไม่ควรแช่แข็ง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วางไข่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เอา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ด้านแหลมลง ด้านป้านขึ้น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จะ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ช่วยทำให้ไข่แดงไม่แตก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ได้ง่าย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กรณีไข่แตก ควรต่อยไข่ใส่ภาชนะไว้ ไม่ควรทิ้งค้างไว้ในไข่ที่เปลือกแตก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เก็บ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ไว้ใน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ตู้เย็นได้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2 - 3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 แต่ถ้าแยกไข่ขาวออกจากไข่แดง ไข่ขาวจะเก็บไว้ได้นาน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8 - 10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ควร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เก็บไข่ในที่ที่สะอาดปราศจากกลิ่นเหม็น เพราะเปลือกไข่มีรูพรุน สารที่มีกลิ่นและระเหยได้สามารถผ่านเข้าไปได้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ควรล้างไข่ เพราะจะทำให้ฝุ่นแป้งหลุดออกไป เป็นการเปิดรูพรุน ทำให้เชื้อโรคผ่านเข้าไปได้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หาก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กลัวว่าจะไม่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สะอาดให้ใช้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ผ้าชุบน้ำบิดหมาด ๆ แล้วเช็ดให้แห้ง ทาน้ำมันพืชโดยรอบเปลือก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ไข่   เพื่อ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ปิดรูพรุน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ให้อากาศเข้าไม่ได้และน้ำในไข่ระเหยออกมาไม่ได้ ไข่จะเสียช้าลง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88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179" y="195486"/>
            <a:ext cx="1872208" cy="102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177484"/>
            <a:ext cx="6851104" cy="5940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b">
            <a:normAutofit fontScale="90000"/>
          </a:bodyPr>
          <a:lstStyle/>
          <a:p>
            <a:pPr algn="ctr"/>
            <a:r>
              <a:rPr lang="th-TH" sz="3600" b="1" dirty="0">
                <a:solidFill>
                  <a:schemeClr val="dk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อุณหภูมิในการเก็บรักษาสินค้าปศุสัตว์แต่ละประเภท</a:t>
            </a:r>
            <a:endParaRPr lang="en-US" sz="3600" b="1" dirty="0">
              <a:solidFill>
                <a:schemeClr val="dk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3191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85496"/>
            <a:ext cx="7931224" cy="70207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b">
            <a:normAutofit fontScale="90000"/>
          </a:bodyPr>
          <a:lstStyle/>
          <a:p>
            <a:pPr algn="ctr"/>
            <a:r>
              <a:rPr lang="th-TH" sz="3600" b="1" dirty="0">
                <a:solidFill>
                  <a:schemeClr val="dk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การเก็บรักษาสินค้าปศุสัตว์แต่ละประเภทในตู้เย็นให้นานและสดใหม่</a:t>
            </a:r>
            <a:endParaRPr lang="en-US" sz="3600" b="1" dirty="0">
              <a:solidFill>
                <a:schemeClr val="dk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9"/>
          <a:stretch/>
        </p:blipFill>
        <p:spPr bwMode="auto">
          <a:xfrm>
            <a:off x="1173163" y="1196727"/>
            <a:ext cx="6582936" cy="3322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24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71600" y="267494"/>
            <a:ext cx="6912768" cy="6300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b">
            <a:normAutofit fontScale="90000"/>
          </a:bodyPr>
          <a:lstStyle/>
          <a:p>
            <a:pPr algn="ctr"/>
            <a:r>
              <a:rPr lang="th-TH" sz="3600" b="1" dirty="0">
                <a:solidFill>
                  <a:schemeClr val="dk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ตราสัญลักษณ์ในการเลือกซื้อสินค้าปศุสัตว์ปลอดภัย</a:t>
            </a:r>
            <a:endParaRPr lang="en-US" sz="3600" b="1" dirty="0">
              <a:solidFill>
                <a:schemeClr val="dk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143508" y="1203598"/>
            <a:ext cx="8748972" cy="28803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เนื้ออนามัย</a:t>
            </a:r>
          </a:p>
          <a:p>
            <a:pPr algn="ctr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เนื้อสุกร เนื้อสัตว์ปีก เนื้อโค รวมถึงเครื่องในที่อยู่ในสภาพแช่เย็นหรือแช่แข็ง เป็นผลิตภัณฑ์ที่ผ่านขั้นตอนที่ได้มาตรฐาน</a:t>
            </a:r>
          </a:p>
          <a:p>
            <a:pPr algn="ctr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สามารถตรวจสอบย้อนกลับได้</a:t>
            </a:r>
          </a:p>
          <a:p>
            <a:pPr algn="ctr"/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ไข่อนามัย</a:t>
            </a:r>
          </a:p>
          <a:p>
            <a:pPr algn="ctr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ไข่ไก่และไข่เป็ดที่ปลอดสารตกค้างเป็นผลิตภัณฑ์ที่ผ่านขั้นตอนที่ได้มาตรฐาน</a:t>
            </a:r>
          </a:p>
          <a:p>
            <a:pPr algn="ctr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สามารถตรวจสอบย้อนกลับได้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1" r="11743" b="35055"/>
          <a:stretch/>
        </p:blipFill>
        <p:spPr>
          <a:xfrm>
            <a:off x="269082" y="1419622"/>
            <a:ext cx="2040501" cy="167631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3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71600" y="285496"/>
            <a:ext cx="6912768" cy="6300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b">
            <a:normAutofit fontScale="90000"/>
          </a:bodyPr>
          <a:lstStyle/>
          <a:p>
            <a:pPr algn="ctr"/>
            <a:r>
              <a:rPr lang="th-TH" sz="3600" b="1" dirty="0">
                <a:solidFill>
                  <a:schemeClr val="dk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ตราสัญลักษณ์ในการเลือกซื้อสินค้าปศุสัตว์ปลอดภัย</a:t>
            </a:r>
            <a:endParaRPr lang="en-US" sz="3600" b="1" dirty="0">
              <a:solidFill>
                <a:schemeClr val="dk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573" y="1131590"/>
            <a:ext cx="1790291" cy="179029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968" y="1191406"/>
            <a:ext cx="1740384" cy="174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สี่เหลี่ยมผืนผ้ามุมมน 8"/>
          <p:cNvSpPr/>
          <p:nvPr/>
        </p:nvSpPr>
        <p:spPr>
          <a:xfrm>
            <a:off x="179512" y="3003798"/>
            <a:ext cx="4392488" cy="1440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ปศุสัตว์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OK</a:t>
            </a:r>
          </a:p>
          <a:p>
            <a:pPr algn="ctr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สถานที่จำหน่ายเนื้อสัตว์และไข่สดที่ผลิตจากแหล่ง</a:t>
            </a:r>
          </a:p>
          <a:p>
            <a:pPr algn="ctr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ที่ได้มาตรฐานสามารถตรวจสอบย้อนกลับได้</a:t>
            </a: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4739828" y="2991018"/>
            <a:ext cx="4320480" cy="145293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ปศุสัตว์อินทรีย์</a:t>
            </a:r>
            <a:endParaRPr lang="en-US" sz="2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ผลิตภัณฑ์ที่ได้จากการเลี้ยงภายใต้หลักธรรมชาติ</a:t>
            </a:r>
          </a:p>
          <a:p>
            <a:pPr algn="ctr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โดยปราศจากวัตถุดิบสังเคราะห์หรือสารเคมี</a:t>
            </a:r>
          </a:p>
        </p:txBody>
      </p:sp>
    </p:spTree>
    <p:extLst>
      <p:ext uri="{BB962C8B-B14F-4D97-AF65-F5344CB8AC3E}">
        <p14:creationId xmlns:p14="http://schemas.microsoft.com/office/powerpoint/2010/main" val="340932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101" y="573529"/>
            <a:ext cx="3367435" cy="167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573528"/>
            <a:ext cx="3365655" cy="167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à¸à¸¥à¸à¸²à¸£à¸à¹à¸à¸«à¸²à¸£à¸¹à¸à¸ à¸²à¸à¸ªà¸³à¸«à¸£à¸±à¸ à¸à¸¨à¸¸à¸ªà¸±à¸à¸§à¹ 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596" y="2517744"/>
            <a:ext cx="7645475" cy="191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48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11510"/>
            <a:ext cx="6635080" cy="65171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algn="ctr"/>
            <a:r>
              <a:rPr lang="th-TH" sz="3600" b="1" dirty="0">
                <a:solidFill>
                  <a:schemeClr val="dk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เลือกซื้อเนื้อสัตว์อย่างไรให้ปลอดภัยต่อสุขภาพ</a:t>
            </a:r>
            <a:endParaRPr lang="en-US" sz="3600" b="1" dirty="0">
              <a:solidFill>
                <a:schemeClr val="dk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ควรคำนึงถึงคุณภาพและความปลอดภัย โดยสังเกตจากลักษณะภายนอก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เลือกซื้อเนื้อสัตว์ที่ผลิตจากโรงฆ่าสัตว์ที่ได้รับใบอนุญาตถูกต้องตามกฎหมาย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เลือกซื้อเนื้อสัตว์จากสถานที่จำหน่ายที่สะอาด มีการดูแลรักษาความสะอาดเป็นอย่างดี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เลือกซื้อเนื้อสัตว์จากแหล่งผลิตหรือสถานที่จำหน่ายที่ผ่านการรับรองจากกรมปศุสัตว์</a:t>
            </a:r>
          </a:p>
          <a:p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75806"/>
            <a:ext cx="3769871" cy="195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75806"/>
            <a:ext cx="3340227" cy="1957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5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39502"/>
            <a:ext cx="2530625" cy="5940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pPr algn="ctr"/>
            <a:r>
              <a:rPr lang="th-TH" sz="3200" b="1" dirty="0">
                <a:solidFill>
                  <a:schemeClr val="dk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เนื้อไก่และเนื้อเป็ด</a:t>
            </a:r>
            <a:endParaRPr lang="en-US" sz="3200" b="1" dirty="0">
              <a:solidFill>
                <a:schemeClr val="dk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179512" y="1131590"/>
            <a:ext cx="8640961" cy="3655314"/>
          </a:xfrm>
        </p:spPr>
        <p:txBody>
          <a:bodyPr>
            <a:normAutofit/>
          </a:bodyPr>
          <a:lstStyle/>
          <a:p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เนื้อไก่และเนื้อเป็ดที่ดี ควรมีลักษณะเนื้อแน่น ผิวตึงไม่เหี่ยวย่น เมื่อใช้นิ้วแตะต้องไม่เป็นรอยบุ๋มตามแรง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กด สี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เนื้อสด ไม่ซีดหรือมีจ้ำเขียวๆ </a:t>
            </a:r>
            <a:endParaRPr lang="th-TH" sz="26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ใต้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ปีก ขา และลำคอที่ต่อกับลำตัวต้องไม่มีสีคล้ำ ไม่มีจุดเลือดออกหรือตุ่มหนอง </a:t>
            </a:r>
            <a:endParaRPr lang="th-TH" sz="26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มีแผลตามตัว ลูกตาไม่ลึกบุ๋ม ไม่มีกลิ่นเหม็น ไม่มี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เมือกลื่น</a:t>
            </a:r>
            <a:endParaRPr lang="en-US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2193" y="3434568"/>
            <a:ext cx="2610631" cy="147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5" b="99485" l="115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71638"/>
            <a:ext cx="2630131" cy="147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65"/>
          <a:stretch/>
        </p:blipFill>
        <p:spPr bwMode="auto">
          <a:xfrm>
            <a:off x="6896" y="2802137"/>
            <a:ext cx="2660860" cy="14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24" b="98834" l="3696" r="98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02137"/>
            <a:ext cx="2531673" cy="126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259" b="89815" l="470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239" y="-74544"/>
            <a:ext cx="1998044" cy="138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59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39502"/>
            <a:ext cx="1882552" cy="61571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algn="ctr"/>
            <a:r>
              <a:rPr lang="th-TH" sz="3200" b="1" dirty="0">
                <a:solidFill>
                  <a:schemeClr val="dk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เนื้อสุกร</a:t>
            </a:r>
            <a:endParaRPr lang="en-US" sz="3200" b="1" dirty="0">
              <a:solidFill>
                <a:schemeClr val="dk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95536" y="1148684"/>
            <a:ext cx="8291264" cy="3655314"/>
          </a:xfrm>
        </p:spPr>
        <p:txBody>
          <a:bodyPr>
            <a:normAutofit/>
          </a:bodyPr>
          <a:lstStyle/>
          <a:p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เนื้อสุกรที่ดี จะมีสีชมพูปนแดง เรื่อๆ นุ่ม ผิวเป็นมัน เนื้อแน่น </a:t>
            </a:r>
            <a:endParaRPr lang="th-TH" sz="26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มีกลิ่นเหม็น ไม่มีเมือกลื่น ไม่ช้ำเลือด ไม่แห้ง ไม่มีสีเขียวและไขมันควรเป็นสีขาว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ขุ่น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endParaRPr lang="en-US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ควรเลือกเนื้อสุกรที่มีสีแดง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เกินไปและ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มีชั้นไขมัน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บาง</a:t>
            </a:r>
            <a:r>
              <a:rPr lang="en-US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อาจจะปนเปื้อนสารเร่งเนื้อแดง </a:t>
            </a:r>
            <a:endParaRPr lang="en-US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7773"/>
            <a:ext cx="2865431" cy="187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096" y="2804710"/>
            <a:ext cx="3187633" cy="1855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81" y="2797107"/>
            <a:ext cx="2977360" cy="185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64" y="141480"/>
            <a:ext cx="278130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52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39502"/>
            <a:ext cx="2613720" cy="59771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pPr algn="ctr"/>
            <a:r>
              <a:rPr lang="th-TH" sz="3200" b="1" dirty="0">
                <a:solidFill>
                  <a:schemeClr val="dk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เนื้อโคและกระบือ</a:t>
            </a:r>
            <a:endParaRPr lang="en-US" sz="3200" b="1" dirty="0">
              <a:solidFill>
                <a:schemeClr val="dk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8003232" cy="3655314"/>
          </a:xfrm>
        </p:spPr>
        <p:txBody>
          <a:bodyPr>
            <a:normAutofit/>
          </a:bodyPr>
          <a:lstStyle/>
          <a:p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เนื้อที่ดี ควรมีสีแดงสม่ำเสมอตลอดทั้งชิ้น มีไขมัน (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marbling)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แทรกกระจายอยู่ในชิ้น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</a:t>
            </a:r>
          </a:p>
          <a:p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ช้ำเลือด ไม่แห้ง เมื่อใช้นิ้วกดแล้ว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ไม่เป็นรอยบุ๋มตามแรงกด </a:t>
            </a:r>
            <a:endParaRPr lang="en-US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ไม่มีกลิ่นเหม็นและไม่มีเมือกลื่น</a:t>
            </a:r>
            <a:endParaRPr lang="en-US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585" l="123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-92545"/>
            <a:ext cx="2147785" cy="136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7" y="2836050"/>
            <a:ext cx="3024295" cy="1895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954" y="2836049"/>
            <a:ext cx="2821279" cy="189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233" y="2836050"/>
            <a:ext cx="3319151" cy="1895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60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6347048" cy="5977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b">
            <a:normAutofit fontScale="90000"/>
          </a:bodyPr>
          <a:lstStyle/>
          <a:p>
            <a:pPr algn="ctr"/>
            <a:r>
              <a:rPr lang="th-TH" sz="3600" b="1" dirty="0">
                <a:solidFill>
                  <a:schemeClr val="dk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เลือกซื้อนมอย่างไรให้ปลอดภัยต่อสุขภาพ</a:t>
            </a:r>
            <a:endParaRPr lang="en-US" sz="3600" b="1" dirty="0">
              <a:solidFill>
                <a:schemeClr val="dk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107504" y="932660"/>
            <a:ext cx="8892480" cy="3655314"/>
          </a:xfrm>
        </p:spPr>
        <p:txBody>
          <a:bodyPr>
            <a:noAutofit/>
          </a:bodyPr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สังเกต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ฉลาก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แสดงข้อมูลครบถ้วน ฉลากผลิตภัณฑ์นมพร้อมดื่มทุกประเภทต้องแสดงชื่ออาหาร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ที่ตั้งผู้ผลิตหรือผู้แบ่งบรรจุ ปริมาณสุทธิ ส่วนประกอบที่สำคัญ วันเดือนปีที่ผลิตหรือวันเดือน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ปี ที่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หมดอายุ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สังเกต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ภาชนะบรรจุ ต้องอยู่ในสภาพเรียบร้อย ไม่รั่ว ไม่ซึม ไม่บวม และไม่ฉีกขาด และควรเลือกซื้อ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นม      ที่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บรรจุในภาชนะที่มีเครื่องหมายของสำนักงานคณะกรรมการอาหารและยา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.)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ดู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วิธีการเก็บรักษาผลิตภัณฑ์นมว่ามีการเก็บรักษาในอุณหภูมิที่เหมาะสมหรือไม่ ถ้าเป็นนมพาส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เจอร์</a:t>
            </a:r>
            <a:r>
              <a:rPr lang="th-TH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ไรส์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ควร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เก็บในตู้เย็นที่ควบคุมอุณหภูมิไม่เกิน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◦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ถ้าเป็นนม ยู 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เอช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 ต้องไม่วางซ้อนกันจนสูงเกินไป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วางตากแดด หรือใกล้แหล่งความร้อนอื่นๆ และบริเวณที่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เก็บต้อง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สะอาด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สามารถป้องกัน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สัตว์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กัดแทะได้ด้วย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269" y="3687142"/>
            <a:ext cx="2376264" cy="1487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0" y="3666858"/>
            <a:ext cx="2168698" cy="1527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100000" l="9961" r="89990">
                        <a14:foregroundMark x1="55713" y1="65846" x2="55713" y2="65846"/>
                        <a14:backgroundMark x1="74707" y1="91790" x2="74707" y2="91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54" y="-236562"/>
            <a:ext cx="234802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72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23528" y="1131590"/>
            <a:ext cx="8363272" cy="3655314"/>
          </a:xfrm>
        </p:spPr>
        <p:txBody>
          <a:bodyPr>
            <a:normAutofit/>
          </a:bodyPr>
          <a:lstStyle/>
          <a:p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เปลือก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ไข่มีสีนวล สะอาด ผิวเรียบ แข็ง เปลือกต้องไม่บางหรือนิ่ม ไม่มีรอยแตก หรือรอยบุบ </a:t>
            </a:r>
            <a:endParaRPr lang="th-TH" sz="26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ควร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เลือกซื้อไข่ที่บรรจุในภาชนะหรือถาดที่สะอาด ต้องไม่มีมูลสัตว์ติดมาหรือเปื้อนที่เปลือกไข่</a:t>
            </a:r>
            <a:endParaRPr lang="en-US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ดู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เปลือกไข่ ไข่ไก่ที่สดจะมีผิวคล้ายแป้งฉาบติดอยู่ จับดูแล้วเนียนมือ หากเปลือกไข่ลื่นมันแสดงว่าเป็นไข่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เก่า</a:t>
            </a:r>
          </a:p>
          <a:p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ซื้อไข่สดจากสถานที่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จำหน่ายที่ผ่านการรับรองจากกรมปศุสัตว์</a:t>
            </a:r>
          </a:p>
          <a:p>
            <a:endParaRPr lang="en-US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39502"/>
            <a:ext cx="6275040" cy="5940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b">
            <a:normAutofit fontScale="90000"/>
          </a:bodyPr>
          <a:lstStyle/>
          <a:p>
            <a:pPr algn="ctr"/>
            <a:r>
              <a:rPr lang="th-TH" sz="3600" b="1" dirty="0">
                <a:solidFill>
                  <a:schemeClr val="dk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เลือกซื้อไข่สดอย่างไรให้ปลอดภัยต่อสุขภาพ</a:t>
            </a:r>
            <a:endParaRPr lang="en-US" sz="3600" b="1" dirty="0">
              <a:solidFill>
                <a:schemeClr val="dk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80" l="9772" r="89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553" y="94320"/>
            <a:ext cx="2588959" cy="103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144" y="3446643"/>
            <a:ext cx="2869170" cy="171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120" y="3502949"/>
            <a:ext cx="2963072" cy="166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63816"/>
            <a:ext cx="2520280" cy="1700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55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57504"/>
            <a:ext cx="6707088" cy="5940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b">
            <a:normAutofit fontScale="90000"/>
          </a:bodyPr>
          <a:lstStyle/>
          <a:p>
            <a:pPr algn="ctr"/>
            <a:r>
              <a:rPr lang="th-TH" sz="3600" b="1" dirty="0">
                <a:solidFill>
                  <a:schemeClr val="dk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อุณหภูมิในการเก็บรักษาสินค้าปศุสัตว์แต่ละประเภท</a:t>
            </a:r>
            <a:endParaRPr lang="en-US" sz="3600" b="1" dirty="0">
              <a:solidFill>
                <a:schemeClr val="dk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931224" cy="3655314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เนื้อสัตว์ </a:t>
            </a:r>
            <a:endParaRPr lang="en-US" sz="3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เก็บไว้ในตู้เย็นที่อุณหภูมิไม่เกิน 4 ◦</a:t>
            </a:r>
            <a:r>
              <a:rPr lang="en-US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 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สามารถเก็บ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ไม่เกิน 7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</a:t>
            </a:r>
            <a:endParaRPr lang="en-US" sz="26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เก็บไว้ในช่องแช่แข็งที่มี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อุณหภูมิต่ำ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กว่า -18 ◦</a:t>
            </a:r>
            <a:r>
              <a:rPr lang="en-US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สามารถเก็บได้นานถึง 12-18 เดือน</a:t>
            </a:r>
            <a:endParaRPr lang="en-US" sz="26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55" y="2715766"/>
            <a:ext cx="4080445" cy="241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92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681540"/>
            <a:ext cx="2143125" cy="160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24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6923112" cy="6120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b">
            <a:normAutofit fontScale="90000"/>
          </a:bodyPr>
          <a:lstStyle/>
          <a:p>
            <a:pPr algn="ctr"/>
            <a:r>
              <a:rPr lang="th-TH" sz="3600" b="1" dirty="0">
                <a:solidFill>
                  <a:schemeClr val="dk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เนื้อสัตว์แช่เย็นต่างจากเนื้อสัตว์ที่ไม่แช่เย็นอย่างไร</a:t>
            </a:r>
            <a:endParaRPr lang="en-US" sz="3600" b="1" dirty="0">
              <a:solidFill>
                <a:schemeClr val="dk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179512" y="1004668"/>
            <a:ext cx="8712968" cy="3655314"/>
          </a:xfrm>
        </p:spPr>
        <p:txBody>
          <a:bodyPr/>
          <a:lstStyle/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อุณหภูมิของเนื้อสัตว์เป็นปัจจัยสำคัญในการเจริญเติบโตของเชื้อจุลินทรีย์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เนื้อสัตว์มีอุณหภูมิ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สูงกว่า 10°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C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ขึ้นไป จะทำให้เชื้อจุลินทรีย์ที่ก่อโรคอาหารเป็นพิษเพิ่มจำนวนได้รวดเร็ว บางครั้งเชื้อจุลินทรีย์สร้างสารพิษที่มีอันตรายมากสะสมในเนื้อสัตว์ แม้นำอาหารไปปรุงสุก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แล้วแต่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รพิษดังกล่าวไม่สลายโดยความร้อนที่ปรุงอาหารตามปกติอันเป็นสาเหตุให้ผู้บริโภคเนื้อสัตว์ดังกล่าวป่วยหรืออาจทำให้เสียชีวิตได้ 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ที่นำเนื้อสัตว์ไปผ่านกระบวนการแช่เย็นนั้น เป็นวิธีการหนึ่งในการ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หยุดยั้งการ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เจริญเติบโตของเชื้อจุลินทรีย์ ซึ่งอุณหภูมิที่เหมาะสมในการเก็บรักษาเนื้อสัตว์ คือไม่เกิน 4°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C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ซึ่งสามารถเก็บ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ได้ไม่เกิน 7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08" y="3398887"/>
            <a:ext cx="3898705" cy="1754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526" y="3398887"/>
            <a:ext cx="3058842" cy="176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88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ฉลียง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เฉลียง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เฉลียง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585</TotalTime>
  <Words>1153</Words>
  <Application>Microsoft Office PowerPoint</Application>
  <PresentationFormat>นำเสนอทางหน้าจอ (16:9)</PresentationFormat>
  <Paragraphs>69</Paragraphs>
  <Slides>16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16</vt:i4>
      </vt:variant>
    </vt:vector>
  </HeadingPairs>
  <TitlesOfParts>
    <vt:vector size="17" baseType="lpstr">
      <vt:lpstr>เฉลียง</vt:lpstr>
      <vt:lpstr>การเลือกซื้อสินค้าปศุสัตว์ปลอดภัย</vt:lpstr>
      <vt:lpstr>เลือกซื้อเนื้อสัตว์อย่างไรให้ปลอดภัยต่อสุขภาพ</vt:lpstr>
      <vt:lpstr>เนื้อไก่และเนื้อเป็ด</vt:lpstr>
      <vt:lpstr>เนื้อสุกร</vt:lpstr>
      <vt:lpstr>เนื้อโคและกระบือ</vt:lpstr>
      <vt:lpstr>เลือกซื้อนมอย่างไรให้ปลอดภัยต่อสุขภาพ</vt:lpstr>
      <vt:lpstr>เลือกซื้อไข่สดอย่างไรให้ปลอดภัยต่อสุขภาพ</vt:lpstr>
      <vt:lpstr>อุณหภูมิในการเก็บรักษาสินค้าปศุสัตว์แต่ละประเภท</vt:lpstr>
      <vt:lpstr>เนื้อสัตว์แช่เย็นต่างจากเนื้อสัตว์ที่ไม่แช่เย็นอย่างไร</vt:lpstr>
      <vt:lpstr>อุณหภูมิในการเก็บรักษาสินค้าปศุสัตว์แต่ละประเภท</vt:lpstr>
      <vt:lpstr>อุณหภูมิในการเก็บรักษาสินค้าปศุสัตว์แต่ละประเภท</vt:lpstr>
      <vt:lpstr>อุณหภูมิในการเก็บรักษาสินค้าปศุสัตว์แต่ละประเภท</vt:lpstr>
      <vt:lpstr>การเก็บรักษาสินค้าปศุสัตว์แต่ละประเภทในตู้เย็นให้นานและสดใหม่</vt:lpstr>
      <vt:lpstr>ตราสัญลักษณ์ในการเลือกซื้อสินค้าปศุสัตว์ปลอดภัย</vt:lpstr>
      <vt:lpstr>ตราสัญลักษณ์ในการเลือกซื้อสินค้าปศุสัตว์ปลอดภัย</vt:lpstr>
      <vt:lpstr>งานนำเสนอ PowerPoint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การเลือกซื้อสินค้าปศุสัตว์ปลอดภัย</dc:title>
  <dc:creator>Windows User</dc:creator>
  <cp:lastModifiedBy>Windows User</cp:lastModifiedBy>
  <cp:revision>27</cp:revision>
  <dcterms:created xsi:type="dcterms:W3CDTF">2020-03-10T03:51:43Z</dcterms:created>
  <dcterms:modified xsi:type="dcterms:W3CDTF">2020-03-23T03:55:20Z</dcterms:modified>
</cp:coreProperties>
</file>