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9" r:id="rId9"/>
    <p:sldId id="261" r:id="rId10"/>
    <p:sldId id="262" r:id="rId11"/>
    <p:sldId id="263" r:id="rId12"/>
    <p:sldId id="266" r:id="rId13"/>
    <p:sldId id="272" r:id="rId14"/>
    <p:sldId id="270" r:id="rId15"/>
    <p:sldId id="273" r:id="rId16"/>
    <p:sldId id="271" r:id="rId17"/>
    <p:sldId id="264" r:id="rId18"/>
    <p:sldId id="26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82" autoAdjust="0"/>
  </p:normalViewPr>
  <p:slideViewPr>
    <p:cSldViewPr>
      <p:cViewPr>
        <p:scale>
          <a:sx n="100" d="100"/>
          <a:sy n="100" d="100"/>
        </p:scale>
        <p:origin x="-294" y="-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C455F-6293-4AD7-8608-A2EEAA2432BF}" type="datetimeFigureOut">
              <a:rPr lang="th-TH" smtClean="0"/>
              <a:t>23/03/63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B02E-A02C-41DF-9AE1-3F97D09B36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7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จากที่กล่าวมาแล้วว่าการปนเปื้อนของอาหารจากแบคทีเรีย เชื้อราและยีสต์ เป็นสาเหตุที่ทำให้อาหารเกิดการเน่าเสีย เสื่อมคุณภาพและเกิดการเจ็บป่วยหากบริโภคเข้าไป ดังนั้นจำเป็นต้องมีการป้องกันการปนเปื้อนและการเพิ่มจำนวนของเชื้อแบคทีเรียในทุกขั้นตอนการผลิต เพื่อลดการเน่าเสีย/เสื่อมคุณภาพ และป้องกันการเกิดโรคที่เกิดจากอาหารเป็นสื่อ ซึ่งทำได้โดยการควบคุมป้องกันด้วยวิธีการทางสุขาภิบาลอาหาร การปกปิดอาหาร การรักษาความสะอาด การควบคุมอุณหภูมิ ระดับความชื้น และช่วงระยะเวลาในการเก็บรักษาอาหารจะมีส่วนช่วยชะลอการเน่าเสียให้ช้าลง รวมทั้งช่วยให้อาหารปลอดภัยและมีรสชาติที่ดีน่ารับประทาน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B02E-A02C-41DF-9AE1-3F97D09B361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26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การควบคุมปัจจัยที่เกี่ยวข้องกับการเตรียมปรุงประกอบอาหารมี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 ดังนี้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ผู้สัมผัสอาหาร ได้แก่ ผู้เตรียม ปรุง และให้บริการอาหาร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อาหาร ได้แก่ การเลือกซื้อ การปรุง การเก็บ อาหาร น้ำแข็ง น้ำดื่มและสารปรุงแต่งอาหารที่ถูกสุขลักษณะและได้มาตรฐาน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สถานที่ ได้แก่ สถานที่ปรุง ประกอบ และจำหน่าย/บริการอาหารที่ถูกสุขลักษณะ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ภาชนะอุปกรณ์ ได้แก่ การเลือกใช้ การล้าง และการเก็บที่ถูกวิธี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สัตว์ แมลงนำโรค ได้แก่ การควบคุมการป้องกันสัตว์แมลงนำโรคในบริเวณที่เตรียม ปรุง และให้บริการอาหารให้ถูกสุขลักษณะ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B02E-A02C-41DF-9AE1-3F97D09B361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607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sz="1800" b="1" dirty="0" smtClean="0">
                <a:ln w="3175">
                  <a:solidFill>
                    <a:schemeClr val="bg1"/>
                  </a:solidFill>
                </a:ln>
                <a:latin typeface="4805_KwangMD_Melt" panose="02000000000000000000" pitchFamily="2" charset="0"/>
                <a:cs typeface="4805_KwangMD_Melt" panose="02000000000000000000" pitchFamily="2" charset="0"/>
              </a:rPr>
              <a:t>คือ ข้อปฏิบัติของผู้ปฏิบัติงาน เพื่อที่จะให้แน่ใจว่าผู้ที่ปฏิบัติงานเกี่ยวกับอาหาร ไม่ว่าจะสัมผัสกับอาหารโดยทางตรงหรือทางอ้อม จะไม่ทำให้เกิดการปนเปื้อนในอาหาร ซึ่งทำให้อาหารปลอดภัย โดยการ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1800" b="1" dirty="0" smtClean="0">
                <a:ln w="3175">
                  <a:solidFill>
                    <a:schemeClr val="bg1"/>
                  </a:solidFill>
                </a:ln>
                <a:latin typeface="4805_KwangMD_Melt" panose="02000000000000000000" pitchFamily="2" charset="0"/>
                <a:cs typeface="4805_KwangMD_Melt" panose="02000000000000000000" pitchFamily="2" charset="0"/>
              </a:rPr>
              <a:t>รักษาความสะอาดส่วนบุคคลไว้ในระดับที่เหมาะสม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1800" b="1" dirty="0" smtClean="0">
                <a:ln w="3175">
                  <a:solidFill>
                    <a:schemeClr val="bg1"/>
                  </a:solidFill>
                </a:ln>
                <a:latin typeface="4805_KwangMD_Melt" panose="02000000000000000000" pitchFamily="2" charset="0"/>
                <a:cs typeface="4805_KwangMD_Melt" panose="02000000000000000000" pitchFamily="2" charset="0"/>
              </a:rPr>
              <a:t>ปฏิบัติงานในลักษณะที่เหมาะสม</a:t>
            </a:r>
            <a:endParaRPr lang="en-US" sz="1800" b="1" dirty="0" smtClean="0">
              <a:ln w="3175">
                <a:solidFill>
                  <a:schemeClr val="bg1"/>
                </a:solidFill>
              </a:ln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B02E-A02C-41DF-9AE1-3F97D09B3615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46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sz="1800" b="1" dirty="0" smtClean="0">
                <a:ln w="3175">
                  <a:solidFill>
                    <a:schemeClr val="bg1"/>
                  </a:solidFill>
                </a:ln>
                <a:latin typeface="4805_KwangMD_Melt" panose="02000000000000000000" pitchFamily="2" charset="0"/>
                <a:cs typeface="4805_KwangMD_Melt" panose="02000000000000000000" pitchFamily="2" charset="0"/>
              </a:rPr>
              <a:t>คือ ข้อปฏิบัติของผู้ปฏิบัติงาน เพื่อที่จะให้แน่ใจว่าผู้ที่ปฏิบัติงานเกี่ยวกับอาหาร ไม่ว่าจะสัมผัสกับอาหารโดยทางตรงหรือทางอ้อม จะไม่ทำให้เกิดการปนเปื้อนในอาหาร ซึ่งทำให้อาหารปลอดภัย โดยการ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1800" b="1" dirty="0" smtClean="0">
                <a:ln w="3175">
                  <a:solidFill>
                    <a:schemeClr val="bg1"/>
                  </a:solidFill>
                </a:ln>
                <a:latin typeface="4805_KwangMD_Melt" panose="02000000000000000000" pitchFamily="2" charset="0"/>
                <a:cs typeface="4805_KwangMD_Melt" panose="02000000000000000000" pitchFamily="2" charset="0"/>
              </a:rPr>
              <a:t>รักษาความสะอาดส่วนบุคคลไว้ในระดับที่เหมาะสม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1800" b="1" dirty="0" smtClean="0">
                <a:ln w="3175">
                  <a:solidFill>
                    <a:schemeClr val="bg1"/>
                  </a:solidFill>
                </a:ln>
                <a:latin typeface="4805_KwangMD_Melt" panose="02000000000000000000" pitchFamily="2" charset="0"/>
                <a:cs typeface="4805_KwangMD_Melt" panose="02000000000000000000" pitchFamily="2" charset="0"/>
              </a:rPr>
              <a:t>ปฏิบัติงานในลักษณะที่เหมาะสม</a:t>
            </a:r>
            <a:endParaRPr lang="en-US" sz="1800" b="1" dirty="0" smtClean="0">
              <a:ln w="3175">
                <a:solidFill>
                  <a:schemeClr val="bg1"/>
                </a:solidFill>
              </a:ln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B02E-A02C-41DF-9AE1-3F97D09B3615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46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B02E-A02C-41DF-9AE1-3F97D09B3615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55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 การทำความสะอาดพื้นผิวสัมผัส ห้องสุขา การคัดกรองอุณหภูมิ การใช้หน้ากากอนามัย รวมทั้งลดความแออัด ลดความแออัดในการเดินทาง เพื่อลดโอกาสการแพร่ระบาดของโรค การดูแลสุขภาพและป้องกันการติดเชื้อของพนักงาน เช่น ใช้หน้ากากอนามัย การจัดเตรียมเจ</a:t>
            </a:r>
            <a:r>
              <a:rPr lang="th-TH" dirty="0" err="1" smtClean="0"/>
              <a:t>ลล้าง</a:t>
            </a:r>
            <a:r>
              <a:rPr lang="th-TH" dirty="0" smtClean="0"/>
              <a:t>มือ การจัดการขยะ</a:t>
            </a: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B02E-A02C-41DF-9AE1-3F97D09B3615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248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วงรี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สี่เหลี่ยมผืนผ้า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ตัวแทนเนื้อหา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เนื้อหา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วงรี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วงรี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ชื่อเรื่อง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ตัวแทนเนื้อหา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ตัวเชื่อมต่อตรง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วงรี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37FB3D-74CE-49E2-AF79-CF1AC7EC613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E94C2-5CB9-4ADF-ABA3-032B6660E4A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สำนักพัฒนาระบบและรับรองมาตรฐานสินค้าปศุสัตว์</a:t>
            </a:r>
            <a:b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กรมปศุสัตว์</a:t>
            </a: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0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สุขลักษณะที่ดีของสถานที่จำหน่ายเนื้อสัตว์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83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534400" cy="72008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ภาชนะอุปกรณ์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58974"/>
            <a:ext cx="8503920" cy="3429000"/>
          </a:xfrm>
        </p:spPr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ภาชนะอุปกรณ์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หมายถึง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วัสดุ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ใช้ใส่อาหารหรือหยิบจับอาหารระหว่างการเตรียม การปรุง ประกอบ และการจำหน่าย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อาหาร เช่น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จาน ช้อน ส้อม ตะเกียบ มีด เขียง หม้อ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กระทะ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คีบอาหาร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บรรจุภัณฑ์ที่ใส่เนื้อสัตว์ 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ต้น ต้องสะอาดทำจากวัสดุที่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ปลอดภัยและ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เลือกใช้ให้ถูกต้องเหมาะสมกับอาหารแต่ละ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ชนิด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รวมถึงการล้างเก็บ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ภาชนะ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อุปกรณ์ที่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ถูกต้องก็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มีส่วนที่จะทำให้อาหารสะอาด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ปลอดภัย ช่วยลดการปนเปื้อนได้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3598"/>
            <a:ext cx="2878520" cy="173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0521"/>
            <a:ext cx="2808312" cy="175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9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สถานที่ปรุง ประกอบ และจำหน่ายอาหาร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08" y="1086966"/>
            <a:ext cx="9036496" cy="3429000"/>
          </a:xfrm>
        </p:spPr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สถานที่ปรุง ประกอบ และจำหน่ายอาหาร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บริเวณที่เตรียมปรุง ประกอบ จำหน่ายอาหาร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สถานที่จำหน่ายเนื้อสัตว์ รวมถึง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บริเวณที่รับประทาน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อาหาร ควร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จัดให้สะอาดเป็นระเบียบ สะดวกต่อการทำงาน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ห้ามนำวัตถุมีพิษ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เช่น สารเคมีกำจัดแมลงและศัตรูพืชมาเก็บไว้ในบริเวณนี้เด็ดขาด มีการระบายอากาศที่ดี โดยมีปล่องระบายควัน กลิ่น จากการประกอบอาหาร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บ่อดักไขมัน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มีการระบาย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น้ำทิ้งที่ถูกต้องตามหลัก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สุขาภิบาล และทำ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ความสะอาดอยู่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เสมอ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3" y="3173052"/>
            <a:ext cx="2250776" cy="19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47476"/>
            <a:ext cx="2904227" cy="164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19" y="3390897"/>
            <a:ext cx="3004145" cy="17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 vert="horz" anchor="b"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สุขลักษณะที่ดีของสถานที่จำหน่ายเนื้อสัตว์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240" y="1275606"/>
            <a:ext cx="8842248" cy="3429000"/>
          </a:xfrm>
        </p:spPr>
        <p:txBody>
          <a:bodyPr>
            <a:noAutofit/>
          </a:bodyPr>
          <a:lstStyle/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จุดจำหน่ายเนื้อสัตว์ ได้แก่ แผงจำหน่าย ชั้นวางจำหน่าย ตู้แช่จำหน่ายต้องทำด้วยวัสดุที่แข็งแรง ทนทาน พื้นผิวเรียบ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ความสะอาดได้ง่าย ไม่ดูดซับน้ำและสามารถฆ่าเชื้อโรคได้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บริเวณวางจำหน่ายเนื้อสัตว์มีความสูงจากพื้น                                                             ไม่น้อยกว่า 60 เซนติเมตร มีสภาพดี ป้องกันการปนเปื้อนได้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ต้องไม่เป็นแหล่งอาศัยของแมลงและสัตว์พาหะนำโรค                                                     มีวิธีการที่สามารถป้องกันการปนเปื้อนแมลงและสัตว์พาหะ</a:t>
            </a:r>
          </a:p>
          <a:p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63" y="2211710"/>
            <a:ext cx="323773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6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 vert="horz" anchor="b"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สุขลักษณะที่ดีของสถานที่จำหน่ายเนื้อสัตว์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ที่มีการตัดแบ่งจำหน่าย ต้องมีก๊อกน้ำหรืออ่างล้างมือ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พร้อมสบู่ล้างมือ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ซึ่งตั้งอยู่ในบริเวณที่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เหมาะสมโดย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ที่น้ำล้าง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มือต้อง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สามารถปนเปื้อนเนื้อสัตว์ได้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ที่มีการตัดแบ่งจำหน่ายต้องมีถุงมือที่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                                                       หรือ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เครื่องมืออุปกรณ์สำหรับบริการผู้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                                                            เพื่อ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ใช้ในการเลือกซื้อเนื้อสัตว์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เนื้อสัตว์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ที่วางจำหน่ายต้องจัดวางอย่างเป็นระเบียบ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แยก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เนื้อสัตว์ออก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จากเครื่องใน</a:t>
            </a:r>
          </a:p>
          <a:p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211710"/>
            <a:ext cx="3179812" cy="209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 vert="horz" anchor="b"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สุขลักษณะที่ดีของสถานที่จำหน่ายเนื้อสัตว์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58974"/>
            <a:ext cx="8503920" cy="3429000"/>
          </a:xfrm>
        </p:spPr>
        <p:txBody>
          <a:bodyPr>
            <a:noAutofit/>
          </a:bodyPr>
          <a:lstStyle/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การล้างทำความสะอาดบริเวณสถานที่จำหน่ายและบริเวณโดยรอบเป็นประจำทุกวันและดูแลรักษาความ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สะอาดอย่าง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สม่ำเสมอ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มีที่รองรับขยะมูลฝอย มีการจัดการ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ขยะ                                                           ที่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ถูกหลักสุขาภิบาลและทำความสะอาดอยู่เสมอ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เครื่องมือและเครื่องใช้ต้องสะอาด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ทำ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ด้วยวัสดุคงทนสามารถทำความ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                                                                       และ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ฆ่าเชื้อ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โดยมีการ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ล้างทำ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                                                          อยู่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เสมอก่อนและหลังการใช้งาน </a:t>
            </a:r>
          </a:p>
          <a:p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18" y="1982384"/>
            <a:ext cx="3723038" cy="217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 vert="horz" anchor="b"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สุขลักษณะที่ดีของสถานที่จำหน่ายเนื้อสัตว์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จำหน่ายต้องสวมเครื่องแต่งกายที่สะอาด มีอุปกรณ์ป้องกันการปนเปื้อน เช่น หมวกคลุม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ผม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ผ้ากันเปื้อน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จำหน่ายต้องปฏิบัติตามหลักสุขอนามัยส่วนบุคคล</a:t>
            </a:r>
          </a:p>
          <a:p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7"/>
          <a:stretch/>
        </p:blipFill>
        <p:spPr>
          <a:xfrm>
            <a:off x="2499370" y="2643758"/>
            <a:ext cx="4251261" cy="224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2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 vert="horz" anchor="b">
            <a:no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มาตรการการป้องกันการแพร่เชื้อ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COVID-19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ในสถานที่จำหน่าย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เพิ่มความถี่ในการทำความสะอาดพื้นที่บริเวณสถานที่จำหน่าย   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ทำความสะอาดอุปกรณ์ที่สัมผัสอาหาร เช่น ที่คีบอาหาร มีด เขียง ทุกครั้งหลังใช้งาน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ผู้จำหน่าย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ดูแลรักษาสุขภาพร่างกายให้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แข็งแรงและ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ใช้หน้ากากอนามัย 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จัดเตรียมเจ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ลล้าง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มือสำหรับผู้เลือกซื้อ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มีการจัดการขยะและของเสียอย่างถูกสุขลักษณะ</a:t>
            </a:r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43646"/>
            <a:ext cx="3295253" cy="219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สัตว์ แมลงนำโรค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90728" cy="3429000"/>
          </a:xfrm>
        </p:spPr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สัตว์ แมลงนำโรค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หนู แมลงวัน แมลงสาบ มด รวมทั้งสัตว์เลี้ยง เช่น สุนัข แมว นก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ซึ่ง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สามารถนำเชื้อโรคต่างๆ มาปนเปื้อนในอาหารและภาชนะอุปกรณ์ได้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  ดังนั้น จึง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ต้องมีการควบคุมและป้องกันโดยการจัดสภาพแวดล้อมของสถานที่ให้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สะอาด    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ระเบียบ เพื่อไม่ให้เป็นแหล่งที่อยู่อาศัยของสัตว์แมลงนำโรค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หากมีการ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ใช้สารเคมี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กำจัดต้องระมัดระวังไม่ให้เกิดการปนเปื้อนในอาหารและภาชนะอุปกรณ์ได้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6" y="3377576"/>
            <a:ext cx="27575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29" y="3371871"/>
            <a:ext cx="3161439" cy="16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21" y="3342552"/>
            <a:ext cx="3059113" cy="17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67" y="1834077"/>
            <a:ext cx="2543175" cy="13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2844" r="53848" b="59618"/>
          <a:stretch/>
        </p:blipFill>
        <p:spPr bwMode="auto">
          <a:xfrm>
            <a:off x="1123951" y="519521"/>
            <a:ext cx="2505075" cy="176133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2" r="50000" b="8492"/>
          <a:stretch/>
        </p:blipFill>
        <p:spPr bwMode="auto">
          <a:xfrm>
            <a:off x="1018094" y="2958912"/>
            <a:ext cx="2458652" cy="176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4246"/>
          <a:stretch/>
        </p:blipFill>
        <p:spPr bwMode="auto">
          <a:xfrm>
            <a:off x="5329186" y="519521"/>
            <a:ext cx="2376264" cy="176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 bwMode="auto">
          <a:xfrm>
            <a:off x="5066406" y="2625756"/>
            <a:ext cx="2901824" cy="212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11108" r="15368" b="13088"/>
          <a:stretch/>
        </p:blipFill>
        <p:spPr bwMode="auto">
          <a:xfrm>
            <a:off x="3850014" y="516061"/>
            <a:ext cx="1017678" cy="83047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การสุขาภิบาลอาหาร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Food Sanitation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01752" y="1131590"/>
            <a:ext cx="8662736" cy="342900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การสุขาภิบาลอาหาร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Food Sanitation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การจัดการและควบคุมสิ่งแวดล้อม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รวมถึงบุคคลที่สัมผัสกับอาหาร เพื่อให้ได้อาหาร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สะอาด ปลอดภัย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ได้โดยการจัดการและควบคุม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เป็นสาเหตุทำให้อาหารไม่สะอาด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ปลอดภัย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2" descr="ผลการค้นหารูปภาพสำหรับ กินเนื้อสัตว์"/>
          <p:cNvSpPr>
            <a:spLocks noChangeAspect="1" noChangeArrowheads="1"/>
          </p:cNvSpPr>
          <p:nvPr/>
        </p:nvSpPr>
        <p:spPr bwMode="auto">
          <a:xfrm>
            <a:off x="190500" y="-1595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7" descr="ผลการค้นหารูปภาพสำหรับ hygine"/>
          <p:cNvSpPr>
            <a:spLocks noChangeAspect="1" noChangeArrowheads="1"/>
          </p:cNvSpPr>
          <p:nvPr/>
        </p:nvSpPr>
        <p:spPr bwMode="auto">
          <a:xfrm>
            <a:off x="342900" y="-452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07760"/>
            <a:ext cx="2740327" cy="16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70034"/>
            <a:ext cx="1907768" cy="17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36" y="2911801"/>
            <a:ext cx="3308847" cy="152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ปัจจัยที่เกี่ยวข้องกับการปรุงประกอบอาหาร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00016" y="2085696"/>
            <a:ext cx="3849663" cy="13436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ปัจจัยที่เกี่ยวข้อง</a:t>
            </a:r>
          </a:p>
          <a:p>
            <a:pPr algn="ctr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กับการปรุงประกอบอาหาร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55875" y="3903898"/>
            <a:ext cx="2160240" cy="972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สัตว์ แมลงนำโรค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3812" y="2403810"/>
            <a:ext cx="2160240" cy="9721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ภาชนะอุปกรณ์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04248" y="2392623"/>
            <a:ext cx="2160240" cy="9721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สถานที่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00192" y="1108614"/>
            <a:ext cx="2160240" cy="97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อาหาร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5576" y="1075982"/>
            <a:ext cx="2160240" cy="972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ผู้สัมผัสอาหาร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ight Arrow 15"/>
          <p:cNvSpPr/>
          <p:nvPr/>
        </p:nvSpPr>
        <p:spPr>
          <a:xfrm rot="12912982">
            <a:off x="2876591" y="1785760"/>
            <a:ext cx="705780" cy="4033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ight Arrow 16"/>
          <p:cNvSpPr/>
          <p:nvPr/>
        </p:nvSpPr>
        <p:spPr>
          <a:xfrm rot="19783211">
            <a:off x="5620961" y="1873935"/>
            <a:ext cx="705780" cy="4033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ight Arrow 17"/>
          <p:cNvSpPr/>
          <p:nvPr/>
        </p:nvSpPr>
        <p:spPr>
          <a:xfrm rot="5400000">
            <a:off x="4360904" y="3404504"/>
            <a:ext cx="394634" cy="54850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ight Arrow 18"/>
          <p:cNvSpPr/>
          <p:nvPr/>
        </p:nvSpPr>
        <p:spPr>
          <a:xfrm flipH="1">
            <a:off x="2354052" y="2654425"/>
            <a:ext cx="705780" cy="4033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ight Arrow 19"/>
          <p:cNvSpPr/>
          <p:nvPr/>
        </p:nvSpPr>
        <p:spPr>
          <a:xfrm>
            <a:off x="6103404" y="2654425"/>
            <a:ext cx="705780" cy="4033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4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ผู้สัมผัสอาหาร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016" y="1145286"/>
            <a:ext cx="8964488" cy="342900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สัมผัสอาหาร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ได้แก่ ผู้ปรุง ผู้เสิร์ฟ ผู้จำหน่าย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อาหาร รวมถึงแม่บ้าน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ที่ปรุงอาหารให้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สมาชิก    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ครอบครัว ต้องเป็นผู้ที่มีความรู้ ความเข้าใจในการปฏิบัติตัวอย่างถูกต้อง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ทั้งเรื่องสุขลักษณะส่วน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บุคคลและสุขนิสัยที่ดีในการ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ประกอบอาหาร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โดยยึดหลักว่าจะต้องทำให้อาหารสะอาด ปลอดภัยปราศจากการปนเปื้อนในทุกขั้นตอนของการปรุง ประกอบ และจำหน่าย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10" y="2931790"/>
            <a:ext cx="2575942" cy="2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36" y="2937812"/>
            <a:ext cx="3517924" cy="200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5486"/>
            <a:ext cx="8534400" cy="672108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สุขลักษณะส่วนบุคคล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1590"/>
            <a:ext cx="8662736" cy="1124744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สุขลักษณะส่วนบุคคล </a:t>
            </a:r>
            <a:r>
              <a:rPr lang="th-TH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คือ ข้อปฏิบัติ</a:t>
            </a:r>
            <a:r>
              <a:rPr lang="th-TH" sz="2400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ของ</a:t>
            </a:r>
            <a:r>
              <a:rPr lang="th-TH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ผู้สัมผัสอาหาร ที่ช่วยทำให้ไม่เกิด</a:t>
            </a:r>
            <a:r>
              <a:rPr lang="th-TH" sz="2400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การปนเปื้อนในอาหาร </a:t>
            </a:r>
            <a:r>
              <a:rPr lang="th-TH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ซึ่ง</a:t>
            </a:r>
            <a:r>
              <a:rPr lang="th-TH" sz="2400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ทำให้อาหารปลอดภัย โดย</a:t>
            </a:r>
            <a:r>
              <a:rPr lang="th-TH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การรักษา</a:t>
            </a:r>
            <a:r>
              <a:rPr lang="th-TH" sz="2400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ความสะอาดส่วน</a:t>
            </a:r>
            <a:r>
              <a:rPr lang="th-TH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บุคคลและปฏิบัติงาน</a:t>
            </a:r>
            <a:r>
              <a:rPr lang="th-TH" sz="2400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ในลักษณะที่</a:t>
            </a:r>
            <a:r>
              <a:rPr lang="th-TH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เหมาะสม</a:t>
            </a:r>
            <a:endParaRPr lang="th-TH" sz="2400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04" y="3435846"/>
            <a:ext cx="1800201" cy="13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995686"/>
            <a:ext cx="2376264" cy="11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951062"/>
            <a:ext cx="6336704" cy="342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ต้องไม่เป็นโรคติดต่อ โรคที่น่ารังเกียจหรือไม่เป็นพาหะนำโรคติดต่อ เช่น วัณโรค อหิวาตกโรค ดีซ่าน โรคเรื้อน เป็นต้น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หากมีการเจ็บป่วยไม่ควรปฏิบัติงานหรืออยู่ในบริเวณที่ประกอบอาหาร เช่น ท้องร่วง อาเจียน เป็นไข้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หากมีบาดแผลและแผลถลอกที่ผิวหนัง ควรปิดแผล</a:t>
            </a:r>
            <a:r>
              <a:rPr lang="th-TH" sz="2400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ด้วยพ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ลาสเตอร์   กันน้ำก่อนเริ่มปฏิบัติงาน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40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สุขลักษณะส่วนบุคคล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45286"/>
            <a:ext cx="4824536" cy="3429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การล้างมือ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มือเป็นส่วนหนึ่งของร่างกายที่สัมผัสกับอาหารบ่อยที่สุด ดังนั้นมือจึงควรสะอาดอยู่เสมอ โดยการล้างมือให้ถูกต้องก่อนปฏิบัติงาน ระหว่างการปฏิบัติงาน หลังจากเข้าห้องสุขา หลังจับต้องอาหารดิบ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หรือ   สิ่งสกปรก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ถึงแม้ว่าจะมีการสวมถุง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มือก็จำเป็นต้อง  ล้าง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มือให้สะอาดเช่นกัน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h-TH" sz="19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60" y="3941352"/>
            <a:ext cx="2800300" cy="120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3768"/>
            <a:ext cx="4139952" cy="430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สุขลักษณะส่วนบุคคล</a:t>
            </a:r>
            <a:endParaRPr lang="en-US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34305" y="1059582"/>
            <a:ext cx="5589823" cy="3960440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การแต่งกาย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ผู้สัมผัสอาหารต้องการ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แต่ง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กายอย่างถูก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สุขลักษณะ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เพื่อป้องกันการ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ปนเปื้อนของเชื้อโรคที่มาจากเส้นผม น้ำลาย เหงื่อหรือ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มือเข้า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สู่อาหาร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สวมผ้ากันเปื้อน หมวกคลุมผม และรองเท้าที่เหมาะสม สะอาด ถูกสุขลักษณะ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เครื่องประดับทุกชนิดไม่ควรใส่ในระหว่างการ</a:t>
            </a:r>
            <a:r>
              <a:rPr lang="th-TH" alt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ปฏิบัติงาน      ที่</a:t>
            </a:r>
            <a:r>
              <a:rPr lang="th-TH" alt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เกี่ยวกับอาหาร เนื่องจากเป็นแหล่งที่อยู่อาศัย</a:t>
            </a:r>
            <a:r>
              <a:rPr lang="th-TH" alt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ของจุลินท</a:t>
            </a:r>
            <a:r>
              <a:rPr lang="th-TH" altLang="en-US" sz="2400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รีย์</a:t>
            </a:r>
            <a:r>
              <a:rPr lang="th-TH" alt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alt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และอาจตกหล่นติดไปกับอาหารได้</a:t>
            </a: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21" y="1013409"/>
            <a:ext cx="3471879" cy="22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 bwMode="auto">
          <a:xfrm>
            <a:off x="5652120" y="3291830"/>
            <a:ext cx="3555554" cy="18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7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744116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สุขลักษณะส่วนบุคคล</a:t>
            </a:r>
            <a:endParaRPr lang="en-US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อุปนิสัย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ส่วนบุคคล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alt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ผู้สัมผัสอาหาร </a:t>
            </a:r>
            <a:r>
              <a:rPr lang="th-TH" alt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ควรละเว้นการ</a:t>
            </a:r>
            <a:r>
              <a:rPr lang="th-TH" alt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ประพฤติที่</a:t>
            </a:r>
            <a:r>
              <a:rPr lang="th-TH" alt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อาจทำให้เกิดการปนเปื้อนในอาหาร เช่น การสูบบุหรี่ </a:t>
            </a:r>
            <a:r>
              <a:rPr lang="th-TH" alt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การ</a:t>
            </a:r>
            <a:r>
              <a:rPr lang="th-TH" alt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ถ่มน้ำลาย การไอจามลงบนอาหาร การแคะจมูก กัดเล็บ แทะเล็บ เลียนิ้ว และการขบเคี้ยวหรือรับประทานอาหารระหว่างการปฏิบัติงาน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20591"/>
          <a:stretch/>
        </p:blipFill>
        <p:spPr bwMode="auto">
          <a:xfrm>
            <a:off x="395536" y="2853745"/>
            <a:ext cx="1615801" cy="136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81997"/>
            <a:ext cx="1800200" cy="129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67463"/>
            <a:ext cx="1547968" cy="14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81997"/>
            <a:ext cx="2099588" cy="129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" b="100000" l="2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79" y="4083919"/>
            <a:ext cx="998283" cy="7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" b="100000" l="2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4077349"/>
            <a:ext cx="998283" cy="7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" b="100000" l="2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83" y="3561949"/>
            <a:ext cx="998283" cy="7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8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6721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อาหาร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016" y="1145286"/>
            <a:ext cx="9036496" cy="3429000"/>
          </a:xfrm>
        </p:spPr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อาหาร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วัตถุดิบที่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จะนำมาปรุง ไม่ว่าจะเป็นอาหารสด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เนื้อสัตว์ ผัก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สด อาหารแห้งหรืออาหารกระป๋อง จะต้อง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เลือกวัตถุดิบที่สดใหม่ สะอาด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ปลอดภัย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ผลิตจากแหล่งที่เชื่อถือได้ นอกจากนี้วัตถุปรุงแต่งอาหาร เช่น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น้ำปลา น้ำส้ม ซอสปรุงรส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ซีอิ้ว เป็นต้น ต้อ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งมีการเลือกใช้</a:t>
            </a:r>
            <a:r>
              <a:rPr lang="th-TH" spc="-30" dirty="0" smtClean="0">
                <a:latin typeface="TH SarabunPSK" pitchFamily="34" charset="-34"/>
                <a:cs typeface="TH SarabunPSK" pitchFamily="34" charset="-34"/>
              </a:rPr>
              <a:t>ผลิตภัณฑ์ที่ผ่านการ</a:t>
            </a:r>
            <a:r>
              <a:rPr lang="th-TH" spc="-30" dirty="0">
                <a:latin typeface="TH SarabunPSK" pitchFamily="34" charset="-34"/>
                <a:cs typeface="TH SarabunPSK" pitchFamily="34" charset="-34"/>
              </a:rPr>
              <a:t>รับรองความปลอดภัยจาก</a:t>
            </a:r>
            <a:r>
              <a:rPr lang="th-TH" spc="-30" dirty="0" smtClean="0">
                <a:latin typeface="TH SarabunPSK" pitchFamily="34" charset="-34"/>
                <a:cs typeface="TH SarabunPSK" pitchFamily="34" charset="-34"/>
              </a:rPr>
              <a:t>หน่วยงานที่น่าเชื่อถือ </a:t>
            </a:r>
            <a:r>
              <a:rPr lang="th-TH" spc="-30" dirty="0">
                <a:latin typeface="TH SarabunPSK" pitchFamily="34" charset="-34"/>
                <a:cs typeface="TH SarabunPSK" pitchFamily="34" charset="-34"/>
              </a:rPr>
              <a:t>เช่น สำนักงานคณะกรรมการ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อาหารและ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ยา (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หรือสำนักงานมาตรฐานผลิตภัณฑ์อุตสาหกรรม (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มอก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.) เป็นต้น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63838"/>
            <a:ext cx="3024336" cy="172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3839"/>
            <a:ext cx="302991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61367"/>
            <a:ext cx="2299026" cy="17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ทศบาล">
  <a:themeElements>
    <a:clrScheme name="เทศบาล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เทศบาล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ทศบาล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427</TotalTime>
  <Words>1442</Words>
  <Application>Microsoft Office PowerPoint</Application>
  <PresentationFormat>นำเสนอทางหน้าจอ (16:9)</PresentationFormat>
  <Paragraphs>78</Paragraphs>
  <Slides>18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เทศบาล</vt:lpstr>
      <vt:lpstr>สุขลักษณะที่ดีของสถานที่จำหน่ายเนื้อสัตว์</vt:lpstr>
      <vt:lpstr>การสุขาภิบาลอาหาร (Food Sanitation)</vt:lpstr>
      <vt:lpstr>ปัจจัยที่เกี่ยวข้องกับการปรุงประกอบอาหาร</vt:lpstr>
      <vt:lpstr>1. ผู้สัมผัสอาหาร</vt:lpstr>
      <vt:lpstr>สุขลักษณะส่วนบุคคล</vt:lpstr>
      <vt:lpstr>สุขลักษณะส่วนบุคคล</vt:lpstr>
      <vt:lpstr>สุขลักษณะส่วนบุคคล</vt:lpstr>
      <vt:lpstr>สุขลักษณะส่วนบุคคล</vt:lpstr>
      <vt:lpstr>2. อาหาร</vt:lpstr>
      <vt:lpstr>3. ภาชนะอุปกรณ์</vt:lpstr>
      <vt:lpstr>4. สถานที่ปรุง ประกอบ และจำหน่ายอาหาร</vt:lpstr>
      <vt:lpstr>สุขลักษณะที่ดีของสถานที่จำหน่ายเนื้อสัตว์</vt:lpstr>
      <vt:lpstr>สุขลักษณะที่ดีของสถานที่จำหน่ายเนื้อสัตว์</vt:lpstr>
      <vt:lpstr>สุขลักษณะที่ดีของสถานที่จำหน่ายเนื้อสัตว์</vt:lpstr>
      <vt:lpstr>สุขลักษณะที่ดีของสถานที่จำหน่ายเนื้อสัตว์</vt:lpstr>
      <vt:lpstr>มาตรการการป้องกันการแพร่เชื้อ COVID-19 ในสถานที่จำหน่าย</vt:lpstr>
      <vt:lpstr>5. สัตว์ แมลงนำโรค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สุขลักษณะที่ดีของสถานที่จำหน่ายเนื้อสัตว์</dc:title>
  <dc:creator>Windows User</dc:creator>
  <cp:lastModifiedBy>Windows User</cp:lastModifiedBy>
  <cp:revision>41</cp:revision>
  <dcterms:created xsi:type="dcterms:W3CDTF">2020-03-09T09:27:58Z</dcterms:created>
  <dcterms:modified xsi:type="dcterms:W3CDTF">2020-03-23T02:42:04Z</dcterms:modified>
</cp:coreProperties>
</file>