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4" r:id="rId12"/>
    <p:sldId id="269" r:id="rId13"/>
    <p:sldId id="270" r:id="rId14"/>
    <p:sldId id="268" r:id="rId15"/>
    <p:sldId id="271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84" autoAdjust="0"/>
  </p:normalViewPr>
  <p:slideViewPr>
    <p:cSldViewPr>
      <p:cViewPr>
        <p:scale>
          <a:sx n="100" d="100"/>
          <a:sy n="100" d="100"/>
        </p:scale>
        <p:origin x="-294" y="-6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C390D-B813-4B97-A7FA-4230AE6E80F4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CBAD0-A0A7-4AFD-BEC5-66B6A7434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78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BAD0-A0A7-4AFD-BEC5-66B6A74342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85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การปนเปื้อนอาจเกิดขึ้นได้จากหลายขั้นตอน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ฟาร์ม---โรงฆ่าสัตว์---สถานที่ตัดแต่งเนื้อสัตว์---การขนส่ง---สถานที่จำหน่าย---ผู้บริโภค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BAD0-A0A7-4AFD-BEC5-66B6A74342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11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th-T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อันตรายทางกายภาพ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(Physical Hazards) 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หมายถึง อันตรายที่เกิดจากการมีวัตถุแปลกปลอมปนอยู่ในอาหารและทำให้ผู้บริโภคได้รับบาดเจ็บ เช่น เศษหิน เศษแก้ว เศษพลาสติก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BAD0-A0A7-4AFD-BEC5-66B6A74342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89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อันตรายทางเคมี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Chemical Hazards) 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หมายถึง อันตรายที่เกิดจากการได้รับสารเคมี สามารถเกิด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ขึ้นได้ทุกขั้นตอนห่วงโซ่อาหาร นับตั้งแต่การเพาะปลูก การเลี้ยง การดูแลหลังการเก็บเกี่ยว การขนส่ง การผลิต/การแปรรูป การบรรจุ การเก็บรักษาและการขนส่งผลิตภัณฑ์ การบริการตลอดจนการบริโภคของผู้บริโภค อาจเป็นสารเคมีที่ติดมากับดิน น้ำ สิ่งแวดล้อม หรือปนเปื้อนมาจากกิจกรรมทางการเกษตร หรือเติมลง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ไปเพื่อช่วยให้กรรมวิธีการผลิต เช่น ยาฆ่าแมลง ยาฆ่าเชื้อราและกำจัดวัชพืช ฮอร์โมนกระตุ้นการเจริญเติบโตของพืชและสัตว์ ปุ๋ย โลหะหนัก วัตถุเจือปนอาหาร สารปรุงแต่งกลิ่น รส ที่เป็นอันตราย ยาปฏิชีวนะ ยาสัตว์ตกค้าง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BAD0-A0A7-4AFD-BEC5-66B6A74342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02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อันตรายทางชีวภาพ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Biological Hazards)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หมายถึง อันตรายที่เกิดจากสิ่งมีชีวิตที่ก่อให้เกิดโรคหรือเป็นอันตรายต่อสุขภาพ ได้แก่ จุลินท</a:t>
            </a:r>
            <a:r>
              <a:rPr lang="th-TH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รีย์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h-TH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ไวรัส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และปรสิต อันตรายเหล่านี้อาจมาจากวัตถุดิบหรือจากขั้นตอนต่างๆ ของกระบวนการผลิต ซึ่งหากบริโภคอาหารที่มีการปนเปื้อนจากเชื้อจุลินทรีย์ </a:t>
            </a:r>
            <a:r>
              <a:rPr lang="th-TH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ไวรัส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หรือ ปรสิต เข้าไปก็จะทำให้เกิดการเจ็บป่วยได้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BAD0-A0A7-4AFD-BEC5-66B6A74342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75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วิธีการทางสุขาภิบาลอาหาร จึงเข้ามามีบทบาทในการควบคุม</a:t>
            </a:r>
            <a:br>
              <a:rPr lang="th-TH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th-TH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และป้องกันอันตรายต่างๆ จากอาหารเพื่อให้ผู้บริโภคได้บริโภคอาหารที่สะอาด</a:t>
            </a:r>
            <a:br>
              <a:rPr lang="th-TH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th-TH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ปลอดภัย</a:t>
            </a:r>
            <a:br>
              <a:rPr lang="th-TH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BAD0-A0A7-4AFD-BEC5-66B6A74342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สี่เหลี่ยมผืนผ้ามุมมน 12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BB49-B604-4E92-94F5-6A4C0B33E0F5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B3A8D09-E2F0-4AF7-83F5-D866864000D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2932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2932" y="1047540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2932" y="2232487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BB49-B604-4E92-94F5-6A4C0B33E0F5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8D09-E2F0-4AF7-83F5-D866864000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11680" cy="4388644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BB49-B604-4E92-94F5-6A4C0B33E0F5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8D09-E2F0-4AF7-83F5-D866864000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BB49-B604-4E92-94F5-6A4C0B33E0F5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8D09-E2F0-4AF7-83F5-D866864000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สี่เหลี่ยมผืนผ้ามุมมน 9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BB49-B604-4E92-94F5-6A4C0B33E0F5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สี่เหลี่ยมผืนผ้า 6"/>
          <p:cNvSpPr/>
          <p:nvPr/>
        </p:nvSpPr>
        <p:spPr>
          <a:xfrm flipV="1">
            <a:off x="69413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9147" y="1756107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8307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1B3A8D09-E2F0-4AF7-83F5-D866864000D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BB49-B604-4E92-94F5-6A4C0B33E0F5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8D09-E2F0-4AF7-83F5-D866864000D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BB49-B604-4E92-94F5-6A4C0B33E0F5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8D09-E2F0-4AF7-83F5-D866864000D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BB49-B604-4E92-94F5-6A4C0B33E0F5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8D09-E2F0-4AF7-83F5-D866864000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BB49-B604-4E92-94F5-6A4C0B33E0F5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8D09-E2F0-4AF7-83F5-D866864000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สี่เหลี่ยมผืนผ้ามุมมน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BB49-B604-4E92-94F5-6A4C0B33E0F5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8D09-E2F0-4AF7-83F5-D866864000D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BB49-B604-4E92-94F5-6A4C0B33E0F5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1B3A8D09-E2F0-4AF7-83F5-D866864000D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8509" y="3487856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68511" y="3579919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สี่เหลี่ยมผืนผ้ามุมมน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4EEBB49-B604-4E92-94F5-6A4C0B33E0F5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B3A8D09-E2F0-4AF7-83F5-D866864000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สำนักพัฒนาระบบและรับรองมาตรฐานสินค้าปศุสัตว์</a:t>
            </a:r>
            <a:b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กรมปศุสัตว์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57200" y="1347614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อันตรายจากการเลือกซื้อสินค้าปศุสัตว์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ที่ไม่ถูกสุขอนามัย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758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251520" y="915566"/>
            <a:ext cx="8712968" cy="3429000"/>
          </a:xfrm>
        </p:spPr>
        <p:txBody>
          <a:bodyPr>
            <a:normAutofit/>
          </a:bodyPr>
          <a:lstStyle/>
          <a:p>
            <a:r>
              <a:rPr lang="th-TH" sz="2800" dirty="0" smtClean="0"/>
              <a:t>เนื้อสัตว์</a:t>
            </a:r>
            <a:r>
              <a:rPr lang="th-TH" sz="2800" dirty="0"/>
              <a:t>มีสีแดงมากผิดปกติ และมีชั้นไขมันบาง</a:t>
            </a:r>
            <a:endParaRPr lang="en-US" sz="2800" dirty="0"/>
          </a:p>
          <a:p>
            <a:r>
              <a:rPr lang="th-TH" sz="2800" dirty="0" smtClean="0"/>
              <a:t>เนื้อสัตว์</a:t>
            </a:r>
            <a:r>
              <a:rPr lang="th-TH" sz="2800" dirty="0"/>
              <a:t>ที่ปนเปื้อนสารเร่งเนื้อแดง ถ้าหั่นและปล่อยทิ้งไว้เนื้อจะแห้ง ส่วนเนื้อสัตว์ปกติเมื่อหั่นทิ้งไว้จะพบน้ำซึมออกมาบริเวณผิว </a:t>
            </a:r>
            <a:endParaRPr lang="en-US" sz="2800" dirty="0"/>
          </a:p>
          <a:p>
            <a:r>
              <a:rPr lang="th-TH" sz="2800" dirty="0" smtClean="0"/>
              <a:t>ส่วน</a:t>
            </a:r>
            <a:r>
              <a:rPr lang="th-TH" sz="2800" dirty="0"/>
              <a:t>ของสุกรสามชั้น สุกรปกติจะมีเนื้อแดง 2 ส่วน ต่อไขมัน 1 ส่วน (33%) </a:t>
            </a:r>
            <a:r>
              <a:rPr lang="th-TH" sz="2800" dirty="0" smtClean="0"/>
              <a:t>แต่</a:t>
            </a:r>
            <a:r>
              <a:rPr lang="th-TH" sz="2800" dirty="0"/>
              <a:t>สำหรับสุกรใช้สารเร่งเนื้อแดงจะมีปริมาณเนื้อแดงสูงถึง 3 ส่วนต่อไขมัน 1 ส่วน (25%) </a:t>
            </a:r>
            <a:r>
              <a:rPr lang="th-TH" sz="2800" dirty="0" smtClean="0"/>
              <a:t>    นั่น</a:t>
            </a:r>
            <a:r>
              <a:rPr lang="th-TH" sz="2800" dirty="0"/>
              <a:t>คือมีเนื้อแดงมากกว่ามัน </a:t>
            </a:r>
            <a:endParaRPr lang="en-US" sz="2800" dirty="0"/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683568" y="51470"/>
            <a:ext cx="7772400" cy="792088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91440" anchor="b" anchorCtr="0">
            <a:noAutofit/>
          </a:bodyPr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ข้อสังเกตเนื้อสัตว์ที่อาจปนเปื้อนสารเร่งเนื้อแดง</a:t>
            </a:r>
            <a:endParaRPr lang="en-US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477" y="3651870"/>
            <a:ext cx="2809631" cy="149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74" y="3560117"/>
            <a:ext cx="2683354" cy="156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4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611560" y="915566"/>
            <a:ext cx="8064896" cy="3429000"/>
          </a:xfrm>
        </p:spPr>
        <p:txBody>
          <a:bodyPr>
            <a:normAutofit/>
          </a:bodyPr>
          <a:lstStyle/>
          <a:p>
            <a:r>
              <a:rPr lang="th-TH" sz="2800" dirty="0" smtClean="0"/>
              <a:t>อันตราย</a:t>
            </a:r>
            <a:r>
              <a:rPr lang="th-TH" sz="2800" dirty="0"/>
              <a:t>ที่เกิดจากสิ่งมีชีวิตที่ก่อให้เกิดโรคหรือเป็นอันตรายต่อสุขภาพ ได้แก่ </a:t>
            </a:r>
            <a:r>
              <a:rPr lang="th-TH" sz="2800" dirty="0" smtClean="0"/>
              <a:t>แบคทีเรีย </a:t>
            </a:r>
            <a:r>
              <a:rPr lang="th-TH" sz="2800" dirty="0" err="1"/>
              <a:t>ไวรัส</a:t>
            </a:r>
            <a:r>
              <a:rPr lang="th-TH" sz="2800" dirty="0"/>
              <a:t> และปรสิต </a:t>
            </a:r>
            <a:endParaRPr lang="th-TH" sz="2800" dirty="0" smtClean="0"/>
          </a:p>
          <a:p>
            <a:r>
              <a:rPr lang="th-TH" sz="2800" dirty="0" smtClean="0"/>
              <a:t>อันตราย</a:t>
            </a:r>
            <a:r>
              <a:rPr lang="th-TH" sz="2800" dirty="0"/>
              <a:t>เหล่านี้อาจมาจากวัตถุดิบหรือจากขั้นตอนต่างๆ ของกระบวนการผลิต ซึ่งหากบริโภคอาหารที่มีการปนเปื้อนจาก</a:t>
            </a:r>
            <a:r>
              <a:rPr lang="th-TH" sz="2800" dirty="0" smtClean="0"/>
              <a:t>เชื้อแบคทีเรีย </a:t>
            </a:r>
            <a:r>
              <a:rPr lang="th-TH" sz="2800" dirty="0" err="1"/>
              <a:t>ไวรัส</a:t>
            </a:r>
            <a:r>
              <a:rPr lang="th-TH" sz="2800" dirty="0"/>
              <a:t> หรือ ปรสิต เข้าไปก็จะทำให้เกิดการเจ็บป่วยได้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673224" y="123478"/>
            <a:ext cx="7772400" cy="721196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91440" anchor="b" anchorCtr="0">
            <a:noAutofit/>
          </a:bodyPr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อันตรายทางชีวภาพ (</a:t>
            </a:r>
            <a:r>
              <a:rPr lang="en-US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Biological Hazards</a:t>
            </a:r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83878"/>
            <a:ext cx="2996296" cy="190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5" r="7401"/>
          <a:stretch/>
        </p:blipFill>
        <p:spPr bwMode="auto">
          <a:xfrm>
            <a:off x="4562994" y="3183878"/>
            <a:ext cx="3249366" cy="190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50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179512" y="987574"/>
            <a:ext cx="8749480" cy="4155926"/>
          </a:xfrm>
        </p:spPr>
        <p:txBody>
          <a:bodyPr>
            <a:normAutofit/>
          </a:bodyPr>
          <a:lstStyle/>
          <a:p>
            <a:r>
              <a:rPr lang="th-TH" dirty="0" smtClean="0"/>
              <a:t>เกิดจากเชื้อแบคทีเรีย </a:t>
            </a:r>
            <a:r>
              <a:rPr lang="en-US" i="1" dirty="0" smtClean="0"/>
              <a:t>Streptococcus </a:t>
            </a:r>
            <a:r>
              <a:rPr lang="en-US" i="1" dirty="0" err="1" smtClean="0"/>
              <a:t>suis</a:t>
            </a:r>
            <a:r>
              <a:rPr lang="en-US" i="1" dirty="0" smtClean="0"/>
              <a:t> </a:t>
            </a:r>
            <a:r>
              <a:rPr lang="th-TH" dirty="0" smtClean="0"/>
              <a:t>โดยปกติเชื้อนี้อยู่ในทางเดิน</a:t>
            </a:r>
            <a:r>
              <a:rPr lang="th-TH" dirty="0" smtClean="0"/>
              <a:t>หายใจของสุกร     แต่</a:t>
            </a:r>
            <a:r>
              <a:rPr lang="th-TH" dirty="0" smtClean="0"/>
              <a:t>ไม่ได้ก่อโรค แต่เมื่อสุกรอ่อนแอหรือเครียดจะทำให้สุกรป่วยและตายได้ </a:t>
            </a:r>
          </a:p>
          <a:p>
            <a:r>
              <a:rPr lang="th-TH" dirty="0" smtClean="0"/>
              <a:t>วิธีการติดต่อจากสัตว์สู่คน มี 2 ทาง ได้แก่</a:t>
            </a:r>
          </a:p>
          <a:p>
            <a:pPr marL="320040" lvl="1" indent="0">
              <a:buNone/>
            </a:pPr>
            <a:r>
              <a:rPr lang="th-TH" dirty="0"/>
              <a:t>1. การสัมผัสกับสุกรที่ติดเชื้อ โดยติดเชื้อผ่านทางบาดแผล</a:t>
            </a:r>
          </a:p>
          <a:p>
            <a:pPr marL="320040" lvl="1" indent="0">
              <a:buNone/>
            </a:pPr>
            <a:r>
              <a:rPr lang="th-TH" dirty="0"/>
              <a:t>2. การบริโภคเนื้อและเลือดสุกรแบบดิบ หรือสุกๆ </a:t>
            </a:r>
            <a:r>
              <a:rPr lang="th-TH" dirty="0" smtClean="0"/>
              <a:t>ดิบๆ</a:t>
            </a:r>
            <a:endParaRPr lang="th-TH" dirty="0" smtClean="0"/>
          </a:p>
          <a:p>
            <a:pPr marL="0" indent="0">
              <a:buNone/>
            </a:pPr>
            <a:endParaRPr lang="th-TH" dirty="0" smtClean="0"/>
          </a:p>
          <a:p>
            <a:pPr marL="320040" lvl="1" indent="0">
              <a:buNone/>
            </a:pPr>
            <a:endParaRPr lang="th-TH" dirty="0" smtClean="0"/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683568" y="108012"/>
            <a:ext cx="7772400" cy="735546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91440" anchor="b" anchorCtr="0">
            <a:noAutofit/>
          </a:bodyPr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โรคไข้หูดับ</a:t>
            </a:r>
            <a:endParaRPr lang="en-US" sz="3600" b="1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521" y="2686292"/>
            <a:ext cx="3732983" cy="2052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มุมมน 1"/>
          <p:cNvSpPr/>
          <p:nvPr/>
        </p:nvSpPr>
        <p:spPr>
          <a:xfrm>
            <a:off x="142576" y="3291830"/>
            <a:ext cx="5232945" cy="130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600" dirty="0"/>
              <a:t>ผู้ที่เสี่ยงในการติดเชื้อ </a:t>
            </a:r>
            <a:r>
              <a:rPr lang="en-US" sz="2600" dirty="0"/>
              <a:t>: </a:t>
            </a:r>
            <a:r>
              <a:rPr lang="th-TH" sz="2600" dirty="0"/>
              <a:t>ผู้เลี้ยงสุกร ผู้ที่</a:t>
            </a:r>
            <a:r>
              <a:rPr lang="th-TH" sz="2600" dirty="0" smtClean="0"/>
              <a:t>ปฏิบัติงาน     ใน</a:t>
            </a:r>
            <a:r>
              <a:rPr lang="th-TH" sz="2600" dirty="0"/>
              <a:t>โรงฆ่าสัตว์ ผู้ที่ชำแหละเนื้อสุกร </a:t>
            </a:r>
            <a:r>
              <a:rPr lang="th-TH" sz="2600" dirty="0" smtClean="0"/>
              <a:t>และ</a:t>
            </a:r>
            <a:r>
              <a:rPr lang="th-TH" sz="2600" dirty="0"/>
              <a:t>ผู้ที่รับประทานเนื้อและเลือดสุกรดิบ</a:t>
            </a:r>
          </a:p>
        </p:txBody>
      </p:sp>
    </p:spTree>
    <p:extLst>
      <p:ext uri="{BB962C8B-B14F-4D97-AF65-F5344CB8AC3E}">
        <p14:creationId xmlns:p14="http://schemas.microsoft.com/office/powerpoint/2010/main" val="4908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144016" y="843558"/>
            <a:ext cx="8892480" cy="3960440"/>
          </a:xfrm>
        </p:spPr>
        <p:txBody>
          <a:bodyPr>
            <a:normAutofit/>
          </a:bodyPr>
          <a:lstStyle/>
          <a:p>
            <a:r>
              <a:rPr lang="th-TH" dirty="0" smtClean="0"/>
              <a:t>อาการ </a:t>
            </a:r>
            <a:r>
              <a:rPr lang="en-US" dirty="0" smtClean="0"/>
              <a:t>: </a:t>
            </a:r>
            <a:r>
              <a:rPr lang="th-TH" dirty="0" smtClean="0"/>
              <a:t>ไข้สูง ปวดศีรษะ อาเจียน อุจจาระร่วง ประสาทหูอักเสบจนหูดับ เวียนหัว เยื่อหุ้มสมองอักเสบ ข้ออักเสบ อาจเสียชีวิตจากการติดเชื้อในกระแสเลือดได้</a:t>
            </a:r>
          </a:p>
          <a:p>
            <a:r>
              <a:rPr lang="th-TH" dirty="0" smtClean="0"/>
              <a:t>การป้องกัน </a:t>
            </a:r>
            <a:r>
              <a:rPr lang="en-US" dirty="0" smtClean="0"/>
              <a:t>:</a:t>
            </a:r>
            <a:endParaRPr lang="th-TH" dirty="0" smtClean="0"/>
          </a:p>
          <a:p>
            <a:pPr marL="320040" lvl="1" indent="0">
              <a:buNone/>
            </a:pPr>
            <a:r>
              <a:rPr lang="th-TH" sz="2600" dirty="0" smtClean="0"/>
              <a:t>1. รับประทานเนื้อสุกรปรุงสุกเท่านั้น </a:t>
            </a:r>
            <a:endParaRPr lang="th-TH" sz="2600" dirty="0"/>
          </a:p>
          <a:p>
            <a:pPr marL="320040" lvl="1" indent="0">
              <a:buNone/>
            </a:pPr>
            <a:r>
              <a:rPr lang="th-TH" sz="2600" dirty="0" smtClean="0"/>
              <a:t>2. แยกอุปกรณ์ที่ใช้ระหว่างของดิบและของปรุงสุก </a:t>
            </a:r>
            <a:r>
              <a:rPr lang="th-TH" sz="2600" dirty="0" smtClean="0"/>
              <a:t>                                                 เช่น </a:t>
            </a:r>
            <a:r>
              <a:rPr lang="th-TH" sz="2600" dirty="0" smtClean="0"/>
              <a:t>ช้อน ตะเกียบ เขียง</a:t>
            </a:r>
          </a:p>
          <a:p>
            <a:pPr marL="320040" lvl="1" indent="0">
              <a:buNone/>
            </a:pPr>
            <a:r>
              <a:rPr lang="th-TH" sz="2600" dirty="0" smtClean="0"/>
              <a:t>3. เลือกซื้อเนื้อสุกรที่ไม่มีกลิ่น สีคล้ำ จากสถานที่</a:t>
            </a:r>
            <a:r>
              <a:rPr lang="th-TH" sz="2600" dirty="0" smtClean="0"/>
              <a:t>จำหน่าย                                     เนื้อสัตว์</a:t>
            </a:r>
            <a:r>
              <a:rPr lang="th-TH" sz="2600" dirty="0" smtClean="0"/>
              <a:t>ที่ผ่านการตรวจรับรองมาตรฐานจากกรมปศุสัตว์</a:t>
            </a:r>
          </a:p>
          <a:p>
            <a:endParaRPr lang="th-TH" dirty="0" smtClean="0"/>
          </a:p>
          <a:p>
            <a:pPr marL="320040" lvl="1" indent="0">
              <a:buNone/>
            </a:pPr>
            <a:endParaRPr lang="th-TH" sz="2600" dirty="0" smtClean="0"/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683568" y="51470"/>
            <a:ext cx="7772400" cy="735546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91440" anchor="b" anchorCtr="0">
            <a:noAutofit/>
          </a:bodyPr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โรคไข้หูดับ</a:t>
            </a:r>
            <a:endParaRPr lang="en-US" sz="3600" b="1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0027" y="1491630"/>
            <a:ext cx="2225427" cy="1262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24784"/>
            <a:ext cx="3275856" cy="19187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4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23528" y="952686"/>
            <a:ext cx="8440489" cy="3563280"/>
          </a:xfrm>
        </p:spPr>
        <p:txBody>
          <a:bodyPr>
            <a:normAutofit/>
          </a:bodyPr>
          <a:lstStyle/>
          <a:p>
            <a:r>
              <a:rPr lang="th-TH" sz="2800" dirty="0" smtClean="0"/>
              <a:t>จะเห็นได้ว่าการเลือกซื้ออาหารที่ไม่ถูกสุขลักษณะ จะทำให้เกิดโทษตามมามากมาย สำหรับการปนเปื้อนของอันตรายในอาหารนั้นสามารถควบคุมและป้องกัน</a:t>
            </a:r>
            <a:r>
              <a:rPr lang="th-TH" sz="2800" dirty="0" smtClean="0"/>
              <a:t>ได้     โดย</a:t>
            </a:r>
            <a:r>
              <a:rPr lang="th-TH" sz="2800" dirty="0" smtClean="0"/>
              <a:t>การรักษาสุขลักษณะและการสุขาภิบาลอาหารที่ดี เพื่อให้ผู้บริโภคได้บริโภคอาหารที่สะอาดปลอดภัย</a:t>
            </a:r>
            <a:endParaRPr lang="en-US" sz="2800" dirty="0"/>
          </a:p>
        </p:txBody>
      </p:sp>
      <p:sp>
        <p:nvSpPr>
          <p:cNvPr id="4" name="AutoShape 2" descr="ผลการค้นหารูปภาพสำหรับ กินเนื้อสัตว์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549" y="2844122"/>
            <a:ext cx="3512498" cy="191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683568" y="120254"/>
            <a:ext cx="7772400" cy="687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  <a:endParaRPr lang="en-US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02" y="2844122"/>
            <a:ext cx="3512496" cy="191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43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89852"/>
            <a:ext cx="3240360" cy="162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ผลการค้นหารูปภาพสำหรับ ขอบคุณ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1690630"/>
            <a:ext cx="3340637" cy="1799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1" y="137684"/>
            <a:ext cx="3107705" cy="155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24" y="3489852"/>
            <a:ext cx="3477700" cy="156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120254"/>
            <a:ext cx="3248347" cy="157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98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1560" y="195486"/>
            <a:ext cx="7772400" cy="792088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อันตรายจากการเลือกซื้อสินค้าปศุ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สัตว์ที่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ไม่ถูกสุขอนามัย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ลูกศรขวา 16"/>
          <p:cNvSpPr/>
          <p:nvPr/>
        </p:nvSpPr>
        <p:spPr>
          <a:xfrm>
            <a:off x="4355976" y="3068014"/>
            <a:ext cx="1257316" cy="486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5743997" y="1131590"/>
            <a:ext cx="2939250" cy="8870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600" dirty="0" smtClean="0"/>
          </a:p>
          <a:p>
            <a:pPr algn="ctr"/>
            <a:r>
              <a:rPr lang="th-TH" sz="2600" dirty="0" smtClean="0"/>
              <a:t>ส่งผลโดยตรงต่อสุขภาพ</a:t>
            </a:r>
          </a:p>
          <a:p>
            <a:pPr algn="ctr"/>
            <a:endParaRPr lang="en-US" sz="2600" dirty="0"/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5785712" y="2067694"/>
            <a:ext cx="2897535" cy="90189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dirty="0" smtClean="0"/>
              <a:t>เสีย</a:t>
            </a:r>
            <a:r>
              <a:rPr lang="th-TH" sz="2600" dirty="0" smtClean="0"/>
              <a:t>ค่าใช้จ่าย</a:t>
            </a:r>
            <a:endParaRPr lang="en-US" sz="2600" dirty="0" smtClean="0"/>
          </a:p>
          <a:p>
            <a:pPr algn="ctr"/>
            <a:r>
              <a:rPr lang="th-TH" sz="2600" dirty="0" smtClean="0"/>
              <a:t>ในการ</a:t>
            </a:r>
            <a:r>
              <a:rPr lang="th-TH" sz="2600" dirty="0" smtClean="0"/>
              <a:t>รักษาพยาบาล</a:t>
            </a:r>
            <a:endParaRPr lang="en-US" sz="2600" dirty="0"/>
          </a:p>
        </p:txBody>
      </p:sp>
      <p:sp>
        <p:nvSpPr>
          <p:cNvPr id="21" name="สี่เหลี่ยมผืนผ้ามุมมน 20"/>
          <p:cNvSpPr/>
          <p:nvPr/>
        </p:nvSpPr>
        <p:spPr>
          <a:xfrm>
            <a:off x="5754919" y="3003798"/>
            <a:ext cx="2959119" cy="9461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dirty="0" smtClean="0"/>
              <a:t>ส่งผล</a:t>
            </a:r>
            <a:r>
              <a:rPr lang="th-TH" sz="2600" dirty="0" smtClean="0"/>
              <a:t>กระทบต่อ</a:t>
            </a:r>
            <a:r>
              <a:rPr lang="th-TH" sz="2600" dirty="0" smtClean="0"/>
              <a:t>ชื่อเสียงของสถานที่จำหน่าย/ร้านอาหาร</a:t>
            </a:r>
            <a:endParaRPr lang="th-TH" sz="2600" dirty="0" smtClean="0"/>
          </a:p>
        </p:txBody>
      </p:sp>
      <p:pic>
        <p:nvPicPr>
          <p:cNvPr id="22" name="รูปภาพ 21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078" b="100000" l="0" r="100000">
                        <a14:foregroundMark x1="11244" y1="88350" x2="11244" y2="88350"/>
                        <a14:foregroundMark x1="8518" y1="95510" x2="8518" y2="95510"/>
                        <a14:foregroundMark x1="40886" y1="97816" x2="40886" y2="97816"/>
                        <a14:foregroundMark x1="54855" y1="95995" x2="54855" y2="95995"/>
                        <a14:foregroundMark x1="66269" y1="95752" x2="66269" y2="95752"/>
                        <a14:foregroundMark x1="78024" y1="95995" x2="78024" y2="95995"/>
                        <a14:foregroundMark x1="38330" y1="81917" x2="38330" y2="81917"/>
                        <a14:foregroundMark x1="32879" y1="83981" x2="32879" y2="83981"/>
                        <a14:foregroundMark x1="15503" y1="84709" x2="15503" y2="84709"/>
                        <a14:foregroundMark x1="12095" y1="97573" x2="12095" y2="97573"/>
                        <a14:foregroundMark x1="2555" y1="97573" x2="2555" y2="97573"/>
                        <a14:foregroundMark x1="5111" y1="91505" x2="5111" y2="91505"/>
                        <a14:foregroundMark x1="6474" y1="88107" x2="6474" y2="88107"/>
                        <a14:foregroundMark x1="8348" y1="84951" x2="8348" y2="84951"/>
                        <a14:foregroundMark x1="58603" y1="96238" x2="58603" y2="96238"/>
                        <a14:foregroundMark x1="84497" y1="95510" x2="84497" y2="95510"/>
                        <a14:foregroundMark x1="96252" y1="95267" x2="96252" y2="95267"/>
                        <a14:foregroundMark x1="90290" y1="95752" x2="90290" y2="95752"/>
                        <a14:foregroundMark x1="85690" y1="71602" x2="85690" y2="71602"/>
                        <a14:foregroundMark x1="12436" y1="91626" x2="12436" y2="91626"/>
                        <a14:foregroundMark x1="16184" y1="88471" x2="16184" y2="88471"/>
                        <a14:foregroundMark x1="12606" y1="86044" x2="12606" y2="86044"/>
                        <a14:foregroundMark x1="3748" y1="88956" x2="3748" y2="88956"/>
                        <a14:foregroundMark x1="2555" y1="94660" x2="2555" y2="94660"/>
                        <a14:foregroundMark x1="39182" y1="81311" x2="39182" y2="81311"/>
                        <a14:foregroundMark x1="29642" y1="83738" x2="29642" y2="83738"/>
                        <a14:foregroundMark x1="36968" y1="82403" x2="36968" y2="82403"/>
                        <a14:foregroundMark x1="35605" y1="81553" x2="35605" y2="81553"/>
                        <a14:foregroundMark x1="35605" y1="81553" x2="35605" y2="81553"/>
                        <a14:foregroundMark x1="45826" y1="97816" x2="45826" y2="97816"/>
                        <a14:foregroundMark x1="48552" y1="95024" x2="48552" y2="95024"/>
                        <a14:foregroundMark x1="51448" y1="94660" x2="51448" y2="94660"/>
                        <a14:foregroundMark x1="61670" y1="95995" x2="61670" y2="95995"/>
                        <a14:foregroundMark x1="68484" y1="96845" x2="68484" y2="96845"/>
                        <a14:foregroundMark x1="68484" y1="96845" x2="69506" y2="96845"/>
                        <a14:foregroundMark x1="73935" y1="96845" x2="73935" y2="96845"/>
                        <a14:foregroundMark x1="10221" y1="92112" x2="10221" y2="92112"/>
                        <a14:foregroundMark x1="36797" y1="98665" x2="36797" y2="98665"/>
                        <a14:foregroundMark x1="57751" y1="98058" x2="57751" y2="98058"/>
                        <a14:foregroundMark x1="70017" y1="98422" x2="70017" y2="98422"/>
                        <a14:foregroundMark x1="83135" y1="98422" x2="83135" y2="98422"/>
                        <a14:foregroundMark x1="91141" y1="98422" x2="91141" y2="98422"/>
                        <a14:foregroundMark x1="95571" y1="98422" x2="95571" y2="98422"/>
                        <a14:foregroundMark x1="65247" y1="97573" x2="65247" y2="975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187"/>
          <a:stretch/>
        </p:blipFill>
        <p:spPr>
          <a:xfrm>
            <a:off x="6948264" y="3651870"/>
            <a:ext cx="2195736" cy="1496721"/>
          </a:xfrm>
          <a:prstGeom prst="rect">
            <a:avLst/>
          </a:prstGeom>
        </p:spPr>
      </p:pic>
      <p:sp>
        <p:nvSpPr>
          <p:cNvPr id="23" name="AutoShape 2" descr="อาหารเป็นพิษ thaihealth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43" y="1211253"/>
            <a:ext cx="2498101" cy="154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00"/>
          <a:stretch/>
        </p:blipFill>
        <p:spPr bwMode="auto">
          <a:xfrm>
            <a:off x="494981" y="3882790"/>
            <a:ext cx="3736184" cy="103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สี่เหลี่ยมผืนผ้ามุมมน 23"/>
          <p:cNvSpPr/>
          <p:nvPr/>
        </p:nvSpPr>
        <p:spPr>
          <a:xfrm>
            <a:off x="467542" y="2884245"/>
            <a:ext cx="3763225" cy="8535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dirty="0"/>
              <a:t>คลื่นไส้ อาเจียน ท้องเสีย ปวดท้อง </a:t>
            </a:r>
            <a:endParaRPr lang="en-US" sz="2800" dirty="0" smtClean="0"/>
          </a:p>
          <a:p>
            <a:pPr algn="ctr"/>
            <a:r>
              <a:rPr lang="th-TH" sz="2800" dirty="0" smtClean="0"/>
              <a:t>อาหาร</a:t>
            </a:r>
            <a:r>
              <a:rPr lang="th-TH" sz="2800" dirty="0"/>
              <a:t>เป็นพิษ มีไข้ ถ่ายเป็นเลือด </a:t>
            </a:r>
            <a:endParaRPr lang="en-US" sz="28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944" y="1211253"/>
            <a:ext cx="2435883" cy="154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65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0018" y="120255"/>
            <a:ext cx="7772400" cy="795311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91440" anchor="b" anchorCtr="0">
            <a:normAutofit/>
          </a:bodyPr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โรคที่เกิดจากอาหารเป็นสื่อ (</a:t>
            </a:r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Food-borne illness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</a:t>
            </a:r>
            <a:endParaRPr lang="en-US" sz="3600" b="1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23577" y="1059582"/>
            <a:ext cx="8712968" cy="3429000"/>
          </a:xfrm>
        </p:spPr>
        <p:txBody>
          <a:bodyPr>
            <a:normAutofit/>
          </a:bodyPr>
          <a:lstStyle/>
          <a:p>
            <a:r>
              <a:rPr lang="th-TH" sz="2800" dirty="0" smtClean="0"/>
              <a:t>เกิด</a:t>
            </a:r>
            <a:r>
              <a:rPr lang="th-TH" sz="2800" dirty="0"/>
              <a:t>จากการบริโภค</a:t>
            </a:r>
            <a:r>
              <a:rPr lang="th-TH" sz="2800" dirty="0" smtClean="0"/>
              <a:t>อาหารที่ได้รับ</a:t>
            </a:r>
            <a:r>
              <a:rPr lang="th-TH" sz="2800" dirty="0"/>
              <a:t>การ</a:t>
            </a:r>
            <a:r>
              <a:rPr lang="th-TH" sz="2800" dirty="0" smtClean="0"/>
              <a:t>ปนเปื้อนจาก</a:t>
            </a:r>
            <a:r>
              <a:rPr lang="th-TH" sz="2800" dirty="0"/>
              <a:t>เชื้อโรค สารพิษ </a:t>
            </a:r>
            <a:r>
              <a:rPr lang="th-TH" sz="2800" dirty="0" smtClean="0"/>
              <a:t>หรือสิ่งแปลกปลอม</a:t>
            </a:r>
            <a:r>
              <a:rPr lang="th-TH" sz="2800" dirty="0" smtClean="0"/>
              <a:t>จนส่งผล</a:t>
            </a:r>
            <a:r>
              <a:rPr lang="th-TH" sz="2800" dirty="0"/>
              <a:t>กระทบ</a:t>
            </a:r>
            <a:r>
              <a:rPr lang="th-TH" sz="2800" dirty="0" smtClean="0"/>
              <a:t>ต่อสุขภาพ</a:t>
            </a:r>
            <a:r>
              <a:rPr lang="th-TH" sz="2800" dirty="0"/>
              <a:t>และ</a:t>
            </a:r>
            <a:r>
              <a:rPr lang="th-TH" sz="2800" dirty="0" smtClean="0"/>
              <a:t>ร่างกาย</a:t>
            </a:r>
          </a:p>
          <a:p>
            <a:r>
              <a:rPr lang="th-TH" sz="2800" dirty="0" smtClean="0"/>
              <a:t>สาเหตุ </a:t>
            </a:r>
            <a:r>
              <a:rPr lang="en-US" sz="2800" dirty="0" smtClean="0"/>
              <a:t>: </a:t>
            </a:r>
            <a:r>
              <a:rPr lang="th-TH" sz="2800" dirty="0" smtClean="0"/>
              <a:t>แบคทีเรีย </a:t>
            </a:r>
            <a:r>
              <a:rPr lang="th-TH" sz="2800" dirty="0" err="1" smtClean="0"/>
              <a:t>ไวรัส</a:t>
            </a:r>
            <a:r>
              <a:rPr lang="th-TH" sz="2800" dirty="0" smtClean="0"/>
              <a:t> พยาธิ เชื้อรา พืช สัตว์ และปลาที่มีพิษ เช่น ปลาปักเป้า สารเคมีและโลหะหนัก สิ่งแปลกปลอม</a:t>
            </a:r>
            <a:endParaRPr lang="en-US" sz="2800" dirty="0"/>
          </a:p>
        </p:txBody>
      </p:sp>
      <p:sp>
        <p:nvSpPr>
          <p:cNvPr id="5" name="AutoShape 6" descr="ผลการค้นหารูปภาพสำหรับ ปลาปักเป้า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3" b="97268" l="5072" r="894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845" y="3207214"/>
            <a:ext cx="224272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9" descr="ผลการค้นหารูปภาพสำหรับ แบคทีเรีย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47814"/>
            <a:ext cx="2409232" cy="141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147814"/>
            <a:ext cx="2367409" cy="141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 r="5951"/>
          <a:stretch/>
        </p:blipFill>
        <p:spPr bwMode="auto">
          <a:xfrm>
            <a:off x="5077172" y="3147815"/>
            <a:ext cx="2343151" cy="141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15" descr="ผลการค้นหารูปภาพสำหรับ สารเคมี"/>
          <p:cNvSpPr>
            <a:spLocks noChangeAspect="1" noChangeArrowheads="1"/>
          </p:cNvSpPr>
          <p:nvPr/>
        </p:nvSpPr>
        <p:spPr bwMode="auto">
          <a:xfrm>
            <a:off x="460375" y="1202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755576" y="123478"/>
            <a:ext cx="7772400" cy="792088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91440" anchor="b" anchorCtr="0">
            <a:noAutofit/>
          </a:bodyPr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การปนเปื้อนในอาหาร</a:t>
            </a:r>
            <a:endParaRPr lang="en-US" sz="3600" b="1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33" y="1491631"/>
            <a:ext cx="1997002" cy="1106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5"/>
          <a:stretch/>
        </p:blipFill>
        <p:spPr bwMode="auto">
          <a:xfrm>
            <a:off x="3347864" y="1491631"/>
            <a:ext cx="2328276" cy="116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 bwMode="auto">
          <a:xfrm>
            <a:off x="6444208" y="1491631"/>
            <a:ext cx="2016224" cy="114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080" b="92478" l="0" r="968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716" y="3331645"/>
            <a:ext cx="1948644" cy="147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/>
        </p:blipFill>
        <p:spPr bwMode="auto">
          <a:xfrm>
            <a:off x="3285956" y="3156706"/>
            <a:ext cx="2088232" cy="135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964" l="16092" r="862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5" r="11862"/>
          <a:stretch/>
        </p:blipFill>
        <p:spPr bwMode="auto">
          <a:xfrm>
            <a:off x="1017365" y="3264718"/>
            <a:ext cx="1622470" cy="132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ลูกศรขวา 5"/>
          <p:cNvSpPr/>
          <p:nvPr/>
        </p:nvSpPr>
        <p:spPr>
          <a:xfrm>
            <a:off x="2724353" y="1926714"/>
            <a:ext cx="576064" cy="378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ลูกศรขวา 12"/>
          <p:cNvSpPr/>
          <p:nvPr/>
        </p:nvSpPr>
        <p:spPr>
          <a:xfrm rot="5400000">
            <a:off x="6841665" y="3134257"/>
            <a:ext cx="387153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ลูกศรขวา 13"/>
          <p:cNvSpPr/>
          <p:nvPr/>
        </p:nvSpPr>
        <p:spPr>
          <a:xfrm flipH="1">
            <a:off x="5292080" y="3886837"/>
            <a:ext cx="576064" cy="378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ลูกศรขวา 14"/>
          <p:cNvSpPr/>
          <p:nvPr/>
        </p:nvSpPr>
        <p:spPr>
          <a:xfrm flipH="1">
            <a:off x="2707788" y="3886837"/>
            <a:ext cx="576064" cy="378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ลูกศรขวา 15"/>
          <p:cNvSpPr/>
          <p:nvPr/>
        </p:nvSpPr>
        <p:spPr>
          <a:xfrm>
            <a:off x="5813479" y="1938722"/>
            <a:ext cx="576064" cy="378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813242" y="2701792"/>
            <a:ext cx="1656184" cy="3139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/>
              <a:t>ฟาร์ม</a:t>
            </a: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3718004" y="2747568"/>
            <a:ext cx="1656184" cy="3139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/>
              <a:t>โรงฆ่าสัตว์</a:t>
            </a:r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5965304" y="4580102"/>
            <a:ext cx="1656184" cy="3139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/>
              <a:t>การขนส่ง</a:t>
            </a:r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3466162" y="4581826"/>
            <a:ext cx="1790100" cy="32875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/>
              <a:t>สถานที่จำหน่าย</a:t>
            </a:r>
          </a:p>
        </p:txBody>
      </p:sp>
      <p:sp>
        <p:nvSpPr>
          <p:cNvPr id="21" name="สี่เหลี่ยมผืนผ้ามุมมน 20"/>
          <p:cNvSpPr/>
          <p:nvPr/>
        </p:nvSpPr>
        <p:spPr>
          <a:xfrm>
            <a:off x="958880" y="4596642"/>
            <a:ext cx="1656184" cy="3139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/>
              <a:t>ผู้บริโภค</a:t>
            </a:r>
          </a:p>
        </p:txBody>
      </p:sp>
      <p:sp>
        <p:nvSpPr>
          <p:cNvPr id="22" name="สี่เหลี่ยมผืนผ้ามุมมน 21"/>
          <p:cNvSpPr/>
          <p:nvPr/>
        </p:nvSpPr>
        <p:spPr>
          <a:xfrm>
            <a:off x="6314113" y="2704622"/>
            <a:ext cx="2362343" cy="44319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/>
              <a:t>โรงงานตัดแต่งเนื้อสัตว์</a:t>
            </a:r>
          </a:p>
        </p:txBody>
      </p:sp>
      <p:sp>
        <p:nvSpPr>
          <p:cNvPr id="2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914400" y="987574"/>
            <a:ext cx="7772400" cy="3429000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การปนเปื้อนอาจเกิดขึ้นได้จากหลายขั้นตอน ดังนี้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68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755576" y="942950"/>
            <a:ext cx="7772400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การปนเปื้อนของอาหารทำให้เกิดอันตรายต่อสุขภาพร่างกาย</a:t>
            </a:r>
            <a:r>
              <a:rPr lang="th-TH" sz="2400" dirty="0" smtClean="0"/>
              <a:t>ของผู้บริโภค </a:t>
            </a:r>
            <a:r>
              <a:rPr lang="th-TH" sz="2400" dirty="0"/>
              <a:t>ซึ่งอันตราย</a:t>
            </a:r>
            <a:r>
              <a:rPr lang="th-TH" sz="2400" dirty="0" smtClean="0"/>
              <a:t>นั้น แบ่ง</a:t>
            </a:r>
            <a:r>
              <a:rPr lang="th-TH" sz="2400" dirty="0"/>
              <a:t>ออกได้ </a:t>
            </a:r>
            <a:r>
              <a:rPr lang="en-US" sz="2400" dirty="0"/>
              <a:t>3 </a:t>
            </a:r>
            <a:r>
              <a:rPr lang="th-TH" sz="2400" dirty="0"/>
              <a:t>ประเภท </a:t>
            </a:r>
            <a:endParaRPr lang="en-US" sz="2400" dirty="0"/>
          </a:p>
          <a:p>
            <a:endParaRPr lang="en-US" sz="2400" b="1" dirty="0"/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683568" y="123478"/>
            <a:ext cx="7772400" cy="720080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91440" anchor="b" anchorCtr="0">
            <a:normAutofit/>
          </a:bodyPr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อันตรายจากการปนเปื้อนของอาหาร</a:t>
            </a:r>
            <a:endParaRPr lang="en-US" sz="3200" b="1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9662"/>
            <a:ext cx="3011875" cy="16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วงรี 5"/>
          <p:cNvSpPr/>
          <p:nvPr/>
        </p:nvSpPr>
        <p:spPr>
          <a:xfrm>
            <a:off x="2339753" y="1851962"/>
            <a:ext cx="2086298" cy="129614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/>
              <a:t>อันตรายทางกายภาพ</a:t>
            </a:r>
            <a:endParaRPr lang="en-US" sz="28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707655"/>
            <a:ext cx="3036739" cy="179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วงรี 6"/>
          <p:cNvSpPr/>
          <p:nvPr/>
        </p:nvSpPr>
        <p:spPr>
          <a:xfrm>
            <a:off x="4426049" y="1869672"/>
            <a:ext cx="2016224" cy="1242138"/>
          </a:xfrm>
          <a:prstGeom prst="ellipse">
            <a:avLst/>
          </a:prstGeom>
          <a:solidFill>
            <a:srgbClr val="3366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/>
              <a:t>อันตรายทางเคมี</a:t>
            </a:r>
            <a:endParaRPr lang="en-US" sz="2800" b="1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15" y="3501972"/>
            <a:ext cx="2951107" cy="164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วงรี 7"/>
          <p:cNvSpPr/>
          <p:nvPr/>
        </p:nvSpPr>
        <p:spPr>
          <a:xfrm>
            <a:off x="3472036" y="2949792"/>
            <a:ext cx="2036068" cy="113412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/>
              <a:t>อันตรายทางชีวภาพ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0272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107504" y="942950"/>
            <a:ext cx="9073008" cy="3429000"/>
          </a:xfrm>
        </p:spPr>
        <p:txBody>
          <a:bodyPr/>
          <a:lstStyle/>
          <a:p>
            <a:r>
              <a:rPr lang="th-TH" sz="2800" dirty="0"/>
              <a:t>อันตรายที่เกิดจากการมีวัตถุแปลกปลอมปนอยู่ในอาหารและทำให้ผู้บริโภคได้รับบาดเจ็บ เช่น เศษหิน เศษแก้ว เศษ</a:t>
            </a:r>
            <a:r>
              <a:rPr lang="th-TH" sz="2800" dirty="0" smtClean="0"/>
              <a:t>พลาสติก </a:t>
            </a:r>
            <a:r>
              <a:rPr lang="th-TH" sz="2800" dirty="0" smtClean="0"/>
              <a:t>เชือก เข็มฉีดยา</a:t>
            </a:r>
            <a:endParaRPr lang="th-TH" sz="2800" dirty="0" smtClean="0"/>
          </a:p>
          <a:p>
            <a:r>
              <a:rPr lang="th-TH" sz="2800" dirty="0" smtClean="0"/>
              <a:t>แหล่งอันตรายทางกายภาพอาจมาจากหลายแหล่ง เช่น ปะปนใน</a:t>
            </a:r>
            <a:r>
              <a:rPr lang="th-TH" sz="2800" dirty="0" smtClean="0"/>
              <a:t>วัตถุดิบ</a:t>
            </a:r>
            <a:r>
              <a:rPr lang="en-US" sz="2800" dirty="0" smtClean="0"/>
              <a:t> </a:t>
            </a:r>
            <a:r>
              <a:rPr lang="th-TH" sz="2800" dirty="0" smtClean="0"/>
              <a:t>การ</a:t>
            </a:r>
            <a:r>
              <a:rPr lang="th-TH" sz="2800" dirty="0" smtClean="0"/>
              <a:t>ใช้</a:t>
            </a:r>
            <a:r>
              <a:rPr lang="th-TH" sz="2800" dirty="0" smtClean="0"/>
              <a:t>เครื่องมือ ที่</a:t>
            </a:r>
            <a:r>
              <a:rPr lang="th-TH" sz="2800" dirty="0" smtClean="0"/>
              <a:t>มีคุณภาพต่ำหรือออกแบบไม่ดี เกิดความผิดพลาดในระหว่างกระบวนการผลิต </a:t>
            </a:r>
            <a:r>
              <a:rPr lang="th-TH" sz="2800" dirty="0" smtClean="0"/>
              <a:t>หรือ   เกิด</a:t>
            </a:r>
            <a:r>
              <a:rPr lang="th-TH" sz="2800" dirty="0" smtClean="0"/>
              <a:t>จากการบกพร่องในการปฏิบัติงานของพนักงาน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755576" y="123478"/>
            <a:ext cx="7772400" cy="720080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91440" anchor="b" anchorCtr="0">
            <a:noAutofit/>
          </a:bodyPr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อันตรายทางกายภาพ (</a:t>
            </a:r>
            <a:r>
              <a:rPr lang="en-US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Physical Hazards</a:t>
            </a:r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1" r="11576"/>
          <a:stretch/>
        </p:blipFill>
        <p:spPr bwMode="auto">
          <a:xfrm>
            <a:off x="107504" y="3265860"/>
            <a:ext cx="2160240" cy="167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67"/>
          <a:stretch/>
        </p:blipFill>
        <p:spPr bwMode="auto">
          <a:xfrm>
            <a:off x="4645943" y="3289847"/>
            <a:ext cx="2086297" cy="166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" r="19115"/>
          <a:stretch/>
        </p:blipFill>
        <p:spPr bwMode="auto">
          <a:xfrm>
            <a:off x="2305050" y="3287222"/>
            <a:ext cx="2266950" cy="166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0"/>
          <a:stretch/>
        </p:blipFill>
        <p:spPr bwMode="auto">
          <a:xfrm>
            <a:off x="6795046" y="3274072"/>
            <a:ext cx="2241450" cy="168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81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179512" y="843558"/>
            <a:ext cx="8928992" cy="3429000"/>
          </a:xfrm>
        </p:spPr>
        <p:txBody>
          <a:bodyPr>
            <a:noAutofit/>
          </a:bodyPr>
          <a:lstStyle/>
          <a:p>
            <a:r>
              <a:rPr lang="th-TH" dirty="0" smtClean="0"/>
              <a:t>อันตราย</a:t>
            </a:r>
            <a:r>
              <a:rPr lang="th-TH" dirty="0"/>
              <a:t>ที่เกิดจากการได้รับสารเคมี </a:t>
            </a:r>
            <a:r>
              <a:rPr lang="th-TH" dirty="0" smtClean="0"/>
              <a:t>สามารถ</a:t>
            </a:r>
            <a:r>
              <a:rPr lang="th-TH" dirty="0" smtClean="0"/>
              <a:t>เกิดขึ้น</a:t>
            </a:r>
            <a:r>
              <a:rPr lang="th-TH" dirty="0"/>
              <a:t>ได้ทุกขั้นตอนห่วงโซ่อาหาร </a:t>
            </a:r>
            <a:r>
              <a:rPr lang="th-TH" dirty="0" smtClean="0"/>
              <a:t>ตั้งแต่         การ</a:t>
            </a:r>
            <a:r>
              <a:rPr lang="th-TH" dirty="0"/>
              <a:t>เพาะปลูก การเลี้ยง การดูแลหลังการเก็บเกี่ยว การขนส่ง การ</a:t>
            </a:r>
            <a:r>
              <a:rPr lang="th-TH" dirty="0" smtClean="0"/>
              <a:t>ผลิต การ</a:t>
            </a:r>
            <a:r>
              <a:rPr lang="th-TH" dirty="0"/>
              <a:t>แปรรูป </a:t>
            </a:r>
            <a:r>
              <a:rPr lang="th-TH" dirty="0" smtClean="0"/>
              <a:t>การ</a:t>
            </a:r>
            <a:r>
              <a:rPr lang="th-TH" dirty="0"/>
              <a:t>บรรจุ การเก็บรักษาและการขนส่งผลิตภัณฑ์ การบริการตลอดจนการบริโภคของผู้บริโภค </a:t>
            </a:r>
            <a:endParaRPr lang="en-US" dirty="0" smtClean="0"/>
          </a:p>
          <a:p>
            <a:r>
              <a:rPr lang="th-TH" dirty="0" smtClean="0"/>
              <a:t>อาจ</a:t>
            </a:r>
            <a:r>
              <a:rPr lang="th-TH" dirty="0"/>
              <a:t>เป็นสารเคมีที่ติดมากับดิน น้ำ สิ่งแวดล้อม หรือปนเปื้อนมาจากกิจกรรม</a:t>
            </a:r>
            <a:r>
              <a:rPr lang="th-TH" dirty="0" smtClean="0"/>
              <a:t>ทางการเกษตร </a:t>
            </a:r>
            <a:r>
              <a:rPr lang="th-TH" dirty="0" smtClean="0"/>
              <a:t>  หรือ</a:t>
            </a:r>
            <a:r>
              <a:rPr lang="th-TH" dirty="0"/>
              <a:t>เติม</a:t>
            </a:r>
            <a:r>
              <a:rPr lang="th-TH" dirty="0" smtClean="0"/>
              <a:t>ลงไป</a:t>
            </a:r>
            <a:r>
              <a:rPr lang="th-TH" dirty="0"/>
              <a:t>เพื่อ</a:t>
            </a:r>
            <a:r>
              <a:rPr lang="th-TH" dirty="0" smtClean="0"/>
              <a:t>ช่วยใ</a:t>
            </a:r>
            <a:r>
              <a:rPr lang="th-TH" dirty="0"/>
              <a:t>น</a:t>
            </a:r>
            <a:r>
              <a:rPr lang="th-TH" dirty="0" smtClean="0"/>
              <a:t>กรรมวิธี</a:t>
            </a:r>
            <a:r>
              <a:rPr lang="th-TH" dirty="0"/>
              <a:t>การผลิต เช่น ยาฆ่าแมลง ยาฆ่าเชื้อ</a:t>
            </a:r>
            <a:r>
              <a:rPr lang="th-TH" dirty="0" smtClean="0"/>
              <a:t>รา</a:t>
            </a:r>
            <a:r>
              <a:rPr lang="th-TH" dirty="0"/>
              <a:t> </a:t>
            </a:r>
            <a:r>
              <a:rPr lang="th-TH" dirty="0" smtClean="0"/>
              <a:t>สารกำจัด</a:t>
            </a:r>
            <a:r>
              <a:rPr lang="th-TH" dirty="0"/>
              <a:t>วัชพืช ฮอร์โมนกระตุ้นการเจริญเติบโตของพืชและสัตว์ ปุ๋ย โลหะหนัก วัตถุเจือปนอาหาร </a:t>
            </a:r>
            <a:r>
              <a:rPr lang="th-TH" dirty="0" smtClean="0"/>
              <a:t>สาร</a:t>
            </a:r>
            <a:r>
              <a:rPr lang="th-TH" dirty="0"/>
              <a:t>ปรุงแต่ง</a:t>
            </a:r>
            <a:r>
              <a:rPr lang="th-TH" dirty="0" smtClean="0"/>
              <a:t>กลิ่นรสที่</a:t>
            </a:r>
            <a:r>
              <a:rPr lang="th-TH" dirty="0"/>
              <a:t>เป็นอันตราย ยาปฏิชีวนะ ยาสัตว์</a:t>
            </a:r>
            <a:r>
              <a:rPr lang="th-TH" dirty="0" smtClean="0"/>
              <a:t>ตกค้าง</a:t>
            </a:r>
            <a:r>
              <a:rPr lang="en-US" dirty="0" smtClean="0"/>
              <a:t> </a:t>
            </a:r>
            <a:r>
              <a:rPr lang="th-TH" dirty="0" smtClean="0"/>
              <a:t>สารเร่งเนื้อแดง</a:t>
            </a:r>
            <a:endParaRPr lang="en-US" dirty="0"/>
          </a:p>
          <a:p>
            <a:endParaRPr lang="en-US" dirty="0"/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683568" y="51470"/>
            <a:ext cx="7772400" cy="792088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91440" anchor="b" anchorCtr="0">
            <a:noAutofit/>
          </a:bodyPr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อันตรายทางเคมี (</a:t>
            </a:r>
            <a:r>
              <a:rPr lang="en-US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Chemical Hazards</a:t>
            </a:r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endParaRPr lang="en-US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71034"/>
            <a:ext cx="2232248" cy="144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00"/>
          <a:stretch/>
        </p:blipFill>
        <p:spPr bwMode="auto">
          <a:xfrm>
            <a:off x="6275784" y="4157662"/>
            <a:ext cx="2868216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80811"/>
            <a:ext cx="3278236" cy="126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27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67544" y="1014958"/>
            <a:ext cx="8280920" cy="3429000"/>
          </a:xfrm>
        </p:spPr>
        <p:txBody>
          <a:bodyPr>
            <a:normAutofit/>
          </a:bodyPr>
          <a:lstStyle/>
          <a:p>
            <a:r>
              <a:rPr lang="th-TH" sz="2800" dirty="0"/>
              <a:t>สารเร่งเนื้อแดงเป็นเคมีภัณฑ์ที่ผลิตขึ้นมาเพื่อเป็นยารักษาโรคหอบหืดในคน </a:t>
            </a:r>
            <a:r>
              <a:rPr lang="th-TH" sz="2800" dirty="0" smtClean="0"/>
              <a:t>    แต่</a:t>
            </a:r>
            <a:r>
              <a:rPr lang="th-TH" sz="2800" dirty="0"/>
              <a:t>มีผู้เลี้ยงสุกรและโคกระบือบางรายลักลอบนำสารกลุ่มนี้มาผสมในอาหารสัตว์หรือน้ำดื่ม</a:t>
            </a:r>
            <a:r>
              <a:rPr lang="th-TH" sz="2800" dirty="0" smtClean="0"/>
              <a:t>สำหรับ การ</a:t>
            </a:r>
            <a:r>
              <a:rPr lang="th-TH" sz="2800" dirty="0"/>
              <a:t>เลี้ยงสัตว์ เพื่อลดไขมันหรือเพิ่มปริมาณเนื้อแดงในซากสัตว์ซึ่งเป็น</a:t>
            </a:r>
            <a:r>
              <a:rPr lang="th-TH" sz="2800" dirty="0" smtClean="0"/>
              <a:t>การใช้</a:t>
            </a:r>
            <a:r>
              <a:rPr lang="th-TH" sz="2800" dirty="0" smtClean="0"/>
              <a:t>เคมีภัณฑ์ที่</a:t>
            </a:r>
            <a:r>
              <a:rPr lang="th-TH" sz="2800" dirty="0"/>
              <a:t>ผิดวัตถุประสงค์ และไม่ถูกต้องตามคุณสมบัติของสารเคมีภัณฑ์ชนิดนี้ นอกจากนี้ยังเป็นการทรมานสัตว์ที่ขาดเหตุผลและความจำเป็น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673224" y="123478"/>
            <a:ext cx="7772400" cy="792088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91440" anchor="b" anchorCtr="0">
            <a:noAutofit/>
          </a:bodyPr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สารเร่งเนื้อแดง</a:t>
            </a:r>
            <a:endParaRPr lang="en-US" sz="3600" b="1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646" y="3292366"/>
            <a:ext cx="2775682" cy="175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68576"/>
            <a:ext cx="2736304" cy="1774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28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5496" y="987574"/>
            <a:ext cx="8964488" cy="2808312"/>
          </a:xfrm>
        </p:spPr>
        <p:txBody>
          <a:bodyPr>
            <a:normAutofit/>
          </a:bodyPr>
          <a:lstStyle/>
          <a:p>
            <a:r>
              <a:rPr lang="th-TH" dirty="0"/>
              <a:t>เนื่องจากสารเร่งเนื้อแดงเป็นยารักษาโรคหอบหืด ซึ่งมีผลข้างเคียงทำให้หัว</a:t>
            </a:r>
            <a:r>
              <a:rPr lang="th-TH" dirty="0" smtClean="0"/>
              <a:t>ใจเต้นผิด</a:t>
            </a:r>
            <a:r>
              <a:rPr lang="th-TH" dirty="0"/>
              <a:t>จังหวะ </a:t>
            </a:r>
            <a:r>
              <a:rPr lang="th-TH" dirty="0" smtClean="0"/>
              <a:t>   หัว</a:t>
            </a:r>
            <a:r>
              <a:rPr lang="th-TH" dirty="0"/>
              <a:t>ใจเต้นเร็ว มือสั่น ใจสั่น นอนไม่หลับ และกล้ามเนื้อหัวใจขาดเลือด หากมีการบริโภคเนื้อสัตว์ที่มีสารเร่งเนื้อแดงเข้าไปอาจทำให้มีอาการมือสั่น กล้ามเนื้อกระตุก ปวดศีรษะ </a:t>
            </a:r>
            <a:r>
              <a:rPr lang="th-TH" dirty="0" smtClean="0"/>
              <a:t>หัว</a:t>
            </a:r>
            <a:r>
              <a:rPr lang="th-TH" dirty="0"/>
              <a:t>ใจเต้นเร็วผิดปกติ กระวนกระวาย วิงเวียนศีรษะ บางรายอาจเป็นลม คลื่นไส้ อาเจียน </a:t>
            </a:r>
            <a:r>
              <a:rPr lang="th-TH" dirty="0" smtClean="0"/>
              <a:t>มี</a:t>
            </a:r>
            <a:r>
              <a:rPr lang="th-TH" dirty="0"/>
              <a:t>อาการทาง</a:t>
            </a:r>
            <a:r>
              <a:rPr lang="th-TH" dirty="0" smtClean="0"/>
              <a:t>ประสาท</a:t>
            </a:r>
          </a:p>
          <a:p>
            <a:r>
              <a:rPr lang="th-TH" dirty="0" smtClean="0"/>
              <a:t>เป็น</a:t>
            </a:r>
            <a:r>
              <a:rPr lang="th-TH" dirty="0" smtClean="0"/>
              <a:t>อันตราย</a:t>
            </a:r>
            <a:r>
              <a:rPr lang="th-TH" dirty="0"/>
              <a:t>มากในผู้ป่วยโรคหัวใจ ความดันโลหิตสูง ผู้ป่วย</a:t>
            </a:r>
            <a:r>
              <a:rPr lang="th-TH" dirty="0" smtClean="0"/>
              <a:t>โรคเบาหวาน โรค</a:t>
            </a:r>
            <a:r>
              <a:rPr lang="th-TH" dirty="0" err="1"/>
              <a:t>ไฮเปอร์ไธรอยด์</a:t>
            </a:r>
            <a:r>
              <a:rPr lang="th-TH" dirty="0"/>
              <a:t> </a:t>
            </a:r>
            <a:r>
              <a:rPr lang="th-TH" dirty="0" smtClean="0"/>
              <a:t>เด็ก</a:t>
            </a:r>
            <a:r>
              <a:rPr lang="th-TH" dirty="0" smtClean="0"/>
              <a:t>ทารก</a:t>
            </a:r>
            <a:r>
              <a:rPr lang="th-TH" dirty="0"/>
              <a:t>และสตรีมีครรภ์</a:t>
            </a:r>
            <a:endParaRPr lang="en-US" dirty="0"/>
          </a:p>
          <a:p>
            <a:endParaRPr lang="en-US" dirty="0"/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688032" y="123478"/>
            <a:ext cx="7772400" cy="792088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91440" anchor="b" anchorCtr="0">
            <a:normAutofit/>
          </a:bodyPr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อันตรายจากการบริโภคเนื้อสัตว์ที่ปนเปื้อนสารเร่งเนื้อแดง</a:t>
            </a:r>
            <a:endParaRPr lang="en-US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91011"/>
            <a:ext cx="2282470" cy="166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508" y="3514245"/>
            <a:ext cx="2666080" cy="164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000" y="3654395"/>
            <a:ext cx="2911641" cy="145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12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สมอภาค">
  <a:themeElements>
    <a:clrScheme name="เสมอภาค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เสมอภาค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เสมอภาค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720</TotalTime>
  <Words>1157</Words>
  <Application>Microsoft Office PowerPoint</Application>
  <PresentationFormat>นำเสนอทางหน้าจอ (16:9)</PresentationFormat>
  <Paragraphs>70</Paragraphs>
  <Slides>15</Slides>
  <Notes>6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15</vt:i4>
      </vt:variant>
    </vt:vector>
  </HeadingPairs>
  <TitlesOfParts>
    <vt:vector size="16" baseType="lpstr">
      <vt:lpstr>เสมอภาค</vt:lpstr>
      <vt:lpstr>อันตรายจากการเลือกซื้อสินค้าปศุสัตว์ ที่ไม่ถูกสุขอนามัย</vt:lpstr>
      <vt:lpstr>อันตรายจากการเลือกซื้อสินค้าปศุสัตว์ที่ไม่ถูกสุขอนามัย</vt:lpstr>
      <vt:lpstr>โรคที่เกิดจากอาหารเป็นสื่อ (Food-borne illness)</vt:lpstr>
      <vt:lpstr>การปนเปื้อนในอาหาร</vt:lpstr>
      <vt:lpstr>อันตรายจากการปนเปื้อนของอาหาร</vt:lpstr>
      <vt:lpstr>อันตรายทางกายภาพ (Physical Hazards)</vt:lpstr>
      <vt:lpstr>อันตรายทางเคมี (Chemical Hazards) </vt:lpstr>
      <vt:lpstr>สารเร่งเนื้อแดง</vt:lpstr>
      <vt:lpstr>อันตรายจากการบริโภคเนื้อสัตว์ที่ปนเปื้อนสารเร่งเนื้อแดง</vt:lpstr>
      <vt:lpstr>ข้อสังเกตเนื้อสัตว์ที่อาจปนเปื้อนสารเร่งเนื้อแดง</vt:lpstr>
      <vt:lpstr>อันตรายทางชีวภาพ (Biological Hazards)</vt:lpstr>
      <vt:lpstr>โรคไข้หูดับ</vt:lpstr>
      <vt:lpstr>โรคไข้หูดับ</vt:lpstr>
      <vt:lpstr>งานนำเสนอ PowerPoint</vt:lpstr>
      <vt:lpstr>งานนำเสนอ PowerPoint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35</cp:revision>
  <dcterms:created xsi:type="dcterms:W3CDTF">2020-02-25T02:07:22Z</dcterms:created>
  <dcterms:modified xsi:type="dcterms:W3CDTF">2020-03-19T07:31:38Z</dcterms:modified>
</cp:coreProperties>
</file>