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Ex1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charts/chartEx2.xml" ContentType="application/vnd.ms-office.chartex+xml"/>
  <Override PartName="/ppt/charts/style7.xml" ContentType="application/vnd.ms-office.chartstyle+xml"/>
  <Override PartName="/ppt/charts/colors7.xml" ContentType="application/vnd.ms-office.chartcolorstyle+xml"/>
  <Override PartName="/ppt/charts/chartEx3.xml" ContentType="application/vnd.ms-office.chartex+xml"/>
  <Override PartName="/ppt/charts/style8.xml" ContentType="application/vnd.ms-office.chartstyle+xml"/>
  <Override PartName="/ppt/charts/colors8.xml" ContentType="application/vnd.ms-office.chartcolorstyle+xml"/>
  <Override PartName="/ppt/charts/chartEx4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Ex5.xml" ContentType="application/vnd.ms-office.chartex+xml"/>
  <Override PartName="/ppt/charts/style10.xml" ContentType="application/vnd.ms-office.chartstyle+xml"/>
  <Override PartName="/ppt/charts/colors10.xml" ContentType="application/vnd.ms-office.chartcolorstyle+xml"/>
  <Override PartName="/ppt/charts/chartEx6.xml" ContentType="application/vnd.ms-office.chartex+xml"/>
  <Override PartName="/ppt/charts/style11.xml" ContentType="application/vnd.ms-office.chartstyle+xml"/>
  <Override PartName="/ppt/charts/colors11.xml" ContentType="application/vnd.ms-office.chartcolorstyle+xml"/>
  <Override PartName="/ppt/charts/chartEx7.xml" ContentType="application/vnd.ms-office.chartex+xml"/>
  <Override PartName="/ppt/charts/style12.xml" ContentType="application/vnd.ms-office.chartstyle+xml"/>
  <Override PartName="/ppt/charts/colors12.xml" ContentType="application/vnd.ms-office.chartcolorstyle+xml"/>
  <Override PartName="/ppt/charts/chartEx8.xml" ContentType="application/vnd.ms-office.chartex+xml"/>
  <Override PartName="/ppt/charts/style13.xml" ContentType="application/vnd.ms-office.chartstyle+xml"/>
  <Override PartName="/ppt/charts/colors13.xml" ContentType="application/vnd.ms-office.chartcolorstyle+xml"/>
  <Override PartName="/ppt/charts/chartEx9.xml" ContentType="application/vnd.ms-office.chartex+xml"/>
  <Override PartName="/ppt/charts/style14.xml" ContentType="application/vnd.ms-office.chartstyle+xml"/>
  <Override PartName="/ppt/charts/colors14.xml" ContentType="application/vnd.ms-office.chartcolorstyle+xml"/>
  <Override PartName="/ppt/charts/chartEx10.xml" ContentType="application/vnd.ms-office.chartex+xml"/>
  <Override PartName="/ppt/charts/style15.xml" ContentType="application/vnd.ms-office.chartstyle+xml"/>
  <Override PartName="/ppt/charts/colors15.xml" ContentType="application/vnd.ms-office.chartcolorstyle+xml"/>
  <Override PartName="/ppt/charts/chartEx11.xml" ContentType="application/vnd.ms-office.chartex+xml"/>
  <Override PartName="/ppt/charts/style16.xml" ContentType="application/vnd.ms-office.chartstyle+xml"/>
  <Override PartName="/ppt/charts/colors16.xml" ContentType="application/vnd.ms-office.chartcolorstyle+xml"/>
  <Override PartName="/ppt/charts/chartEx12.xml" ContentType="application/vnd.ms-office.chartex+xml"/>
  <Override PartName="/ppt/charts/style17.xml" ContentType="application/vnd.ms-office.chartstyle+xml"/>
  <Override PartName="/ppt/charts/colors17.xml" ContentType="application/vnd.ms-office.chartcolorstyle+xml"/>
  <Override PartName="/ppt/charts/chartEx13.xml" ContentType="application/vnd.ms-office.chartex+xml"/>
  <Override PartName="/ppt/charts/style18.xml" ContentType="application/vnd.ms-office.chartstyle+xml"/>
  <Override PartName="/ppt/charts/colors18.xml" ContentType="application/vnd.ms-office.chartcolorstyle+xml"/>
  <Override PartName="/ppt/charts/chartEx14.xml" ContentType="application/vnd.ms-office.chartex+xml"/>
  <Override PartName="/ppt/charts/style19.xml" ContentType="application/vnd.ms-office.chartstyle+xml"/>
  <Override PartName="/ppt/charts/colors19.xml" ContentType="application/vnd.ms-office.chartcolorstyle+xml"/>
  <Override PartName="/ppt/charts/chartEx15.xml" ContentType="application/vnd.ms-office.chartex+xml"/>
  <Override PartName="/ppt/charts/style20.xml" ContentType="application/vnd.ms-office.chartstyle+xml"/>
  <Override PartName="/ppt/charts/colors20.xml" ContentType="application/vnd.ms-office.chartcolorstyle+xml"/>
  <Override PartName="/ppt/charts/chartEx16.xml" ContentType="application/vnd.ms-office.chartex+xml"/>
  <Override PartName="/ppt/charts/style21.xml" ContentType="application/vnd.ms-office.chartstyle+xml"/>
  <Override PartName="/ppt/charts/colors21.xml" ContentType="application/vnd.ms-office.chartcolorstyle+xml"/>
  <Override PartName="/ppt/charts/chartEx17.xml" ContentType="application/vnd.ms-office.chartex+xml"/>
  <Override PartName="/ppt/charts/style22.xml" ContentType="application/vnd.ms-office.chartstyle+xml"/>
  <Override PartName="/ppt/charts/colors22.xml" ContentType="application/vnd.ms-office.chartcolorstyle+xml"/>
  <Override PartName="/ppt/charts/chartEx18.xml" ContentType="application/vnd.ms-office.chartex+xml"/>
  <Override PartName="/ppt/charts/style23.xml" ContentType="application/vnd.ms-office.chartstyle+xml"/>
  <Override PartName="/ppt/charts/colors23.xml" ContentType="application/vnd.ms-office.chartcolorstyle+xml"/>
  <Override PartName="/ppt/charts/chartEx19.xml" ContentType="application/vnd.ms-office.chartex+xml"/>
  <Override PartName="/ppt/charts/style24.xml" ContentType="application/vnd.ms-office.chartstyle+xml"/>
  <Override PartName="/ppt/charts/colors24.xml" ContentType="application/vnd.ms-office.chartcolorstyle+xml"/>
  <Override PartName="/ppt/charts/chartEx20.xml" ContentType="application/vnd.ms-office.chartex+xml"/>
  <Override PartName="/ppt/charts/style25.xml" ContentType="application/vnd.ms-office.chartstyle+xml"/>
  <Override PartName="/ppt/charts/colors2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4472C4"/>
    <a:srgbClr val="264478"/>
    <a:srgbClr val="ED7D31"/>
    <a:srgbClr val="70AD47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10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microsoft.com/office/2011/relationships/chartStyle" Target="style15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11.xml.rels><?xml version="1.0" encoding="UTF-8" standalone="yes"?>
<Relationships xmlns="http://schemas.openxmlformats.org/package/2006/relationships"><Relationship Id="rId3" Type="http://schemas.microsoft.com/office/2011/relationships/chartColorStyle" Target="colors16.xml"/><Relationship Id="rId2" Type="http://schemas.microsoft.com/office/2011/relationships/chartStyle" Target="style16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12.xml.rels><?xml version="1.0" encoding="UTF-8" standalone="yes"?>
<Relationships xmlns="http://schemas.openxmlformats.org/package/2006/relationships"><Relationship Id="rId3" Type="http://schemas.microsoft.com/office/2011/relationships/chartColorStyle" Target="colors17.xml"/><Relationship Id="rId2" Type="http://schemas.microsoft.com/office/2011/relationships/chartStyle" Target="style17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13.xml.rels><?xml version="1.0" encoding="UTF-8" standalone="yes"?>
<Relationships xmlns="http://schemas.openxmlformats.org/package/2006/relationships"><Relationship Id="rId3" Type="http://schemas.microsoft.com/office/2011/relationships/chartColorStyle" Target="colors18.xml"/><Relationship Id="rId2" Type="http://schemas.microsoft.com/office/2011/relationships/chartStyle" Target="style18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14.xml.rels><?xml version="1.0" encoding="UTF-8" standalone="yes"?>
<Relationships xmlns="http://schemas.openxmlformats.org/package/2006/relationships"><Relationship Id="rId3" Type="http://schemas.microsoft.com/office/2011/relationships/chartColorStyle" Target="colors19.xml"/><Relationship Id="rId2" Type="http://schemas.microsoft.com/office/2011/relationships/chartStyle" Target="style19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15.xml.rels><?xml version="1.0" encoding="UTF-8" standalone="yes"?>
<Relationships xmlns="http://schemas.openxmlformats.org/package/2006/relationships"><Relationship Id="rId3" Type="http://schemas.microsoft.com/office/2011/relationships/chartColorStyle" Target="colors20.xml"/><Relationship Id="rId2" Type="http://schemas.microsoft.com/office/2011/relationships/chartStyle" Target="style20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16.xml.rels><?xml version="1.0" encoding="UTF-8" standalone="yes"?>
<Relationships xmlns="http://schemas.openxmlformats.org/package/2006/relationships"><Relationship Id="rId3" Type="http://schemas.microsoft.com/office/2011/relationships/chartColorStyle" Target="colors21.xml"/><Relationship Id="rId2" Type="http://schemas.microsoft.com/office/2011/relationships/chartStyle" Target="style21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17.xml.rels><?xml version="1.0" encoding="UTF-8" standalone="yes"?>
<Relationships xmlns="http://schemas.openxmlformats.org/package/2006/relationships"><Relationship Id="rId3" Type="http://schemas.microsoft.com/office/2011/relationships/chartColorStyle" Target="colors22.xml"/><Relationship Id="rId2" Type="http://schemas.microsoft.com/office/2011/relationships/chartStyle" Target="style22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18.xml.rels><?xml version="1.0" encoding="UTF-8" standalone="yes"?>
<Relationships xmlns="http://schemas.openxmlformats.org/package/2006/relationships"><Relationship Id="rId3" Type="http://schemas.microsoft.com/office/2011/relationships/chartColorStyle" Target="colors23.xml"/><Relationship Id="rId2" Type="http://schemas.microsoft.com/office/2011/relationships/chartStyle" Target="style23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19.xml.rels><?xml version="1.0" encoding="UTF-8" standalone="yes"?>
<Relationships xmlns="http://schemas.openxmlformats.org/package/2006/relationships"><Relationship Id="rId3" Type="http://schemas.microsoft.com/office/2011/relationships/chartColorStyle" Target="colors24.xml"/><Relationship Id="rId2" Type="http://schemas.microsoft.com/office/2011/relationships/chartStyle" Target="style24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20.xml.rels><?xml version="1.0" encoding="UTF-8" standalone="yes"?>
<Relationships xmlns="http://schemas.openxmlformats.org/package/2006/relationships"><Relationship Id="rId3" Type="http://schemas.microsoft.com/office/2011/relationships/chartColorStyle" Target="colors25.xml"/><Relationship Id="rId2" Type="http://schemas.microsoft.com/office/2011/relationships/chartStyle" Target="style25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6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7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8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_rels/chartEx9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oleObject" Target="file:///C:\Users\999\Desktop\&#3648;&#3629;&#3585;&#3626;&#3634;&#3619;&#3649;&#3594;&#3617;&#3611;&#3660;\&#3609;&#3657;&#3635;&#3648;&#3626;&#3637;&#3618;%20&#3614;&#3637;&#3656;&#3626;&#3634;\&#3649;&#3626;&#3604;&#3591;&#3612;&#3621;&#3609;&#3657;&#3635;&#3648;&#3626;&#3637;&#3618;%2021.12.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06088543659576E-2"/>
          <c:y val="0.19932343394858099"/>
          <c:w val="0.8627359909540494"/>
          <c:h val="0.64178968548448845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PRESENT2!$D$16</c:f>
              <c:strCache>
                <c:ptCount val="1"/>
                <c:pt idx="0">
                  <c:v>%ผ่าน
pH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PRESENT2!$B$17:$B$26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รวม</c:v>
                </c:pt>
              </c:strCache>
            </c:strRef>
          </c:cat>
          <c:val>
            <c:numRef>
              <c:f>PRESENT2!$D$17:$D$26</c:f>
              <c:numCache>
                <c:formatCode>0.00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0.91666666666666663</c:v>
                </c:pt>
                <c:pt idx="3">
                  <c:v>0.94871794871794868</c:v>
                </c:pt>
                <c:pt idx="4">
                  <c:v>1</c:v>
                </c:pt>
                <c:pt idx="5">
                  <c:v>0.97826086956521741</c:v>
                </c:pt>
                <c:pt idx="6">
                  <c:v>0.95744680851063835</c:v>
                </c:pt>
                <c:pt idx="7">
                  <c:v>1</c:v>
                </c:pt>
                <c:pt idx="8">
                  <c:v>1</c:v>
                </c:pt>
                <c:pt idx="9">
                  <c:v>0.97727272727272729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D8-4CBB-A9AC-97B15EA8A0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5768408"/>
        <c:axId val="725768736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PRESENT2!$C$16</c15:sqref>
                        </c15:formulaRef>
                      </c:ext>
                    </c:extLst>
                    <c:strCache>
                      <c:ptCount val="1"/>
                      <c:pt idx="0">
                        <c:v>จำนวนฟาร์ม
เฉพาะจุดสุดท้าย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PRESENT2!$C$17:$C$26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39</c:v>
                      </c:pt>
                      <c:pt idx="1">
                        <c:v>32</c:v>
                      </c:pt>
                      <c:pt idx="2">
                        <c:v>24</c:v>
                      </c:pt>
                      <c:pt idx="3">
                        <c:v>39</c:v>
                      </c:pt>
                      <c:pt idx="4">
                        <c:v>37</c:v>
                      </c:pt>
                      <c:pt idx="5">
                        <c:v>46</c:v>
                      </c:pt>
                      <c:pt idx="6">
                        <c:v>47</c:v>
                      </c:pt>
                      <c:pt idx="7">
                        <c:v>34</c:v>
                      </c:pt>
                      <c:pt idx="8">
                        <c:v>10</c:v>
                      </c:pt>
                      <c:pt idx="9">
                        <c:v>308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06D8-4CBB-A9AC-97B15EA8A0B0}"/>
                  </c:ext>
                </c:extLst>
              </c15:ser>
            </c15:filteredBarSeries>
            <c15:filteredBar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PRESENT2!$E$16</c15:sqref>
                        </c15:formulaRef>
                      </c:ext>
                    </c:extLst>
                    <c:strCache>
                      <c:ptCount val="1"/>
                      <c:pt idx="0">
                        <c:v>%ผ่าน
BOD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PRESENT2!$E$17:$E$26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0.5641025641025641</c:v>
                      </c:pt>
                      <c:pt idx="1">
                        <c:v>0.375</c:v>
                      </c:pt>
                      <c:pt idx="2">
                        <c:v>0.5</c:v>
                      </c:pt>
                      <c:pt idx="3">
                        <c:v>0.38461538461538464</c:v>
                      </c:pt>
                      <c:pt idx="4">
                        <c:v>0.45945945945945948</c:v>
                      </c:pt>
                      <c:pt idx="5">
                        <c:v>0.30434782608695654</c:v>
                      </c:pt>
                      <c:pt idx="6">
                        <c:v>0.72340425531914898</c:v>
                      </c:pt>
                      <c:pt idx="7">
                        <c:v>0.41176470588235292</c:v>
                      </c:pt>
                      <c:pt idx="8">
                        <c:v>0.5</c:v>
                      </c:pt>
                      <c:pt idx="9">
                        <c:v>0.4707792207792208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06D8-4CBB-A9AC-97B15EA8A0B0}"/>
                  </c:ext>
                </c:extLst>
              </c15:ser>
            </c15:filteredBarSeries>
            <c15:filteredBar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PRESENT2!$F$16</c15:sqref>
                        </c15:formulaRef>
                      </c:ext>
                    </c:extLst>
                    <c:strCache>
                      <c:ptCount val="1"/>
                      <c:pt idx="0">
                        <c:v>%ผ่าน
COD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PRESENT2!$F$17:$F$26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0.58974358974358976</c:v>
                      </c:pt>
                      <c:pt idx="1">
                        <c:v>0.96875</c:v>
                      </c:pt>
                      <c:pt idx="2">
                        <c:v>0.29166666666666669</c:v>
                      </c:pt>
                      <c:pt idx="3">
                        <c:v>0.5641025641025641</c:v>
                      </c:pt>
                      <c:pt idx="4">
                        <c:v>0.35135135135135137</c:v>
                      </c:pt>
                      <c:pt idx="5">
                        <c:v>0.2608695652173913</c:v>
                      </c:pt>
                      <c:pt idx="6">
                        <c:v>0.42553191489361702</c:v>
                      </c:pt>
                      <c:pt idx="7">
                        <c:v>0.35294117647058826</c:v>
                      </c:pt>
                      <c:pt idx="8">
                        <c:v>0.6</c:v>
                      </c:pt>
                      <c:pt idx="9">
                        <c:v>0.47402597402597402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06D8-4CBB-A9AC-97B15EA8A0B0}"/>
                  </c:ext>
                </c:extLst>
              </c15:ser>
            </c15:filteredBarSeries>
            <c15:filteredBar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PRESENT2!$G$16</c15:sqref>
                        </c15:formulaRef>
                      </c:ext>
                    </c:extLst>
                    <c:strCache>
                      <c:ptCount val="1"/>
                      <c:pt idx="0">
                        <c:v>%ผ่าน
TKN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PRESENT2!$G$17:$G$26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0.66666666666666663</c:v>
                      </c:pt>
                      <c:pt idx="1">
                        <c:v>1</c:v>
                      </c:pt>
                      <c:pt idx="2">
                        <c:v>0.54166666666666663</c:v>
                      </c:pt>
                      <c:pt idx="3">
                        <c:v>0.92307692307692313</c:v>
                      </c:pt>
                      <c:pt idx="4">
                        <c:v>0.64864864864864868</c:v>
                      </c:pt>
                      <c:pt idx="5">
                        <c:v>0.58695652173913049</c:v>
                      </c:pt>
                      <c:pt idx="6">
                        <c:v>0.44680851063829785</c:v>
                      </c:pt>
                      <c:pt idx="7">
                        <c:v>0.52941176470588236</c:v>
                      </c:pt>
                      <c:pt idx="8">
                        <c:v>0.4</c:v>
                      </c:pt>
                      <c:pt idx="9">
                        <c:v>0.65259740259740262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06D8-4CBB-A9AC-97B15EA8A0B0}"/>
                  </c:ext>
                </c:extLst>
              </c15:ser>
            </c15:filteredBarSeries>
            <c15:filteredBarSeries>
              <c15:ser>
                <c:idx val="0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PRESENT2!$H$16</c15:sqref>
                        </c15:formulaRef>
                      </c:ext>
                    </c:extLst>
                    <c:strCache>
                      <c:ptCount val="1"/>
                      <c:pt idx="0">
                        <c:v>%ผ่าน
SS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PRESENT2!$H$17:$H$26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0.53846153846153844</c:v>
                      </c:pt>
                      <c:pt idx="1">
                        <c:v>1</c:v>
                      </c:pt>
                      <c:pt idx="2">
                        <c:v>0.25</c:v>
                      </c:pt>
                      <c:pt idx="3">
                        <c:v>0.35897435897435898</c:v>
                      </c:pt>
                      <c:pt idx="4">
                        <c:v>0.16216216216216217</c:v>
                      </c:pt>
                      <c:pt idx="5">
                        <c:v>0.34782608695652173</c:v>
                      </c:pt>
                      <c:pt idx="6">
                        <c:v>0.46808510638297873</c:v>
                      </c:pt>
                      <c:pt idx="7">
                        <c:v>0.5</c:v>
                      </c:pt>
                      <c:pt idx="8">
                        <c:v>0.5</c:v>
                      </c:pt>
                      <c:pt idx="9">
                        <c:v>0.45129870129870131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06D8-4CBB-A9AC-97B15EA8A0B0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PRESENT2!$I$16</c15:sqref>
                        </c15:formulaRef>
                      </c:ext>
                    </c:extLst>
                    <c:strCache>
                      <c:ptCount val="1"/>
                      <c:pt idx="0">
                        <c:v>%ผ่าน
ทั้งหมด</c:v>
                      </c:pt>
                    </c:strCache>
                  </c:strRef>
                </c:tx>
                <c:spPr>
                  <a:solidFill>
                    <a:schemeClr val="accent6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PRESENT2!$I$17:$I$26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0.46153846153846156</c:v>
                      </c:pt>
                      <c:pt idx="1">
                        <c:v>0.375</c:v>
                      </c:pt>
                      <c:pt idx="2">
                        <c:v>0.25</c:v>
                      </c:pt>
                      <c:pt idx="3">
                        <c:v>0.15384615384615385</c:v>
                      </c:pt>
                      <c:pt idx="4">
                        <c:v>0.13513513513513514</c:v>
                      </c:pt>
                      <c:pt idx="5">
                        <c:v>0.10869565217391304</c:v>
                      </c:pt>
                      <c:pt idx="6">
                        <c:v>0.25531914893617019</c:v>
                      </c:pt>
                      <c:pt idx="7">
                        <c:v>0.23529411764705882</c:v>
                      </c:pt>
                      <c:pt idx="8">
                        <c:v>0.4</c:v>
                      </c:pt>
                      <c:pt idx="9">
                        <c:v>0.24675324675324675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06D8-4CBB-A9AC-97B15EA8A0B0}"/>
                  </c:ext>
                </c:extLst>
              </c15:ser>
            </c15:filteredBarSeries>
          </c:ext>
        </c:extLst>
      </c:barChart>
      <c:catAx>
        <c:axId val="72576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25768736"/>
        <c:crosses val="autoZero"/>
        <c:auto val="1"/>
        <c:lblAlgn val="ctr"/>
        <c:lblOffset val="100"/>
        <c:noMultiLvlLbl val="0"/>
      </c:catAx>
      <c:valAx>
        <c:axId val="725768736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25768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th-T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553682206310423E-2"/>
          <c:y val="8.5872485802108073E-2"/>
          <c:w val="0.88580661909967295"/>
          <c:h val="0.77325086865231307"/>
        </c:manualLayout>
      </c:layout>
      <c:barChart>
        <c:barDir val="col"/>
        <c:grouping val="clustered"/>
        <c:varyColors val="0"/>
        <c:ser>
          <c:idx val="3"/>
          <c:order val="2"/>
          <c:tx>
            <c:strRef>
              <c:f>PRESENT2!$E$16</c:f>
              <c:strCache>
                <c:ptCount val="1"/>
                <c:pt idx="0">
                  <c:v>%ผ่าน
BOD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7.844399578246166E-17"/>
                  <c:y val="-4.04351715947695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BF-4B36-A6C8-DD37AD43E168}"/>
                </c:ext>
              </c:extLst>
            </c:dLbl>
            <c:dLbl>
              <c:idx val="7"/>
              <c:layout>
                <c:manualLayout>
                  <c:x val="0"/>
                  <c:y val="-3.23481372758156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CBF-4B36-A6C8-DD37AD43E168}"/>
                </c:ext>
              </c:extLst>
            </c:dLbl>
            <c:dLbl>
              <c:idx val="9"/>
              <c:layout>
                <c:manualLayout>
                  <c:x val="0"/>
                  <c:y val="-8.087034318953906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BF-4B36-A6C8-DD37AD43E16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PRESENT2!$B$17:$B$26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รวม</c:v>
                </c:pt>
              </c:strCache>
            </c:strRef>
          </c:cat>
          <c:val>
            <c:numRef>
              <c:f>PRESENT2!$E$17:$E$26</c:f>
              <c:numCache>
                <c:formatCode>0.00</c:formatCode>
                <c:ptCount val="10"/>
                <c:pt idx="0">
                  <c:v>0.5641025641025641</c:v>
                </c:pt>
                <c:pt idx="1">
                  <c:v>0.375</c:v>
                </c:pt>
                <c:pt idx="2">
                  <c:v>0.5</c:v>
                </c:pt>
                <c:pt idx="3">
                  <c:v>0.38461538461538464</c:v>
                </c:pt>
                <c:pt idx="4">
                  <c:v>0.45945945945945948</c:v>
                </c:pt>
                <c:pt idx="5">
                  <c:v>0.30434782608695654</c:v>
                </c:pt>
                <c:pt idx="6">
                  <c:v>0.72340425531914898</c:v>
                </c:pt>
                <c:pt idx="7">
                  <c:v>0.41176470588235292</c:v>
                </c:pt>
                <c:pt idx="8">
                  <c:v>0.5</c:v>
                </c:pt>
                <c:pt idx="9">
                  <c:v>0.4707792207792208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BF-4B36-A6C8-DD37AD43E168}"/>
            </c:ext>
          </c:extLst>
        </c:ser>
        <c:ser>
          <c:idx val="4"/>
          <c:order val="3"/>
          <c:tx>
            <c:strRef>
              <c:f>PRESENT2!$F$16</c:f>
              <c:strCache>
                <c:ptCount val="1"/>
                <c:pt idx="0">
                  <c:v>%ผ่าน
COD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0836911027886072E-17"/>
                  <c:y val="-2.83046201163387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CBF-4B36-A6C8-DD37AD43E168}"/>
                </c:ext>
              </c:extLst>
            </c:dLbl>
            <c:dLbl>
              <c:idx val="7"/>
              <c:layout>
                <c:manualLayout>
                  <c:x val="-8.334764411154429E-17"/>
                  <c:y val="-1.21305514784308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CBF-4B36-A6C8-DD37AD43E168}"/>
                </c:ext>
              </c:extLst>
            </c:dLbl>
            <c:dLbl>
              <c:idx val="9"/>
              <c:layout>
                <c:manualLayout>
                  <c:x val="0"/>
                  <c:y val="-7.6826826030062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BF-4B36-A6C8-DD37AD43E16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PRESENT2!$B$17:$B$26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รวม</c:v>
                </c:pt>
              </c:strCache>
            </c:strRef>
          </c:cat>
          <c:val>
            <c:numRef>
              <c:f>PRESENT2!$F$17:$F$26</c:f>
              <c:numCache>
                <c:formatCode>0.00</c:formatCode>
                <c:ptCount val="10"/>
                <c:pt idx="0">
                  <c:v>0.58974358974358976</c:v>
                </c:pt>
                <c:pt idx="1">
                  <c:v>0.96875</c:v>
                </c:pt>
                <c:pt idx="2">
                  <c:v>0.29166666666666669</c:v>
                </c:pt>
                <c:pt idx="3">
                  <c:v>0.5641025641025641</c:v>
                </c:pt>
                <c:pt idx="4">
                  <c:v>0.35135135135135137</c:v>
                </c:pt>
                <c:pt idx="5">
                  <c:v>0.2608695652173913</c:v>
                </c:pt>
                <c:pt idx="6">
                  <c:v>0.42553191489361702</c:v>
                </c:pt>
                <c:pt idx="7">
                  <c:v>0.35294117647058826</c:v>
                </c:pt>
                <c:pt idx="8">
                  <c:v>0.6</c:v>
                </c:pt>
                <c:pt idx="9">
                  <c:v>0.47402597402597402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BF-4B36-A6C8-DD37AD43E1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5768408"/>
        <c:axId val="725768736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PRESENT2!$C$16</c15:sqref>
                        </c15:formulaRef>
                      </c:ext>
                    </c:extLst>
                    <c:strCache>
                      <c:ptCount val="1"/>
                      <c:pt idx="0">
                        <c:v>จำนวนฟาร์ม
เฉพาะจุดสุดท้าย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PRESENT2!$C$17:$C$26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39</c:v>
                      </c:pt>
                      <c:pt idx="1">
                        <c:v>32</c:v>
                      </c:pt>
                      <c:pt idx="2">
                        <c:v>24</c:v>
                      </c:pt>
                      <c:pt idx="3">
                        <c:v>39</c:v>
                      </c:pt>
                      <c:pt idx="4">
                        <c:v>37</c:v>
                      </c:pt>
                      <c:pt idx="5">
                        <c:v>46</c:v>
                      </c:pt>
                      <c:pt idx="6">
                        <c:v>47</c:v>
                      </c:pt>
                      <c:pt idx="7">
                        <c:v>34</c:v>
                      </c:pt>
                      <c:pt idx="8">
                        <c:v>10</c:v>
                      </c:pt>
                      <c:pt idx="9">
                        <c:v>308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9CBF-4B36-A6C8-DD37AD43E168}"/>
                  </c:ext>
                </c:extLst>
              </c15:ser>
            </c15:filteredBarSeries>
            <c15:filteredBar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PRESENT2!$D$16</c15:sqref>
                        </c15:formulaRef>
                      </c:ext>
                    </c:extLst>
                    <c:strCache>
                      <c:ptCount val="1"/>
                      <c:pt idx="0">
                        <c:v>%ผ่าน
pH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PRESENT2!$D$17:$D$26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0.91666666666666663</c:v>
                      </c:pt>
                      <c:pt idx="3">
                        <c:v>0.94871794871794868</c:v>
                      </c:pt>
                      <c:pt idx="4">
                        <c:v>1</c:v>
                      </c:pt>
                      <c:pt idx="5">
                        <c:v>0.97826086956521741</c:v>
                      </c:pt>
                      <c:pt idx="6">
                        <c:v>0.95744680851063835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0.97727272727272729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9CBF-4B36-A6C8-DD37AD43E168}"/>
                  </c:ext>
                </c:extLst>
              </c15:ser>
            </c15:filteredBarSeries>
            <c15:filteredBar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PRESENT2!$G$16</c15:sqref>
                        </c15:formulaRef>
                      </c:ext>
                    </c:extLst>
                    <c:strCache>
                      <c:ptCount val="1"/>
                      <c:pt idx="0">
                        <c:v>%ผ่าน
TKN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PRESENT2!$G$17:$G$26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0.66666666666666663</c:v>
                      </c:pt>
                      <c:pt idx="1">
                        <c:v>1</c:v>
                      </c:pt>
                      <c:pt idx="2">
                        <c:v>0.54166666666666663</c:v>
                      </c:pt>
                      <c:pt idx="3">
                        <c:v>0.92307692307692313</c:v>
                      </c:pt>
                      <c:pt idx="4">
                        <c:v>0.64864864864864868</c:v>
                      </c:pt>
                      <c:pt idx="5">
                        <c:v>0.58695652173913049</c:v>
                      </c:pt>
                      <c:pt idx="6">
                        <c:v>0.44680851063829785</c:v>
                      </c:pt>
                      <c:pt idx="7">
                        <c:v>0.52941176470588236</c:v>
                      </c:pt>
                      <c:pt idx="8">
                        <c:v>0.4</c:v>
                      </c:pt>
                      <c:pt idx="9">
                        <c:v>0.65259740259740262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9CBF-4B36-A6C8-DD37AD43E168}"/>
                  </c:ext>
                </c:extLst>
              </c15:ser>
            </c15:filteredBarSeries>
            <c15:filteredBarSeries>
              <c15:ser>
                <c:idx val="0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PRESENT2!$H$16</c15:sqref>
                        </c15:formulaRef>
                      </c:ext>
                    </c:extLst>
                    <c:strCache>
                      <c:ptCount val="1"/>
                      <c:pt idx="0">
                        <c:v>%ผ่าน
SS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PRESENT2!$H$17:$H$26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0.53846153846153844</c:v>
                      </c:pt>
                      <c:pt idx="1">
                        <c:v>1</c:v>
                      </c:pt>
                      <c:pt idx="2">
                        <c:v>0.25</c:v>
                      </c:pt>
                      <c:pt idx="3">
                        <c:v>0.35897435897435898</c:v>
                      </c:pt>
                      <c:pt idx="4">
                        <c:v>0.16216216216216217</c:v>
                      </c:pt>
                      <c:pt idx="5">
                        <c:v>0.34782608695652173</c:v>
                      </c:pt>
                      <c:pt idx="6">
                        <c:v>0.46808510638297873</c:v>
                      </c:pt>
                      <c:pt idx="7">
                        <c:v>0.5</c:v>
                      </c:pt>
                      <c:pt idx="8">
                        <c:v>0.5</c:v>
                      </c:pt>
                      <c:pt idx="9">
                        <c:v>0.45129870129870131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9CBF-4B36-A6C8-DD37AD43E168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PRESENT2!$I$16</c15:sqref>
                        </c15:formulaRef>
                      </c:ext>
                    </c:extLst>
                    <c:strCache>
                      <c:ptCount val="1"/>
                      <c:pt idx="0">
                        <c:v>%ผ่าน
ทั้งหมด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PRESENT2!$I$17:$I$26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0.46153846153846156</c:v>
                      </c:pt>
                      <c:pt idx="1">
                        <c:v>0.375</c:v>
                      </c:pt>
                      <c:pt idx="2">
                        <c:v>0.25</c:v>
                      </c:pt>
                      <c:pt idx="3">
                        <c:v>0.15384615384615385</c:v>
                      </c:pt>
                      <c:pt idx="4">
                        <c:v>0.13513513513513514</c:v>
                      </c:pt>
                      <c:pt idx="5">
                        <c:v>0.10869565217391304</c:v>
                      </c:pt>
                      <c:pt idx="6">
                        <c:v>0.25531914893617019</c:v>
                      </c:pt>
                      <c:pt idx="7">
                        <c:v>0.23529411764705882</c:v>
                      </c:pt>
                      <c:pt idx="8">
                        <c:v>0.4</c:v>
                      </c:pt>
                      <c:pt idx="9">
                        <c:v>0.24675324675324675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9CBF-4B36-A6C8-DD37AD43E168}"/>
                  </c:ext>
                </c:extLst>
              </c15:ser>
            </c15:filteredBarSeries>
          </c:ext>
        </c:extLst>
      </c:barChart>
      <c:catAx>
        <c:axId val="72576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25768736"/>
        <c:crosses val="autoZero"/>
        <c:auto val="1"/>
        <c:lblAlgn val="ctr"/>
        <c:lblOffset val="100"/>
        <c:noMultiLvlLbl val="0"/>
      </c:catAx>
      <c:valAx>
        <c:axId val="7257687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25768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th-TH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843766869566853E-2"/>
          <c:y val="8.6340743574374657E-2"/>
          <c:w val="0.87553908155097637"/>
          <c:h val="0.77278238593377513"/>
        </c:manualLayout>
      </c:layout>
      <c:barChart>
        <c:barDir val="col"/>
        <c:grouping val="clustered"/>
        <c:varyColors val="0"/>
        <c:ser>
          <c:idx val="5"/>
          <c:order val="4"/>
          <c:tx>
            <c:strRef>
              <c:f>PRESENT2!$G$16</c:f>
              <c:strCache>
                <c:ptCount val="1"/>
                <c:pt idx="0">
                  <c:v>%ผ่าน
TKN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PRESENT2!$B$17:$B$26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รวม</c:v>
                </c:pt>
              </c:strCache>
            </c:strRef>
          </c:cat>
          <c:val>
            <c:numRef>
              <c:f>PRESENT2!$G$17:$G$26</c:f>
              <c:numCache>
                <c:formatCode>0.00</c:formatCode>
                <c:ptCount val="10"/>
                <c:pt idx="0">
                  <c:v>0.66666666666666663</c:v>
                </c:pt>
                <c:pt idx="1">
                  <c:v>1</c:v>
                </c:pt>
                <c:pt idx="2">
                  <c:v>0.54166666666666663</c:v>
                </c:pt>
                <c:pt idx="3">
                  <c:v>0.92307692307692313</c:v>
                </c:pt>
                <c:pt idx="4">
                  <c:v>0.64864864864864868</c:v>
                </c:pt>
                <c:pt idx="5">
                  <c:v>0.58695652173913049</c:v>
                </c:pt>
                <c:pt idx="6">
                  <c:v>0.44680851063829785</c:v>
                </c:pt>
                <c:pt idx="7">
                  <c:v>0.52941176470588236</c:v>
                </c:pt>
                <c:pt idx="8">
                  <c:v>0.4</c:v>
                </c:pt>
                <c:pt idx="9">
                  <c:v>0.65259740259740262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3A-4C6D-AC71-4D6AD419EA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5768408"/>
        <c:axId val="725768736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PRESENT2!$C$16</c15:sqref>
                        </c15:formulaRef>
                      </c:ext>
                    </c:extLst>
                    <c:strCache>
                      <c:ptCount val="1"/>
                      <c:pt idx="0">
                        <c:v>จำนวนฟาร์ม
เฉพาะจุดสุดท้าย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PRESENT2!$C$17:$C$26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39</c:v>
                      </c:pt>
                      <c:pt idx="1">
                        <c:v>32</c:v>
                      </c:pt>
                      <c:pt idx="2">
                        <c:v>24</c:v>
                      </c:pt>
                      <c:pt idx="3">
                        <c:v>39</c:v>
                      </c:pt>
                      <c:pt idx="4">
                        <c:v>37</c:v>
                      </c:pt>
                      <c:pt idx="5">
                        <c:v>46</c:v>
                      </c:pt>
                      <c:pt idx="6">
                        <c:v>47</c:v>
                      </c:pt>
                      <c:pt idx="7">
                        <c:v>34</c:v>
                      </c:pt>
                      <c:pt idx="8">
                        <c:v>10</c:v>
                      </c:pt>
                      <c:pt idx="9">
                        <c:v>308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723A-4C6D-AC71-4D6AD419EABF}"/>
                  </c:ext>
                </c:extLst>
              </c15:ser>
            </c15:filteredBarSeries>
            <c15:filteredBar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PRESENT2!$D$16</c15:sqref>
                        </c15:formulaRef>
                      </c:ext>
                    </c:extLst>
                    <c:strCache>
                      <c:ptCount val="1"/>
                      <c:pt idx="0">
                        <c:v>%ผ่าน
pH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PRESENT2!$D$17:$D$26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0.91666666666666663</c:v>
                      </c:pt>
                      <c:pt idx="3">
                        <c:v>0.94871794871794868</c:v>
                      </c:pt>
                      <c:pt idx="4">
                        <c:v>1</c:v>
                      </c:pt>
                      <c:pt idx="5">
                        <c:v>0.97826086956521741</c:v>
                      </c:pt>
                      <c:pt idx="6">
                        <c:v>0.95744680851063835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0.97727272727272729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723A-4C6D-AC71-4D6AD419EABF}"/>
                  </c:ext>
                </c:extLst>
              </c15:ser>
            </c15:filteredBarSeries>
            <c15:filteredBar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PRESENT2!$E$16</c15:sqref>
                        </c15:formulaRef>
                      </c:ext>
                    </c:extLst>
                    <c:strCache>
                      <c:ptCount val="1"/>
                      <c:pt idx="0">
                        <c:v>%ผ่าน
BOD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PRESENT2!$E$17:$E$26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0.5641025641025641</c:v>
                      </c:pt>
                      <c:pt idx="1">
                        <c:v>0.375</c:v>
                      </c:pt>
                      <c:pt idx="2">
                        <c:v>0.5</c:v>
                      </c:pt>
                      <c:pt idx="3">
                        <c:v>0.38461538461538464</c:v>
                      </c:pt>
                      <c:pt idx="4">
                        <c:v>0.45945945945945948</c:v>
                      </c:pt>
                      <c:pt idx="5">
                        <c:v>0.30434782608695654</c:v>
                      </c:pt>
                      <c:pt idx="6">
                        <c:v>0.72340425531914898</c:v>
                      </c:pt>
                      <c:pt idx="7">
                        <c:v>0.41176470588235292</c:v>
                      </c:pt>
                      <c:pt idx="8">
                        <c:v>0.5</c:v>
                      </c:pt>
                      <c:pt idx="9">
                        <c:v>0.4707792207792208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723A-4C6D-AC71-4D6AD419EABF}"/>
                  </c:ext>
                </c:extLst>
              </c15:ser>
            </c15:filteredBarSeries>
            <c15:filteredBar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PRESENT2!$F$16</c15:sqref>
                        </c15:formulaRef>
                      </c:ext>
                    </c:extLst>
                    <c:strCache>
                      <c:ptCount val="1"/>
                      <c:pt idx="0">
                        <c:v>%ผ่าน
COD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PRESENT2!$F$17:$F$26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0.58974358974358976</c:v>
                      </c:pt>
                      <c:pt idx="1">
                        <c:v>0.96875</c:v>
                      </c:pt>
                      <c:pt idx="2">
                        <c:v>0.29166666666666669</c:v>
                      </c:pt>
                      <c:pt idx="3">
                        <c:v>0.5641025641025641</c:v>
                      </c:pt>
                      <c:pt idx="4">
                        <c:v>0.35135135135135137</c:v>
                      </c:pt>
                      <c:pt idx="5">
                        <c:v>0.2608695652173913</c:v>
                      </c:pt>
                      <c:pt idx="6">
                        <c:v>0.42553191489361702</c:v>
                      </c:pt>
                      <c:pt idx="7">
                        <c:v>0.35294117647058826</c:v>
                      </c:pt>
                      <c:pt idx="8">
                        <c:v>0.6</c:v>
                      </c:pt>
                      <c:pt idx="9">
                        <c:v>0.47402597402597402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723A-4C6D-AC71-4D6AD419EABF}"/>
                  </c:ext>
                </c:extLst>
              </c15:ser>
            </c15:filteredBarSeries>
            <c15:filteredBarSeries>
              <c15:ser>
                <c:idx val="0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PRESENT2!$H$16</c15:sqref>
                        </c15:formulaRef>
                      </c:ext>
                    </c:extLst>
                    <c:strCache>
                      <c:ptCount val="1"/>
                      <c:pt idx="0">
                        <c:v>%ผ่าน
SS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PRESENT2!$H$17:$H$26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0.53846153846153844</c:v>
                      </c:pt>
                      <c:pt idx="1">
                        <c:v>1</c:v>
                      </c:pt>
                      <c:pt idx="2">
                        <c:v>0.25</c:v>
                      </c:pt>
                      <c:pt idx="3">
                        <c:v>0.35897435897435898</c:v>
                      </c:pt>
                      <c:pt idx="4">
                        <c:v>0.16216216216216217</c:v>
                      </c:pt>
                      <c:pt idx="5">
                        <c:v>0.34782608695652173</c:v>
                      </c:pt>
                      <c:pt idx="6">
                        <c:v>0.46808510638297873</c:v>
                      </c:pt>
                      <c:pt idx="7">
                        <c:v>0.5</c:v>
                      </c:pt>
                      <c:pt idx="8">
                        <c:v>0.5</c:v>
                      </c:pt>
                      <c:pt idx="9">
                        <c:v>0.45129870129870131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723A-4C6D-AC71-4D6AD419EAB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PRESENT2!$I$16</c15:sqref>
                        </c15:formulaRef>
                      </c:ext>
                    </c:extLst>
                    <c:strCache>
                      <c:ptCount val="1"/>
                      <c:pt idx="0">
                        <c:v>%ผ่าน
ทั้งหมด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PRESENT2!$I$17:$I$26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0.46153846153846156</c:v>
                      </c:pt>
                      <c:pt idx="1">
                        <c:v>0.375</c:v>
                      </c:pt>
                      <c:pt idx="2">
                        <c:v>0.25</c:v>
                      </c:pt>
                      <c:pt idx="3">
                        <c:v>0.15384615384615385</c:v>
                      </c:pt>
                      <c:pt idx="4">
                        <c:v>0.13513513513513514</c:v>
                      </c:pt>
                      <c:pt idx="5">
                        <c:v>0.10869565217391304</c:v>
                      </c:pt>
                      <c:pt idx="6">
                        <c:v>0.25531914893617019</c:v>
                      </c:pt>
                      <c:pt idx="7">
                        <c:v>0.23529411764705882</c:v>
                      </c:pt>
                      <c:pt idx="8">
                        <c:v>0.4</c:v>
                      </c:pt>
                      <c:pt idx="9">
                        <c:v>0.24675324675324675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723A-4C6D-AC71-4D6AD419EABF}"/>
                  </c:ext>
                </c:extLst>
              </c15:ser>
            </c15:filteredBarSeries>
          </c:ext>
        </c:extLst>
      </c:barChart>
      <c:catAx>
        <c:axId val="72576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25768736"/>
        <c:crosses val="autoZero"/>
        <c:auto val="1"/>
        <c:lblAlgn val="ctr"/>
        <c:lblOffset val="100"/>
        <c:noMultiLvlLbl val="0"/>
      </c:catAx>
      <c:valAx>
        <c:axId val="7257687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25768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098316238580356E-2"/>
          <c:y val="0.10643442292063257"/>
          <c:w val="0.87626211429554834"/>
          <c:h val="0.75268899178034254"/>
        </c:manualLayout>
      </c:layout>
      <c:barChart>
        <c:barDir val="col"/>
        <c:grouping val="clustered"/>
        <c:varyColors val="0"/>
        <c:ser>
          <c:idx val="0"/>
          <c:order val="5"/>
          <c:tx>
            <c:strRef>
              <c:f>PRESENT2!$H$16</c:f>
              <c:strCache>
                <c:ptCount val="1"/>
                <c:pt idx="0">
                  <c:v>%ผ่าน
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PRESENT2!$B$17:$B$26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รวม</c:v>
                </c:pt>
              </c:strCache>
            </c:strRef>
          </c:cat>
          <c:val>
            <c:numRef>
              <c:f>PRESENT2!$H$17:$H$26</c:f>
              <c:numCache>
                <c:formatCode>0.00</c:formatCode>
                <c:ptCount val="10"/>
                <c:pt idx="0">
                  <c:v>0.53846153846153844</c:v>
                </c:pt>
                <c:pt idx="1">
                  <c:v>1</c:v>
                </c:pt>
                <c:pt idx="2">
                  <c:v>0.25</c:v>
                </c:pt>
                <c:pt idx="3">
                  <c:v>0.35897435897435898</c:v>
                </c:pt>
                <c:pt idx="4">
                  <c:v>0.16216216216216217</c:v>
                </c:pt>
                <c:pt idx="5">
                  <c:v>0.34782608695652173</c:v>
                </c:pt>
                <c:pt idx="6">
                  <c:v>0.46808510638297873</c:v>
                </c:pt>
                <c:pt idx="7">
                  <c:v>0.5</c:v>
                </c:pt>
                <c:pt idx="8">
                  <c:v>0.5</c:v>
                </c:pt>
                <c:pt idx="9">
                  <c:v>0.45129870129870131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02-4A7F-B31A-BFAA540371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5768408"/>
        <c:axId val="725768736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PRESENT2!$C$16</c15:sqref>
                        </c15:formulaRef>
                      </c:ext>
                    </c:extLst>
                    <c:strCache>
                      <c:ptCount val="1"/>
                      <c:pt idx="0">
                        <c:v>จำนวนฟาร์ม
เฉพาะจุดสุดท้าย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PRESENT2!$C$17:$C$26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39</c:v>
                      </c:pt>
                      <c:pt idx="1">
                        <c:v>32</c:v>
                      </c:pt>
                      <c:pt idx="2">
                        <c:v>24</c:v>
                      </c:pt>
                      <c:pt idx="3">
                        <c:v>39</c:v>
                      </c:pt>
                      <c:pt idx="4">
                        <c:v>37</c:v>
                      </c:pt>
                      <c:pt idx="5">
                        <c:v>46</c:v>
                      </c:pt>
                      <c:pt idx="6">
                        <c:v>47</c:v>
                      </c:pt>
                      <c:pt idx="7">
                        <c:v>34</c:v>
                      </c:pt>
                      <c:pt idx="8">
                        <c:v>10</c:v>
                      </c:pt>
                      <c:pt idx="9">
                        <c:v>308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702-4A7F-B31A-BFAA5403715E}"/>
                  </c:ext>
                </c:extLst>
              </c15:ser>
            </c15:filteredBarSeries>
            <c15:filteredBar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PRESENT2!$D$16</c15:sqref>
                        </c15:formulaRef>
                      </c:ext>
                    </c:extLst>
                    <c:strCache>
                      <c:ptCount val="1"/>
                      <c:pt idx="0">
                        <c:v>%ผ่าน
pH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PRESENT2!$D$17:$D$26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0.91666666666666663</c:v>
                      </c:pt>
                      <c:pt idx="3">
                        <c:v>0.94871794871794868</c:v>
                      </c:pt>
                      <c:pt idx="4">
                        <c:v>1</c:v>
                      </c:pt>
                      <c:pt idx="5">
                        <c:v>0.97826086956521741</c:v>
                      </c:pt>
                      <c:pt idx="6">
                        <c:v>0.95744680851063835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0.97727272727272729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8702-4A7F-B31A-BFAA5403715E}"/>
                  </c:ext>
                </c:extLst>
              </c15:ser>
            </c15:filteredBarSeries>
            <c15:filteredBar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PRESENT2!$E$16</c15:sqref>
                        </c15:formulaRef>
                      </c:ext>
                    </c:extLst>
                    <c:strCache>
                      <c:ptCount val="1"/>
                      <c:pt idx="0">
                        <c:v>%ผ่าน
BOD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PRESENT2!$E$17:$E$26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0.5641025641025641</c:v>
                      </c:pt>
                      <c:pt idx="1">
                        <c:v>0.375</c:v>
                      </c:pt>
                      <c:pt idx="2">
                        <c:v>0.5</c:v>
                      </c:pt>
                      <c:pt idx="3">
                        <c:v>0.38461538461538464</c:v>
                      </c:pt>
                      <c:pt idx="4">
                        <c:v>0.45945945945945948</c:v>
                      </c:pt>
                      <c:pt idx="5">
                        <c:v>0.30434782608695654</c:v>
                      </c:pt>
                      <c:pt idx="6">
                        <c:v>0.72340425531914898</c:v>
                      </c:pt>
                      <c:pt idx="7">
                        <c:v>0.41176470588235292</c:v>
                      </c:pt>
                      <c:pt idx="8">
                        <c:v>0.5</c:v>
                      </c:pt>
                      <c:pt idx="9">
                        <c:v>0.4707792207792208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8702-4A7F-B31A-BFAA5403715E}"/>
                  </c:ext>
                </c:extLst>
              </c15:ser>
            </c15:filteredBarSeries>
            <c15:filteredBar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PRESENT2!$F$16</c15:sqref>
                        </c15:formulaRef>
                      </c:ext>
                    </c:extLst>
                    <c:strCache>
                      <c:ptCount val="1"/>
                      <c:pt idx="0">
                        <c:v>%ผ่าน
COD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PRESENT2!$F$17:$F$26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0.58974358974358976</c:v>
                      </c:pt>
                      <c:pt idx="1">
                        <c:v>0.96875</c:v>
                      </c:pt>
                      <c:pt idx="2">
                        <c:v>0.29166666666666669</c:v>
                      </c:pt>
                      <c:pt idx="3">
                        <c:v>0.5641025641025641</c:v>
                      </c:pt>
                      <c:pt idx="4">
                        <c:v>0.35135135135135137</c:v>
                      </c:pt>
                      <c:pt idx="5">
                        <c:v>0.2608695652173913</c:v>
                      </c:pt>
                      <c:pt idx="6">
                        <c:v>0.42553191489361702</c:v>
                      </c:pt>
                      <c:pt idx="7">
                        <c:v>0.35294117647058826</c:v>
                      </c:pt>
                      <c:pt idx="8">
                        <c:v>0.6</c:v>
                      </c:pt>
                      <c:pt idx="9">
                        <c:v>0.47402597402597402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8702-4A7F-B31A-BFAA5403715E}"/>
                  </c:ext>
                </c:extLst>
              </c15:ser>
            </c15:filteredBarSeries>
            <c15:filteredBar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PRESENT2!$G$16</c15:sqref>
                        </c15:formulaRef>
                      </c:ext>
                    </c:extLst>
                    <c:strCache>
                      <c:ptCount val="1"/>
                      <c:pt idx="0">
                        <c:v>%ผ่าน
TKN</c:v>
                      </c:pt>
                    </c:strCache>
                  </c:strRef>
                </c:tx>
                <c:spPr>
                  <a:solidFill>
                    <a:schemeClr val="accent6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PRESENT2!$G$17:$G$26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0.66666666666666663</c:v>
                      </c:pt>
                      <c:pt idx="1">
                        <c:v>1</c:v>
                      </c:pt>
                      <c:pt idx="2">
                        <c:v>0.54166666666666663</c:v>
                      </c:pt>
                      <c:pt idx="3">
                        <c:v>0.92307692307692313</c:v>
                      </c:pt>
                      <c:pt idx="4">
                        <c:v>0.64864864864864868</c:v>
                      </c:pt>
                      <c:pt idx="5">
                        <c:v>0.58695652173913049</c:v>
                      </c:pt>
                      <c:pt idx="6">
                        <c:v>0.44680851063829785</c:v>
                      </c:pt>
                      <c:pt idx="7">
                        <c:v>0.52941176470588236</c:v>
                      </c:pt>
                      <c:pt idx="8">
                        <c:v>0.4</c:v>
                      </c:pt>
                      <c:pt idx="9">
                        <c:v>0.65259740259740262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702-4A7F-B31A-BFAA5403715E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PRESENT2!$I$16</c15:sqref>
                        </c15:formulaRef>
                      </c:ext>
                    </c:extLst>
                    <c:strCache>
                      <c:ptCount val="1"/>
                      <c:pt idx="0">
                        <c:v>%ผ่าน
ทั้งหมด</c:v>
                      </c:pt>
                    </c:strCache>
                  </c:strRef>
                </c:tx>
                <c:spPr>
                  <a:solidFill>
                    <a:schemeClr val="accent2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PRESENT2!$I$17:$I$26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0.46153846153846156</c:v>
                      </c:pt>
                      <c:pt idx="1">
                        <c:v>0.375</c:v>
                      </c:pt>
                      <c:pt idx="2">
                        <c:v>0.25</c:v>
                      </c:pt>
                      <c:pt idx="3">
                        <c:v>0.15384615384615385</c:v>
                      </c:pt>
                      <c:pt idx="4">
                        <c:v>0.13513513513513514</c:v>
                      </c:pt>
                      <c:pt idx="5">
                        <c:v>0.10869565217391304</c:v>
                      </c:pt>
                      <c:pt idx="6">
                        <c:v>0.25531914893617019</c:v>
                      </c:pt>
                      <c:pt idx="7">
                        <c:v>0.23529411764705882</c:v>
                      </c:pt>
                      <c:pt idx="8">
                        <c:v>0.4</c:v>
                      </c:pt>
                      <c:pt idx="9">
                        <c:v>0.24675324675324675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702-4A7F-B31A-BFAA5403715E}"/>
                  </c:ext>
                </c:extLst>
              </c15:ser>
            </c15:filteredBarSeries>
          </c:ext>
        </c:extLst>
      </c:barChart>
      <c:catAx>
        <c:axId val="72576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25768736"/>
        <c:crosses val="autoZero"/>
        <c:auto val="1"/>
        <c:lblAlgn val="ctr"/>
        <c:lblOffset val="100"/>
        <c:noMultiLvlLbl val="0"/>
      </c:catAx>
      <c:valAx>
        <c:axId val="7257687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25768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42732878778532"/>
          <c:y val="9.7221536309416476E-2"/>
          <c:w val="0.85693310548355228"/>
          <c:h val="0.70355760959323388"/>
        </c:manualLayout>
      </c:layout>
      <c:barChart>
        <c:barDir val="col"/>
        <c:grouping val="clustered"/>
        <c:varyColors val="0"/>
        <c:ser>
          <c:idx val="6"/>
          <c:order val="6"/>
          <c:tx>
            <c:strRef>
              <c:f>PRESENT2!$I$16</c:f>
              <c:strCache>
                <c:ptCount val="1"/>
                <c:pt idx="0">
                  <c:v>%ผ่าน
ทั้งหมด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PRESENT2!$B$17:$B$26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รวม</c:v>
                </c:pt>
              </c:strCache>
            </c:strRef>
          </c:cat>
          <c:val>
            <c:numRef>
              <c:f>PRESENT2!$I$17:$I$26</c:f>
              <c:numCache>
                <c:formatCode>0.00</c:formatCode>
                <c:ptCount val="10"/>
                <c:pt idx="0">
                  <c:v>0.46153846153846156</c:v>
                </c:pt>
                <c:pt idx="1">
                  <c:v>0.375</c:v>
                </c:pt>
                <c:pt idx="2">
                  <c:v>0.25</c:v>
                </c:pt>
                <c:pt idx="3">
                  <c:v>0.15384615384615385</c:v>
                </c:pt>
                <c:pt idx="4">
                  <c:v>0.13513513513513514</c:v>
                </c:pt>
                <c:pt idx="5">
                  <c:v>0.10869565217391304</c:v>
                </c:pt>
                <c:pt idx="6">
                  <c:v>0.25531914893617019</c:v>
                </c:pt>
                <c:pt idx="7">
                  <c:v>0.23529411764705882</c:v>
                </c:pt>
                <c:pt idx="8">
                  <c:v>0.4</c:v>
                </c:pt>
                <c:pt idx="9">
                  <c:v>0.24675324675324675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1C-4484-86E3-C77156AB4C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5768408"/>
        <c:axId val="725768736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PRESENT2!$C$16</c15:sqref>
                        </c15:formulaRef>
                      </c:ext>
                    </c:extLst>
                    <c:strCache>
                      <c:ptCount val="1"/>
                      <c:pt idx="0">
                        <c:v>จำนวนฟาร์ม
เฉพาะจุดสุดท้าย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PRESENT2!$C$17:$C$26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39</c:v>
                      </c:pt>
                      <c:pt idx="1">
                        <c:v>32</c:v>
                      </c:pt>
                      <c:pt idx="2">
                        <c:v>24</c:v>
                      </c:pt>
                      <c:pt idx="3">
                        <c:v>39</c:v>
                      </c:pt>
                      <c:pt idx="4">
                        <c:v>37</c:v>
                      </c:pt>
                      <c:pt idx="5">
                        <c:v>46</c:v>
                      </c:pt>
                      <c:pt idx="6">
                        <c:v>47</c:v>
                      </c:pt>
                      <c:pt idx="7">
                        <c:v>34</c:v>
                      </c:pt>
                      <c:pt idx="8">
                        <c:v>10</c:v>
                      </c:pt>
                      <c:pt idx="9">
                        <c:v>308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9B1C-4484-86E3-C77156AB4CC4}"/>
                  </c:ext>
                </c:extLst>
              </c15:ser>
            </c15:filteredBarSeries>
            <c15:filteredBar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PRESENT2!$D$16</c15:sqref>
                        </c15:formulaRef>
                      </c:ext>
                    </c:extLst>
                    <c:strCache>
                      <c:ptCount val="1"/>
                      <c:pt idx="0">
                        <c:v>%ผ่าน
pH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PRESENT2!$D$17:$D$26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0.91666666666666663</c:v>
                      </c:pt>
                      <c:pt idx="3">
                        <c:v>0.94871794871794868</c:v>
                      </c:pt>
                      <c:pt idx="4">
                        <c:v>1</c:v>
                      </c:pt>
                      <c:pt idx="5">
                        <c:v>0.97826086956521741</c:v>
                      </c:pt>
                      <c:pt idx="6">
                        <c:v>0.95744680851063835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0.97727272727272729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9B1C-4484-86E3-C77156AB4CC4}"/>
                  </c:ext>
                </c:extLst>
              </c15:ser>
            </c15:filteredBarSeries>
            <c15:filteredBar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PRESENT2!$E$16</c15:sqref>
                        </c15:formulaRef>
                      </c:ext>
                    </c:extLst>
                    <c:strCache>
                      <c:ptCount val="1"/>
                      <c:pt idx="0">
                        <c:v>%ผ่าน
BOD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PRESENT2!$E$17:$E$26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0.5641025641025641</c:v>
                      </c:pt>
                      <c:pt idx="1">
                        <c:v>0.375</c:v>
                      </c:pt>
                      <c:pt idx="2">
                        <c:v>0.5</c:v>
                      </c:pt>
                      <c:pt idx="3">
                        <c:v>0.38461538461538464</c:v>
                      </c:pt>
                      <c:pt idx="4">
                        <c:v>0.45945945945945948</c:v>
                      </c:pt>
                      <c:pt idx="5">
                        <c:v>0.30434782608695654</c:v>
                      </c:pt>
                      <c:pt idx="6">
                        <c:v>0.72340425531914898</c:v>
                      </c:pt>
                      <c:pt idx="7">
                        <c:v>0.41176470588235292</c:v>
                      </c:pt>
                      <c:pt idx="8">
                        <c:v>0.5</c:v>
                      </c:pt>
                      <c:pt idx="9">
                        <c:v>0.4707792207792208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9B1C-4484-86E3-C77156AB4CC4}"/>
                  </c:ext>
                </c:extLst>
              </c15:ser>
            </c15:filteredBarSeries>
            <c15:filteredBarSeries>
              <c15:ser>
                <c:idx val="4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PRESENT2!$F$16</c15:sqref>
                        </c15:formulaRef>
                      </c:ext>
                    </c:extLst>
                    <c:strCache>
                      <c:ptCount val="1"/>
                      <c:pt idx="0">
                        <c:v>%ผ่าน
COD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PRESENT2!$F$17:$F$26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0.58974358974358976</c:v>
                      </c:pt>
                      <c:pt idx="1">
                        <c:v>0.96875</c:v>
                      </c:pt>
                      <c:pt idx="2">
                        <c:v>0.29166666666666669</c:v>
                      </c:pt>
                      <c:pt idx="3">
                        <c:v>0.5641025641025641</c:v>
                      </c:pt>
                      <c:pt idx="4">
                        <c:v>0.35135135135135137</c:v>
                      </c:pt>
                      <c:pt idx="5">
                        <c:v>0.2608695652173913</c:v>
                      </c:pt>
                      <c:pt idx="6">
                        <c:v>0.42553191489361702</c:v>
                      </c:pt>
                      <c:pt idx="7">
                        <c:v>0.35294117647058826</c:v>
                      </c:pt>
                      <c:pt idx="8">
                        <c:v>0.6</c:v>
                      </c:pt>
                      <c:pt idx="9">
                        <c:v>0.47402597402597402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9B1C-4484-86E3-C77156AB4CC4}"/>
                  </c:ext>
                </c:extLst>
              </c15:ser>
            </c15:filteredBarSeries>
            <c15:filteredBar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PRESENT2!$G$16</c15:sqref>
                        </c15:formulaRef>
                      </c:ext>
                    </c:extLst>
                    <c:strCache>
                      <c:ptCount val="1"/>
                      <c:pt idx="0">
                        <c:v>%ผ่าน
TKN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PRESENT2!$G$17:$G$26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0.66666666666666663</c:v>
                      </c:pt>
                      <c:pt idx="1">
                        <c:v>1</c:v>
                      </c:pt>
                      <c:pt idx="2">
                        <c:v>0.54166666666666663</c:v>
                      </c:pt>
                      <c:pt idx="3">
                        <c:v>0.92307692307692313</c:v>
                      </c:pt>
                      <c:pt idx="4">
                        <c:v>0.64864864864864868</c:v>
                      </c:pt>
                      <c:pt idx="5">
                        <c:v>0.58695652173913049</c:v>
                      </c:pt>
                      <c:pt idx="6">
                        <c:v>0.44680851063829785</c:v>
                      </c:pt>
                      <c:pt idx="7">
                        <c:v>0.52941176470588236</c:v>
                      </c:pt>
                      <c:pt idx="8">
                        <c:v>0.4</c:v>
                      </c:pt>
                      <c:pt idx="9">
                        <c:v>0.65259740259740262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9B1C-4484-86E3-C77156AB4CC4}"/>
                  </c:ext>
                </c:extLst>
              </c15:ser>
            </c15:filteredBarSeries>
            <c15:filteredBarSeries>
              <c15:ser>
                <c:idx val="0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PRESENT2!$H$16</c15:sqref>
                        </c15:formulaRef>
                      </c:ext>
                    </c:extLst>
                    <c:strCache>
                      <c:ptCount val="1"/>
                      <c:pt idx="0">
                        <c:v>%ผ่าน
SS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PRESENT2!$B$17:$B$26</c15:sqref>
                        </c15:formulaRef>
                      </c:ext>
                    </c:extLst>
                    <c:strCache>
                      <c:ptCount val="1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รวม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PRESENT2!$H$17:$H$26</c15:sqref>
                        </c15:formulaRef>
                      </c:ext>
                    </c:extLst>
                    <c:numCache>
                      <c:formatCode>0.00</c:formatCode>
                      <c:ptCount val="10"/>
                      <c:pt idx="0">
                        <c:v>0.53846153846153844</c:v>
                      </c:pt>
                      <c:pt idx="1">
                        <c:v>1</c:v>
                      </c:pt>
                      <c:pt idx="2">
                        <c:v>0.25</c:v>
                      </c:pt>
                      <c:pt idx="3">
                        <c:v>0.35897435897435898</c:v>
                      </c:pt>
                      <c:pt idx="4">
                        <c:v>0.16216216216216217</c:v>
                      </c:pt>
                      <c:pt idx="5">
                        <c:v>0.34782608695652173</c:v>
                      </c:pt>
                      <c:pt idx="6">
                        <c:v>0.46808510638297873</c:v>
                      </c:pt>
                      <c:pt idx="7">
                        <c:v>0.5</c:v>
                      </c:pt>
                      <c:pt idx="8">
                        <c:v>0.5</c:v>
                      </c:pt>
                      <c:pt idx="9">
                        <c:v>0.45129870129870131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9B1C-4484-86E3-C77156AB4CC4}"/>
                  </c:ext>
                </c:extLst>
              </c15:ser>
            </c15:filteredBarSeries>
          </c:ext>
        </c:extLst>
      </c:barChart>
      <c:catAx>
        <c:axId val="72576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25768736"/>
        <c:crosses val="autoZero"/>
        <c:auto val="1"/>
        <c:lblAlgn val="ctr"/>
        <c:lblOffset val="100"/>
        <c:noMultiLvlLbl val="0"/>
      </c:catAx>
      <c:valAx>
        <c:axId val="725768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725768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PRESENT3!$F$15:$F$24</cx:f>
        <cx:lvl ptCount="10">
          <cx:pt idx="0">6 - 6.5</cx:pt>
          <cx:pt idx="1">6.5 - 7</cx:pt>
          <cx:pt idx="2">7 - 7.5</cx:pt>
          <cx:pt idx="3">7.5 - 8</cx:pt>
          <cx:pt idx="4">8 - 8.5</cx:pt>
          <cx:pt idx="5">8.5 - 9</cx:pt>
          <cx:pt idx="6">9 - 9.5</cx:pt>
          <cx:pt idx="7">9.5 - 10</cx:pt>
          <cx:pt idx="8">10 - 10.5</cx:pt>
          <cx:pt idx="9">10.5 - 11</cx:pt>
        </cx:lvl>
      </cx:strDim>
      <cx:numDim type="val">
        <cx:f>PRESENT3!$G$15:$G$24</cx:f>
        <cx:lvl ptCount="10" formatCode="General">
          <cx:pt idx="0">0</cx:pt>
          <cx:pt idx="1">1</cx:pt>
          <cx:pt idx="2">4</cx:pt>
          <cx:pt idx="3">10</cx:pt>
          <cx:pt idx="4">11</cx:pt>
          <cx:pt idx="5">3</cx:pt>
          <cx:pt idx="6">0</cx:pt>
          <cx:pt idx="7">1</cx:pt>
          <cx:pt idx="8">1</cx:pt>
          <cx:pt idx="9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pH</a:t>
            </a: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ของน้ำเสียฟาร์มสุกรประเภท ก</a:t>
            </a:r>
            <a:endParaRPr lang="th-TH" sz="1600" dirty="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0067AA1B-2D50-44AF-8966-20DFBC8B04B0}" formatIdx="0">
          <cx:tx>
            <cx:txData>
              <cx:f>PRESENT3!$G$2</cx:f>
              <cx:v>ความถี่</cx:v>
            </cx:txData>
          </cx:tx>
          <cx:dataPt idx="7">
            <cx:spPr>
              <a:solidFill>
                <a:srgbClr val="FFC000"/>
              </a:solidFill>
            </cx:spPr>
          </cx:dataPt>
          <cx:dataPt idx="8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10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PRESENT4!$V$3:$V$15</cx:f>
        <cx:lvl ptCount="13">
          <cx:pt idx="0">0 - 40</cx:pt>
          <cx:pt idx="1">40 - 80</cx:pt>
          <cx:pt idx="2">80 - 120</cx:pt>
          <cx:pt idx="3">120 - 160</cx:pt>
          <cx:pt idx="4">160 - 200</cx:pt>
          <cx:pt idx="5">200 - 240</cx:pt>
          <cx:pt idx="6">240 - 280</cx:pt>
          <cx:pt idx="7">280 - 320</cx:pt>
          <cx:pt idx="8">320 - 360</cx:pt>
          <cx:pt idx="9">360 - 400</cx:pt>
          <cx:pt idx="10">400 - 440</cx:pt>
          <cx:pt idx="11">440 - 480</cx:pt>
          <cx:pt idx="12">480 - 520</cx:pt>
        </cx:lvl>
      </cx:strDim>
      <cx:numDim type="val">
        <cx:f>PRESENT4!$W$3:$W$15</cx:f>
        <cx:lvl ptCount="13" formatCode="General">
          <cx:pt idx="0">8</cx:pt>
          <cx:pt idx="1">2</cx:pt>
          <cx:pt idx="2">5</cx:pt>
          <cx:pt idx="3">7</cx:pt>
          <cx:pt idx="4">3</cx:pt>
          <cx:pt idx="5">2</cx:pt>
          <cx:pt idx="6">5</cx:pt>
          <cx:pt idx="7">2</cx:pt>
          <cx:pt idx="8">1</cx:pt>
          <cx:pt idx="9">1</cx:pt>
          <cx:pt idx="10">0</cx:pt>
          <cx:pt idx="11">2</cx:pt>
          <cx:pt idx="12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COD</a:t>
            </a:r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ของน้ำเสียโรงฆ่าสัตว์</a:t>
            </a:r>
            <a:endParaRPr lang="th-TH" sz="160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38A4BFD1-87D3-435A-A20D-3903FE8AACF7}" formatIdx="0">
          <cx:dataPt idx="3">
            <cx:spPr>
              <a:solidFill>
                <a:srgbClr val="FFC000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8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Pt idx="11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1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PRESENT5!$V$3:$V$30</cx:f>
        <cx:lvl ptCount="28">
          <cx:pt idx="0">0 - 100</cx:pt>
          <cx:pt idx="1">100 - 200</cx:pt>
          <cx:pt idx="2">200 - 300</cx:pt>
          <cx:pt idx="3">300 - 400</cx:pt>
          <cx:pt idx="4">400 - 500</cx:pt>
          <cx:pt idx="5">500 - 600</cx:pt>
          <cx:pt idx="6">600 - 700</cx:pt>
          <cx:pt idx="7">700 - 800</cx:pt>
          <cx:pt idx="8">800 - 900</cx:pt>
          <cx:pt idx="9">900 - 1000</cx:pt>
          <cx:pt idx="10">1000 - 1100</cx:pt>
          <cx:pt idx="11">1100 - 1200</cx:pt>
          <cx:pt idx="12">1200 - 1300</cx:pt>
          <cx:pt idx="13">1300 - 1400</cx:pt>
          <cx:pt idx="14">1400 - 1500</cx:pt>
          <cx:pt idx="15">1500 - 1600</cx:pt>
          <cx:pt idx="16">1600 - 1700</cx:pt>
          <cx:pt idx="17">1700 - 1800</cx:pt>
          <cx:pt idx="18">1800 - 1900</cx:pt>
          <cx:pt idx="19">1900 - 2000</cx:pt>
          <cx:pt idx="20">2000 - 2100</cx:pt>
          <cx:pt idx="21">2100 - 2200</cx:pt>
          <cx:pt idx="22">2200 - 2300</cx:pt>
          <cx:pt idx="23">2300 - 2400</cx:pt>
          <cx:pt idx="24">2400 - 2500</cx:pt>
          <cx:pt idx="25">2500 - 2600</cx:pt>
          <cx:pt idx="26">2600 - 2700</cx:pt>
          <cx:pt idx="27">2700 - 2800</cx:pt>
        </cx:lvl>
      </cx:strDim>
      <cx:numDim type="val">
        <cx:f>PRESENT5!$W$3:$W$30</cx:f>
        <cx:lvl ptCount="28" formatCode="General">
          <cx:pt idx="0">23</cx:pt>
          <cx:pt idx="1">21</cx:pt>
          <cx:pt idx="2">21</cx:pt>
          <cx:pt idx="3">16</cx:pt>
          <cx:pt idx="4">16</cx:pt>
          <cx:pt idx="5">8</cx:pt>
          <cx:pt idx="6">19</cx:pt>
          <cx:pt idx="7">6</cx:pt>
          <cx:pt idx="8">7</cx:pt>
          <cx:pt idx="9">5</cx:pt>
          <cx:pt idx="10">7</cx:pt>
          <cx:pt idx="11">6</cx:pt>
          <cx:pt idx="12">5</cx:pt>
          <cx:pt idx="13">4</cx:pt>
          <cx:pt idx="14">3</cx:pt>
          <cx:pt idx="15">3</cx:pt>
          <cx:pt idx="16">7</cx:pt>
          <cx:pt idx="17">1</cx:pt>
          <cx:pt idx="18">0</cx:pt>
          <cx:pt idx="19">1</cx:pt>
          <cx:pt idx="20">0</cx:pt>
          <cx:pt idx="21">5</cx:pt>
          <cx:pt idx="22">0</cx:pt>
          <cx:pt idx="23">2</cx:pt>
          <cx:pt idx="24">0</cx:pt>
          <cx:pt idx="25">3</cx:pt>
          <cx:pt idx="26">0</cx:pt>
          <cx:pt idx="27">2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COD</a:t>
            </a: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ของน้ำเสียฟาร์มประเภท ข และ ค</a:t>
            </a:r>
            <a:endParaRPr lang="th-TH" sz="1600" dirty="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38A4BFD1-87D3-435A-A20D-3903FE8AACF7}" formatIdx="0">
          <cx:dataPt idx="3">
            <cx:spPr>
              <a:solidFill>
                <a:srgbClr val="4472C4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8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Pt idx="10">
            <cx:spPr>
              <a:solidFill>
                <a:srgbClr val="FFC000"/>
              </a:solidFill>
            </cx:spPr>
          </cx:dataPt>
          <cx:dataPt idx="11">
            <cx:spPr>
              <a:solidFill>
                <a:srgbClr val="FFC000"/>
              </a:solidFill>
            </cx:spPr>
          </cx:dataPt>
          <cx:dataPt idx="12">
            <cx:spPr>
              <a:solidFill>
                <a:srgbClr val="FFC000"/>
              </a:solidFill>
            </cx:spPr>
          </cx:dataPt>
          <cx:dataPt idx="13">
            <cx:spPr>
              <a:solidFill>
                <a:srgbClr val="FFC000"/>
              </a:solidFill>
            </cx:spPr>
          </cx:dataPt>
          <cx:dataPt idx="14">
            <cx:spPr>
              <a:solidFill>
                <a:srgbClr val="FFC000"/>
              </a:solidFill>
            </cx:spPr>
          </cx:dataPt>
          <cx:dataPt idx="15">
            <cx:spPr>
              <a:solidFill>
                <a:srgbClr val="FFC000"/>
              </a:solidFill>
            </cx:spPr>
          </cx:dataPt>
          <cx:dataPt idx="16">
            <cx:spPr>
              <a:solidFill>
                <a:srgbClr val="FFC000"/>
              </a:solidFill>
            </cx:spPr>
          </cx:dataPt>
          <cx:dataPt idx="17">
            <cx:spPr>
              <a:solidFill>
                <a:srgbClr val="FFC000"/>
              </a:solidFill>
            </cx:spPr>
          </cx:dataPt>
          <cx:dataPt idx="19">
            <cx:spPr>
              <a:solidFill>
                <a:srgbClr val="FFC000"/>
              </a:solidFill>
            </cx:spPr>
          </cx:dataPt>
          <cx:dataPt idx="21">
            <cx:spPr>
              <a:solidFill>
                <a:srgbClr val="FFC000"/>
              </a:solidFill>
            </cx:spPr>
          </cx:dataPt>
          <cx:dataPt idx="23">
            <cx:spPr>
              <a:solidFill>
                <a:srgbClr val="FFC000"/>
              </a:solidFill>
            </cx:spPr>
          </cx:dataPt>
          <cx:dataPt idx="25">
            <cx:spPr>
              <a:solidFill>
                <a:srgbClr val="FFC000"/>
              </a:solidFill>
            </cx:spPr>
          </cx:dataPt>
          <cx:dataPt idx="27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1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PRESENT6!$V$3:$V$13</cx:f>
        <cx:lvl ptCount="11">
          <cx:pt idx="0">0 - 100</cx:pt>
          <cx:pt idx="1">100 - 200</cx:pt>
          <cx:pt idx="2">200 - 300</cx:pt>
          <cx:pt idx="3">300 - 400</cx:pt>
          <cx:pt idx="4">400 - 500</cx:pt>
          <cx:pt idx="5">500 - 600</cx:pt>
          <cx:pt idx="6">600 - 700</cx:pt>
          <cx:pt idx="7">700 - 800</cx:pt>
          <cx:pt idx="8">800 - 900</cx:pt>
          <cx:pt idx="9">900 - 1000</cx:pt>
          <cx:pt idx="10">1000 - 1100</cx:pt>
        </cx:lvl>
      </cx:strDim>
      <cx:numDim type="val">
        <cx:f>PRESENT6!$W$3:$W$13</cx:f>
        <cx:lvl ptCount="11" formatCode="General">
          <cx:pt idx="0">8</cx:pt>
          <cx:pt idx="1">14</cx:pt>
          <cx:pt idx="2">12</cx:pt>
          <cx:pt idx="3">2</cx:pt>
          <cx:pt idx="4">2</cx:pt>
          <cx:pt idx="5">0</cx:pt>
          <cx:pt idx="6">1</cx:pt>
          <cx:pt idx="7">0</cx:pt>
          <cx:pt idx="8">0</cx:pt>
          <cx:pt idx="9">1</cx:pt>
          <cx:pt idx="10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COD</a:t>
            </a:r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ของน้ำเสียฟาร์มสุกรไม่ระบุประเภท</a:t>
            </a:r>
            <a:endParaRPr lang="th-TH" sz="160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38A4BFD1-87D3-435A-A20D-3903FE8AACF7}" formatIdx="0">
          <cx:dataPt idx="3">
            <cx:spPr>
              <a:solidFill>
                <a:srgbClr val="FFC000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1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PRESENT3!$AD$3:$AD$18</cx:f>
        <cx:lvl ptCount="16">
          <cx:pt idx="0">0 - 60</cx:pt>
          <cx:pt idx="1">60 - 120</cx:pt>
          <cx:pt idx="2">120 - 180</cx:pt>
          <cx:pt idx="3">180 - 240</cx:pt>
          <cx:pt idx="4">240 - 300</cx:pt>
          <cx:pt idx="5">300 - 360</cx:pt>
          <cx:pt idx="6">360 - 420</cx:pt>
          <cx:pt idx="7">420 - 480</cx:pt>
          <cx:pt idx="8">480 - 540</cx:pt>
          <cx:pt idx="9">540 - 600</cx:pt>
          <cx:pt idx="10">600 - 660</cx:pt>
          <cx:pt idx="11">660 - 720</cx:pt>
          <cx:pt idx="12">720 - 780</cx:pt>
          <cx:pt idx="13">780 - 840</cx:pt>
          <cx:pt idx="14">840 - 900</cx:pt>
          <cx:pt idx="15">900 - 960</cx:pt>
        </cx:lvl>
      </cx:strDim>
      <cx:numDim type="val">
        <cx:f>PRESENT3!$AE$3:$AE$18</cx:f>
        <cx:lvl ptCount="16" formatCode="General">
          <cx:pt idx="0">9</cx:pt>
          <cx:pt idx="1">5</cx:pt>
          <cx:pt idx="2">1</cx:pt>
          <cx:pt idx="3">2</cx:pt>
          <cx:pt idx="4">2</cx:pt>
          <cx:pt idx="5">2</cx:pt>
          <cx:pt idx="6">0</cx:pt>
          <cx:pt idx="7">2</cx:pt>
          <cx:pt idx="8">0</cx:pt>
          <cx:pt idx="9">3</cx:pt>
          <cx:pt idx="10">1</cx:pt>
          <cx:pt idx="11">0</cx:pt>
          <cx:pt idx="12">3</cx:pt>
          <cx:pt idx="13">0</cx:pt>
          <cx:pt idx="14">1</cx:pt>
          <cx:pt idx="15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TKN</a:t>
            </a:r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ของน้ำเสียฟาร์มสุกรประเภท ก</a:t>
            </a:r>
            <a:endParaRPr lang="th-TH" sz="160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2D1F632E-3AFA-4247-840F-9EE732C67681}" formatIdx="0">
          <cx:dataPt idx="2">
            <cx:spPr>
              <a:solidFill>
                <a:srgbClr val="FFC000"/>
              </a:solidFill>
            </cx:spPr>
          </cx:dataPt>
          <cx:dataPt idx="3">
            <cx:spPr>
              <a:solidFill>
                <a:srgbClr val="FFC000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Pt idx="10">
            <cx:spPr>
              <a:solidFill>
                <a:srgbClr val="FFC000"/>
              </a:solidFill>
            </cx:spPr>
          </cx:dataPt>
          <cx:dataPt idx="12">
            <cx:spPr>
              <a:solidFill>
                <a:srgbClr val="FFC000"/>
              </a:solidFill>
            </cx:spPr>
          </cx:dataPt>
          <cx:dataPt idx="14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1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PRESENT5!$AD$3:$AD$22</cx:f>
        <cx:lvl ptCount="20">
          <cx:pt idx="0">0 - 50</cx:pt>
          <cx:pt idx="1">50 - 100</cx:pt>
          <cx:pt idx="2">100 - 150</cx:pt>
          <cx:pt idx="3">150 - 200</cx:pt>
          <cx:pt idx="4">200 - 250</cx:pt>
          <cx:pt idx="5">250 - 300</cx:pt>
          <cx:pt idx="6">300 - 350</cx:pt>
          <cx:pt idx="7">350 - 400</cx:pt>
          <cx:pt idx="8">400 - 450</cx:pt>
          <cx:pt idx="9">450 - 500</cx:pt>
          <cx:pt idx="10">500 - 550</cx:pt>
          <cx:pt idx="11">550 - 600</cx:pt>
          <cx:pt idx="12">600 - 650</cx:pt>
          <cx:pt idx="13">650 - 700</cx:pt>
          <cx:pt idx="14">700 - 750</cx:pt>
          <cx:pt idx="15">750 - 800</cx:pt>
          <cx:pt idx="16">800 - 850</cx:pt>
          <cx:pt idx="17">850 - 900</cx:pt>
          <cx:pt idx="18">900 - 950</cx:pt>
          <cx:pt idx="19">950 - 1000</cx:pt>
        </cx:lvl>
      </cx:strDim>
      <cx:numDim type="val">
        <cx:f>PRESENT5!$AE$3:$AE$22</cx:f>
        <cx:lvl ptCount="20" formatCode="General">
          <cx:pt idx="0">54</cx:pt>
          <cx:pt idx="1">23</cx:pt>
          <cx:pt idx="2">24</cx:pt>
          <cx:pt idx="3">17</cx:pt>
          <cx:pt idx="4">14</cx:pt>
          <cx:pt idx="5">12</cx:pt>
          <cx:pt idx="6">8</cx:pt>
          <cx:pt idx="7">7</cx:pt>
          <cx:pt idx="8">2</cx:pt>
          <cx:pt idx="9">5</cx:pt>
          <cx:pt idx="10">8</cx:pt>
          <cx:pt idx="11">2</cx:pt>
          <cx:pt idx="12">5</cx:pt>
          <cx:pt idx="13">3</cx:pt>
          <cx:pt idx="14">1</cx:pt>
          <cx:pt idx="15">1</cx:pt>
          <cx:pt idx="16">2</cx:pt>
          <cx:pt idx="17">2</cx:pt>
          <cx:pt idx="18">1</cx:pt>
          <cx:pt idx="19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TKN</a:t>
            </a: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ของน้ำเสียฟาร์มประเภท ข และ ค</a:t>
            </a:r>
            <a:endParaRPr lang="th-TH" sz="1600" dirty="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2D1F632E-3AFA-4247-840F-9EE732C67681}" formatIdx="0"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8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Pt idx="10">
            <cx:spPr>
              <a:solidFill>
                <a:srgbClr val="FFC000"/>
              </a:solidFill>
            </cx:spPr>
          </cx:dataPt>
          <cx:dataPt idx="11">
            <cx:spPr>
              <a:solidFill>
                <a:srgbClr val="FFC000"/>
              </a:solidFill>
            </cx:spPr>
          </cx:dataPt>
          <cx:dataPt idx="12">
            <cx:spPr>
              <a:solidFill>
                <a:srgbClr val="FFC000"/>
              </a:solidFill>
            </cx:spPr>
          </cx:dataPt>
          <cx:dataPt idx="13">
            <cx:spPr>
              <a:solidFill>
                <a:srgbClr val="FFC000"/>
              </a:solidFill>
            </cx:spPr>
          </cx:dataPt>
          <cx:dataPt idx="14">
            <cx:spPr>
              <a:solidFill>
                <a:srgbClr val="FFC000"/>
              </a:solidFill>
            </cx:spPr>
          </cx:dataPt>
          <cx:dataPt idx="15">
            <cx:spPr>
              <a:solidFill>
                <a:srgbClr val="FFC000"/>
              </a:solidFill>
            </cx:spPr>
          </cx:dataPt>
          <cx:dataPt idx="16">
            <cx:spPr>
              <a:solidFill>
                <a:srgbClr val="FFC000"/>
              </a:solidFill>
            </cx:spPr>
          </cx:dataPt>
          <cx:dataPt idx="17">
            <cx:spPr>
              <a:solidFill>
                <a:srgbClr val="FFC000"/>
              </a:solidFill>
            </cx:spPr>
          </cx:dataPt>
          <cx:dataPt idx="18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1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PRESENT6!$AD$3:$AD$17</cx:f>
        <cx:lvl ptCount="15">
          <cx:pt idx="0">0 - 60</cx:pt>
          <cx:pt idx="1">60 - 120</cx:pt>
          <cx:pt idx="2">120 - 180</cx:pt>
          <cx:pt idx="3">180 - 240</cx:pt>
          <cx:pt idx="4">240 - 300</cx:pt>
          <cx:pt idx="5">300 - 360</cx:pt>
          <cx:pt idx="6">360 - 420</cx:pt>
          <cx:pt idx="7">420 - 480</cx:pt>
          <cx:pt idx="8">480 - 540</cx:pt>
          <cx:pt idx="9">540 - 600</cx:pt>
          <cx:pt idx="10">600 - 660</cx:pt>
          <cx:pt idx="11">660 - 720</cx:pt>
          <cx:pt idx="12">720 - 780</cx:pt>
          <cx:pt idx="13">780 - 840</cx:pt>
          <cx:pt idx="14">840 - 900</cx:pt>
        </cx:lvl>
      </cx:strDim>
      <cx:numDim type="val">
        <cx:f>PRESENT6!$AE$3:$AE$17</cx:f>
        <cx:lvl ptCount="15" formatCode="General">
          <cx:pt idx="0">32</cx:pt>
          <cx:pt idx="1">1</cx:pt>
          <cx:pt idx="2">1</cx:pt>
          <cx:pt idx="3">0</cx:pt>
          <cx:pt idx="4">1</cx:pt>
          <cx:pt idx="5">1</cx:pt>
          <cx:pt idx="6">0</cx:pt>
          <cx:pt idx="7">1</cx:pt>
          <cx:pt idx="8">0</cx:pt>
          <cx:pt idx="9">1</cx:pt>
          <cx:pt idx="10">0</cx:pt>
          <cx:pt idx="11">0</cx:pt>
          <cx:pt idx="12">2</cx:pt>
          <cx:pt idx="13">1</cx:pt>
          <cx:pt idx="14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TKN</a:t>
            </a:r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ของน้ำเสียฟาร์มสุกรไม่ระบุประเภท</a:t>
            </a:r>
            <a:endParaRPr lang="th-TH" sz="160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2D1F632E-3AFA-4247-840F-9EE732C67681}" formatIdx="0">
          <cx:dataPt idx="2">
            <cx:spPr>
              <a:solidFill>
                <a:srgbClr val="FFC000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Pt idx="12">
            <cx:spPr>
              <a:solidFill>
                <a:srgbClr val="FFC000"/>
              </a:solidFill>
            </cx:spPr>
          </cx:dataPt>
          <cx:dataPt idx="13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16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PRESENT4!$AD$3:$AD$14</cx:f>
        <cx:lvl ptCount="12">
          <cx:pt idx="0">0 - 50</cx:pt>
          <cx:pt idx="1">50 - 100</cx:pt>
          <cx:pt idx="2">100 - 150</cx:pt>
          <cx:pt idx="3">150 - 200</cx:pt>
          <cx:pt idx="4">200 - 250</cx:pt>
          <cx:pt idx="5">250 - 300</cx:pt>
          <cx:pt idx="6">300 - 350</cx:pt>
          <cx:pt idx="7">350 - 400</cx:pt>
          <cx:pt idx="8">400 - 450</cx:pt>
          <cx:pt idx="9">450 - 500</cx:pt>
          <cx:pt idx="10">500 - 550</cx:pt>
          <cx:pt idx="11">550 - 600</cx:pt>
        </cx:lvl>
      </cx:strDim>
      <cx:numDim type="val">
        <cx:f>PRESENT4!$AE$3:$AE$14</cx:f>
        <cx:lvl ptCount="12" formatCode="General">
          <cx:pt idx="0">25</cx:pt>
          <cx:pt idx="1">11</cx:pt>
          <cx:pt idx="2">4</cx:pt>
          <cx:pt idx="3">0</cx:pt>
          <cx:pt idx="4">0</cx:pt>
          <cx:pt idx="5">1</cx:pt>
          <cx:pt idx="6">0</cx:pt>
          <cx:pt idx="7">0</cx:pt>
          <cx:pt idx="8">0</cx:pt>
          <cx:pt idx="9">0</cx:pt>
          <cx:pt idx="10">0</cx:pt>
          <cx:pt idx="11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TKN</a:t>
            </a:r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ของน้ำเสียโรงฆ่าสัตว์</a:t>
            </a:r>
            <a:endParaRPr lang="th-TH" sz="160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2D1F632E-3AFA-4247-840F-9EE732C67681}" formatIdx="0">
          <cx:dataPt idx="2">
            <cx:spPr>
              <a:solidFill>
                <a:srgbClr val="FFC000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11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17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PRESENT3!$AL$3:$AL$20</cx:f>
        <cx:lvl ptCount="18">
          <cx:pt idx="0">0 - 50</cx:pt>
          <cx:pt idx="1">50 - 100</cx:pt>
          <cx:pt idx="2">100 - 150</cx:pt>
          <cx:pt idx="3">150 - 200</cx:pt>
          <cx:pt idx="4">200 - 250</cx:pt>
          <cx:pt idx="5">250 - 300</cx:pt>
          <cx:pt idx="6">300 - 350</cx:pt>
          <cx:pt idx="7">350 - 400</cx:pt>
          <cx:pt idx="8">400 - 450</cx:pt>
          <cx:pt idx="9">450 - 500</cx:pt>
          <cx:pt idx="10">500 - 550</cx:pt>
          <cx:pt idx="11">550 - 600</cx:pt>
          <cx:pt idx="12">600 - 650</cx:pt>
          <cx:pt idx="13">650 - 700</cx:pt>
          <cx:pt idx="14">700 - 750</cx:pt>
          <cx:pt idx="15">750 - 800</cx:pt>
          <cx:pt idx="16">800 - 850</cx:pt>
          <cx:pt idx="17">850 - 900</cx:pt>
        </cx:lvl>
      </cx:strDim>
      <cx:numDim type="val">
        <cx:f>PRESENT3!$AM$3:$AM$20</cx:f>
        <cx:lvl ptCount="18" formatCode="General">
          <cx:pt idx="0">6</cx:pt>
          <cx:pt idx="1">5</cx:pt>
          <cx:pt idx="2">3</cx:pt>
          <cx:pt idx="3">2</cx:pt>
          <cx:pt idx="4">3</cx:pt>
          <cx:pt idx="5">6</cx:pt>
          <cx:pt idx="6">2</cx:pt>
          <cx:pt idx="7">1</cx:pt>
          <cx:pt idx="8">0</cx:pt>
          <cx:pt idx="9">0</cx:pt>
          <cx:pt idx="10">1</cx:pt>
          <cx:pt idx="11">0</cx:pt>
          <cx:pt idx="12">1</cx:pt>
          <cx:pt idx="13">0</cx:pt>
          <cx:pt idx="14">0</cx:pt>
          <cx:pt idx="15">0</cx:pt>
          <cx:pt idx="16">1</cx:pt>
          <cx:pt idx="17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TSS</a:t>
            </a: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ของน้ำเสียฟาร์มสุกรประเภท ก</a:t>
            </a:r>
            <a:endParaRPr lang="th-TH" sz="1600" dirty="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62FDC0C6-5956-4811-BE58-7FB9A697C667}" formatIdx="0">
          <cx:dataPt idx="3">
            <cx:spPr>
              <a:solidFill>
                <a:srgbClr val="FFC000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10">
            <cx:spPr>
              <a:solidFill>
                <a:srgbClr val="FFC000"/>
              </a:solidFill>
            </cx:spPr>
          </cx:dataPt>
          <cx:dataPt idx="12">
            <cx:spPr>
              <a:solidFill>
                <a:srgbClr val="FFC000"/>
              </a:solidFill>
            </cx:spPr>
          </cx:dataPt>
          <cx:dataPt idx="16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18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PRESENT5!$AL$3:$AL$29</cx:f>
        <cx:lvl ptCount="27">
          <cx:pt idx="0">0 - 50</cx:pt>
          <cx:pt idx="1">50 - 100</cx:pt>
          <cx:pt idx="2">100 - 150</cx:pt>
          <cx:pt idx="3">150 - 200</cx:pt>
          <cx:pt idx="4">200 - 250</cx:pt>
          <cx:pt idx="5">250 - 300</cx:pt>
          <cx:pt idx="6">300 - 350</cx:pt>
          <cx:pt idx="7">350 - 400</cx:pt>
          <cx:pt idx="8">400 - 450</cx:pt>
          <cx:pt idx="9">450 - 500</cx:pt>
          <cx:pt idx="10">500 - 550</cx:pt>
          <cx:pt idx="11">550 - 600</cx:pt>
          <cx:pt idx="12">600 - 650</cx:pt>
          <cx:pt idx="13">650 - 700</cx:pt>
          <cx:pt idx="14">700 - 750</cx:pt>
          <cx:pt idx="15">750 - 800</cx:pt>
          <cx:pt idx="16">800 - 850</cx:pt>
          <cx:pt idx="17">850 - 900</cx:pt>
          <cx:pt idx="18">900 - 950</cx:pt>
          <cx:pt idx="19">950 - 1000</cx:pt>
          <cx:pt idx="20">1000 - 1050</cx:pt>
          <cx:pt idx="21">1050 - 1100</cx:pt>
          <cx:pt idx="22">1100 - 1150</cx:pt>
          <cx:pt idx="23">1150 - 1200</cx:pt>
          <cx:pt idx="24">1200 - 1250</cx:pt>
          <cx:pt idx="25">1250 - 1300</cx:pt>
          <cx:pt idx="26">1300 - 1350</cx:pt>
        </cx:lvl>
      </cx:strDim>
      <cx:numDim type="val">
        <cx:f>PRESENT5!$AM$3:$AM$29</cx:f>
        <cx:lvl ptCount="27" formatCode="General">
          <cx:pt idx="0">33</cx:pt>
          <cx:pt idx="1">20</cx:pt>
          <cx:pt idx="2">21</cx:pt>
          <cx:pt idx="3">20</cx:pt>
          <cx:pt idx="4">16</cx:pt>
          <cx:pt idx="5">15</cx:pt>
          <cx:pt idx="6">11</cx:pt>
          <cx:pt idx="7">7</cx:pt>
          <cx:pt idx="8">4</cx:pt>
          <cx:pt idx="9">4</cx:pt>
          <cx:pt idx="10">4</cx:pt>
          <cx:pt idx="11">5</cx:pt>
          <cx:pt idx="12">5</cx:pt>
          <cx:pt idx="13">3</cx:pt>
          <cx:pt idx="14">1</cx:pt>
          <cx:pt idx="15">2</cx:pt>
          <cx:pt idx="16">2</cx:pt>
          <cx:pt idx="17">3</cx:pt>
          <cx:pt idx="18">1</cx:pt>
          <cx:pt idx="19">4</cx:pt>
          <cx:pt idx="20">0</cx:pt>
          <cx:pt idx="21">0</cx:pt>
          <cx:pt idx="22">1</cx:pt>
          <cx:pt idx="23">4</cx:pt>
          <cx:pt idx="24">1</cx:pt>
          <cx:pt idx="25">2</cx:pt>
          <cx:pt idx="26">1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TSS</a:t>
            </a: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ของน้ำเสียฟาร์มสุกรประเภท ข และ ค</a:t>
            </a:r>
            <a:endParaRPr lang="th-TH" sz="1600" dirty="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62FDC0C6-5956-4811-BE58-7FB9A697C667}" formatIdx="0"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8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Pt idx="10">
            <cx:spPr>
              <a:solidFill>
                <a:srgbClr val="FFC000"/>
              </a:solidFill>
            </cx:spPr>
          </cx:dataPt>
          <cx:dataPt idx="11">
            <cx:spPr>
              <a:solidFill>
                <a:srgbClr val="FFC000"/>
              </a:solidFill>
            </cx:spPr>
          </cx:dataPt>
          <cx:dataPt idx="12">
            <cx:spPr>
              <a:solidFill>
                <a:srgbClr val="FFC000"/>
              </a:solidFill>
            </cx:spPr>
          </cx:dataPt>
          <cx:dataPt idx="13">
            <cx:spPr>
              <a:solidFill>
                <a:srgbClr val="FFC000"/>
              </a:solidFill>
            </cx:spPr>
          </cx:dataPt>
          <cx:dataPt idx="14">
            <cx:spPr>
              <a:solidFill>
                <a:srgbClr val="FFC000"/>
              </a:solidFill>
            </cx:spPr>
          </cx:dataPt>
          <cx:dataPt idx="15">
            <cx:spPr>
              <a:solidFill>
                <a:srgbClr val="FFC000"/>
              </a:solidFill>
            </cx:spPr>
          </cx:dataPt>
          <cx:dataPt idx="16">
            <cx:spPr>
              <a:solidFill>
                <a:srgbClr val="FFC000"/>
              </a:solidFill>
            </cx:spPr>
          </cx:dataPt>
          <cx:dataPt idx="17">
            <cx:spPr>
              <a:solidFill>
                <a:srgbClr val="FFC000"/>
              </a:solidFill>
            </cx:spPr>
          </cx:dataPt>
          <cx:dataPt idx="18">
            <cx:spPr>
              <a:solidFill>
                <a:srgbClr val="FFC000"/>
              </a:solidFill>
            </cx:spPr>
          </cx:dataPt>
          <cx:dataPt idx="19">
            <cx:spPr>
              <a:solidFill>
                <a:srgbClr val="FFC000"/>
              </a:solidFill>
            </cx:spPr>
          </cx:dataPt>
          <cx:dataPt idx="22">
            <cx:spPr>
              <a:solidFill>
                <a:srgbClr val="FFC000"/>
              </a:solidFill>
            </cx:spPr>
          </cx:dataPt>
          <cx:dataPt idx="23">
            <cx:spPr>
              <a:solidFill>
                <a:srgbClr val="FFC000"/>
              </a:solidFill>
            </cx:spPr>
          </cx:dataPt>
          <cx:dataPt idx="24">
            <cx:spPr>
              <a:solidFill>
                <a:srgbClr val="FFC000"/>
              </a:solidFill>
            </cx:spPr>
          </cx:dataPt>
          <cx:dataPt idx="25">
            <cx:spPr>
              <a:solidFill>
                <a:srgbClr val="FFC000"/>
              </a:solidFill>
            </cx:spPr>
          </cx:dataPt>
          <cx:dataPt idx="26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19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PRESENT6!$AL$3:$AL$20</cx:f>
        <cx:lvl ptCount="18">
          <cx:pt idx="0">0 - 50</cx:pt>
          <cx:pt idx="1">50 - 100</cx:pt>
          <cx:pt idx="2">100 - 150</cx:pt>
          <cx:pt idx="3">150 - 200</cx:pt>
          <cx:pt idx="4">200 - 250</cx:pt>
          <cx:pt idx="5">250 - 300</cx:pt>
          <cx:pt idx="6">300 - 350</cx:pt>
          <cx:pt idx="7">350 - 400</cx:pt>
          <cx:pt idx="8">400 - 450</cx:pt>
          <cx:pt idx="9">450 - 500</cx:pt>
          <cx:pt idx="10">500 - 550</cx:pt>
          <cx:pt idx="11">550 - 600</cx:pt>
          <cx:pt idx="12">600 - 650</cx:pt>
          <cx:pt idx="13">650 - 700</cx:pt>
          <cx:pt idx="14">700 - 750</cx:pt>
          <cx:pt idx="15">750 - 800</cx:pt>
          <cx:pt idx="16">800 - 850</cx:pt>
          <cx:pt idx="17">850 - 900</cx:pt>
        </cx:lvl>
      </cx:strDim>
      <cx:numDim type="val">
        <cx:f>PRESENT6!$AM$3:$AM$20</cx:f>
        <cx:lvl ptCount="18" formatCode="General">
          <cx:pt idx="0">10</cx:pt>
          <cx:pt idx="1">20</cx:pt>
          <cx:pt idx="2">4</cx:pt>
          <cx:pt idx="3">0</cx:pt>
          <cx:pt idx="4">1</cx:pt>
          <cx:pt idx="5">0</cx:pt>
          <cx:pt idx="6">3</cx:pt>
          <cx:pt idx="7">1</cx:pt>
          <cx:pt idx="8">0</cx:pt>
          <cx:pt idx="9">0</cx:pt>
          <cx:pt idx="10">1</cx:pt>
          <cx:pt idx="11">0</cx:pt>
          <cx:pt idx="12">0</cx:pt>
          <cx:pt idx="13">0</cx:pt>
          <cx:pt idx="14">0</cx:pt>
          <cx:pt idx="15">0</cx:pt>
          <cx:pt idx="16">1</cx:pt>
          <cx:pt idx="17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TSS</a:t>
            </a: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ของน้ำเสียฟาร์มสุกรไม่ระบุประเภท</a:t>
            </a:r>
            <a:endParaRPr lang="th-TH" sz="1600" dirty="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62FDC0C6-5956-4811-BE58-7FB9A697C667}" formatIdx="0">
          <cx:dataPt idx="4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10">
            <cx:spPr>
              <a:solidFill>
                <a:srgbClr val="FFC000"/>
              </a:solidFill>
            </cx:spPr>
          </cx:dataPt>
          <cx:dataPt idx="16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PRESENT4!$F$14:$F$21</cx:f>
        <cx:lvl ptCount="8">
          <cx:pt idx="0">5.5 - 6</cx:pt>
          <cx:pt idx="1">6 - 6.5</cx:pt>
          <cx:pt idx="2">6.5 - 7</cx:pt>
          <cx:pt idx="3">7 - 7.5</cx:pt>
          <cx:pt idx="4">7.5 - 8</cx:pt>
          <cx:pt idx="5">8 - 8.5</cx:pt>
          <cx:pt idx="6">8.5 - 9</cx:pt>
          <cx:pt idx="7">9 - 9.5</cx:pt>
        </cx:lvl>
      </cx:strDim>
      <cx:numDim type="val">
        <cx:f>PRESENT4!$G$14:$G$21</cx:f>
        <cx:lvl ptCount="8" formatCode="General">
          <cx:pt idx="0">0</cx:pt>
          <cx:pt idx="1">3</cx:pt>
          <cx:pt idx="2">9</cx:pt>
          <cx:pt idx="3">15</cx:pt>
          <cx:pt idx="4">10</cx:pt>
          <cx:pt idx="5">3</cx:pt>
          <cx:pt idx="6">2</cx:pt>
          <cx:pt idx="7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th-TH" sz="16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pH </a:t>
            </a:r>
            <a:r>
              <a:rPr lang="th-TH" sz="1600" b="0" i="0" u="none" strike="noStrike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ของน้ำเสียโรงฆ่าสัตว์</a:t>
            </a:r>
            <a:endParaRPr lang="en-US" sz="16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0067AA1B-2D50-44AF-8966-20DFBC8B04B0}" formatIdx="0">
          <cx:tx>
            <cx:txData>
              <cx:f>PRESENT4!$G$2</cx:f>
              <cx:v>ความถี่</cx:v>
            </cx:txData>
          </cx:tx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20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PRESENT4!$AL$3:$AL$15</cx:f>
        <cx:lvl ptCount="13">
          <cx:pt idx="0">0 - 25</cx:pt>
          <cx:pt idx="1">25 - 50</cx:pt>
          <cx:pt idx="2">50 - 75</cx:pt>
          <cx:pt idx="3">75 - 100</cx:pt>
          <cx:pt idx="4">100 - 125</cx:pt>
          <cx:pt idx="5">125 - 150</cx:pt>
          <cx:pt idx="6">150 - 175</cx:pt>
          <cx:pt idx="7">175 - 200</cx:pt>
          <cx:pt idx="8">200 - 225</cx:pt>
          <cx:pt idx="9">225 - 250</cx:pt>
          <cx:pt idx="10">250 - 275</cx:pt>
          <cx:pt idx="11">275 - 300</cx:pt>
          <cx:pt idx="12">300 - 325</cx:pt>
        </cx:lvl>
      </cx:strDim>
      <cx:numDim type="val">
        <cx:f>PRESENT4!$AM$3:$AM$15</cx:f>
        <cx:lvl ptCount="13" formatCode="General">
          <cx:pt idx="0">9</cx:pt>
          <cx:pt idx="1">8</cx:pt>
          <cx:pt idx="2">4</cx:pt>
          <cx:pt idx="3">7</cx:pt>
          <cx:pt idx="4">1</cx:pt>
          <cx:pt idx="5">2</cx:pt>
          <cx:pt idx="6">0</cx:pt>
          <cx:pt idx="7">3</cx:pt>
          <cx:pt idx="8">2</cx:pt>
          <cx:pt idx="9">0</cx:pt>
          <cx:pt idx="10">2</cx:pt>
          <cx:pt idx="11">1</cx:pt>
          <cx:pt idx="12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TSS</a:t>
            </a: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ของน้ำเสียโรงฆ่าสัตว์</a:t>
            </a:r>
            <a:endParaRPr lang="th-TH" sz="1600" dirty="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62FDC0C6-5956-4811-BE58-7FB9A697C667}" formatIdx="0">
          <cx:dataPt idx="2">
            <cx:spPr>
              <a:solidFill>
                <a:srgbClr val="FFC000"/>
              </a:solidFill>
            </cx:spPr>
          </cx:dataPt>
          <cx:dataPt idx="3">
            <cx:spPr>
              <a:solidFill>
                <a:srgbClr val="FFC000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8">
            <cx:spPr>
              <a:solidFill>
                <a:srgbClr val="FFC000"/>
              </a:solidFill>
            </cx:spPr>
          </cx:dataPt>
          <cx:dataPt idx="10">
            <cx:spPr>
              <a:solidFill>
                <a:srgbClr val="FFC000"/>
              </a:solidFill>
            </cx:spPr>
          </cx:dataPt>
          <cx:dataPt idx="11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PRESENT5!$F$14:$F$22</cx:f>
        <cx:lvl ptCount="9">
          <cx:pt idx="0">5.5 - 6</cx:pt>
          <cx:pt idx="1">6 - 6.5</cx:pt>
          <cx:pt idx="2">6.5 - 7</cx:pt>
          <cx:pt idx="3">7 - 7.5</cx:pt>
          <cx:pt idx="4">7.5 - 8</cx:pt>
          <cx:pt idx="5">8 - 8.5</cx:pt>
          <cx:pt idx="6">8.5 - 9</cx:pt>
          <cx:pt idx="7">9 - 9.5</cx:pt>
          <cx:pt idx="8">9.5 - 10</cx:pt>
        </cx:lvl>
      </cx:strDim>
      <cx:numDim type="val">
        <cx:f>PRESENT5!$G$14:$G$22</cx:f>
        <cx:lvl ptCount="9" formatCode="General">
          <cx:pt idx="0">0</cx:pt>
          <cx:pt idx="1">3</cx:pt>
          <cx:pt idx="2">12</cx:pt>
          <cx:pt idx="3">35</cx:pt>
          <cx:pt idx="4">49</cx:pt>
          <cx:pt idx="5">65</cx:pt>
          <cx:pt idx="6">25</cx:pt>
          <cx:pt idx="7">5</cx:pt>
          <cx:pt idx="8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th-TH" sz="1600" b="0" i="0" u="none" strike="noStrike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u="none" strike="noStrike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pH </a:t>
            </a:r>
            <a:r>
              <a:rPr lang="th-TH" sz="1600" b="0" i="0" u="none" strike="noStrike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ของน้ำเสียฟาร์มสุกรประเภท ข และ ค</a:t>
            </a:r>
            <a:endParaRPr lang="en-US" sz="1600" b="0" i="0" u="none" strike="noStrike" baseline="0" dirty="0">
              <a:solidFill>
                <a:sysClr val="windowText" lastClr="000000">
                  <a:lumMod val="65000"/>
                  <a:lumOff val="35000"/>
                </a:sys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0067AA1B-2D50-44AF-8966-20DFBC8B04B0}" formatIdx="0">
          <cx:tx>
            <cx:txData>
              <cx:f>PRESENT5!$G$2</cx:f>
              <cx:v>ความถี่</cx:v>
            </cx:txData>
          </cx:tx>
          <cx:dataPt idx="7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PRESENT6!$F$15:$F$20</cx:f>
        <cx:lvl ptCount="6">
          <cx:pt idx="0">6 - 6.5</cx:pt>
          <cx:pt idx="1">6.5 - 7</cx:pt>
          <cx:pt idx="2">7 - 7.5</cx:pt>
          <cx:pt idx="3">7.5 - 8</cx:pt>
          <cx:pt idx="4">8 - 8.5</cx:pt>
          <cx:pt idx="5">8.5 - 9</cx:pt>
        </cx:lvl>
      </cx:strDim>
      <cx:numDim type="val">
        <cx:f>PRESENT6!$G$15:$G$20</cx:f>
        <cx:lvl ptCount="6" formatCode="General">
          <cx:pt idx="0">0</cx:pt>
          <cx:pt idx="1">4</cx:pt>
          <cx:pt idx="2">30</cx:pt>
          <cx:pt idx="3">5</cx:pt>
          <cx:pt idx="4">2</cx:pt>
          <cx:pt idx="5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pH</a:t>
            </a:r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ของน้ำเสียฟาร์มสุกรไม่ระบุประเภท</a:t>
            </a:r>
            <a:endParaRPr lang="th-TH" sz="160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0067AA1B-2D50-44AF-8966-20DFBC8B04B0}" formatIdx="0">
          <cx:tx>
            <cx:txData>
              <cx:f>PRESENT6!$G$2</cx:f>
              <cx:v>ความถี่</cx:v>
            </cx:txData>
          </cx:tx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PRESENT3!$N$3:$N$13</cx:f>
        <cx:lvl ptCount="11">
          <cx:pt idx="0">0 - 20</cx:pt>
          <cx:pt idx="1">20 - 40</cx:pt>
          <cx:pt idx="2">40 - 60</cx:pt>
          <cx:pt idx="3">60 - 80</cx:pt>
          <cx:pt idx="4">80 - 100</cx:pt>
          <cx:pt idx="5">100 - 120</cx:pt>
          <cx:pt idx="6">120 - 140</cx:pt>
          <cx:pt idx="7">140 - 160</cx:pt>
          <cx:pt idx="8">160 - 180</cx:pt>
          <cx:pt idx="9">180 - 200</cx:pt>
          <cx:pt idx="10">200 - 220</cx:pt>
        </cx:lvl>
      </cx:strDim>
      <cx:numDim type="val">
        <cx:f>PRESENT3!$O$3:$O$13</cx:f>
        <cx:lvl ptCount="11" formatCode="General">
          <cx:pt idx="0">5</cx:pt>
          <cx:pt idx="1">8</cx:pt>
          <cx:pt idx="2">5</cx:pt>
          <cx:pt idx="3">3</cx:pt>
          <cx:pt idx="4">3</cx:pt>
          <cx:pt idx="5">3</cx:pt>
          <cx:pt idx="6">1</cx:pt>
          <cx:pt idx="7">0</cx:pt>
          <cx:pt idx="8">2</cx:pt>
          <cx:pt idx="9">1</cx:pt>
          <cx:pt idx="10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BOD</a:t>
            </a: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</a:t>
            </a:r>
            <a:r>
              <a:rPr lang="th-TH" sz="1600" b="0" i="0" baseline="0" dirty="0">
                <a:effectLst/>
              </a:rPr>
              <a:t>สุกร</a:t>
            </a: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ประเภท ก</a:t>
            </a:r>
            <a:endParaRPr lang="th-TH" sz="1200" dirty="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285811FA-127F-4C0B-9DFC-6CBBCB09F46A}" formatIdx="0">
          <cx:dataPt idx="3">
            <cx:spPr>
              <a:solidFill>
                <a:srgbClr val="FFC000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8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6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PRESENT4!$N$3:$N$19</cx:f>
        <cx:lvl ptCount="17">
          <cx:pt idx="0">0 - 10</cx:pt>
          <cx:pt idx="1">10 - 20</cx:pt>
          <cx:pt idx="2">20 - 30</cx:pt>
          <cx:pt idx="3">30 - 40</cx:pt>
          <cx:pt idx="4">40 - 50</cx:pt>
          <cx:pt idx="5">50 - 60</cx:pt>
          <cx:pt idx="6">60 - 70</cx:pt>
          <cx:pt idx="7">70 - 80</cx:pt>
          <cx:pt idx="8">80 - 90</cx:pt>
          <cx:pt idx="9">90 - 100</cx:pt>
          <cx:pt idx="10">100 - 110</cx:pt>
          <cx:pt idx="11">110 - 120</cx:pt>
          <cx:pt idx="12">120 - 130</cx:pt>
          <cx:pt idx="13">130 - 140</cx:pt>
          <cx:pt idx="14">140 - 150</cx:pt>
          <cx:pt idx="15">150 - 160</cx:pt>
          <cx:pt idx="16">160 - 170</cx:pt>
        </cx:lvl>
      </cx:strDim>
      <cx:numDim type="val">
        <cx:f>PRESENT4!$O$3:$O$19</cx:f>
        <cx:lvl ptCount="17" formatCode="General">
          <cx:pt idx="0">6</cx:pt>
          <cx:pt idx="1">3</cx:pt>
          <cx:pt idx="2">6</cx:pt>
          <cx:pt idx="3">4</cx:pt>
          <cx:pt idx="4">4</cx:pt>
          <cx:pt idx="5">5</cx:pt>
          <cx:pt idx="6">1</cx:pt>
          <cx:pt idx="7">2</cx:pt>
          <cx:pt idx="8">0</cx:pt>
          <cx:pt idx="9">1</cx:pt>
          <cx:pt idx="10">1</cx:pt>
          <cx:pt idx="11">1</cx:pt>
          <cx:pt idx="12">0</cx:pt>
          <cx:pt idx="13">1</cx:pt>
          <cx:pt idx="14">1</cx:pt>
          <cx:pt idx="15">1</cx:pt>
          <cx:pt idx="16">1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BOD</a:t>
            </a:r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ของน้ำเสียโรงฆ่าสัตว์</a:t>
            </a:r>
            <a:endParaRPr lang="th-TH" sz="120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285811FA-127F-4C0B-9DFC-6CBBCB09F46A}" formatIdx="0">
          <cx:dataPt idx="2">
            <cx:spPr>
              <a:solidFill>
                <a:srgbClr val="FFC000"/>
              </a:solidFill>
            </cx:spPr>
          </cx:dataPt>
          <cx:dataPt idx="3">
            <cx:spPr>
              <a:solidFill>
                <a:srgbClr val="FFC000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Pt idx="10">
            <cx:spPr>
              <a:solidFill>
                <a:srgbClr val="FFC000"/>
              </a:solidFill>
            </cx:spPr>
          </cx:dataPt>
          <cx:dataPt idx="11">
            <cx:spPr>
              <a:solidFill>
                <a:srgbClr val="FFC000"/>
              </a:solidFill>
            </cx:spPr>
          </cx:dataPt>
          <cx:dataPt idx="13">
            <cx:spPr>
              <a:solidFill>
                <a:srgbClr val="FFC000"/>
              </a:solidFill>
            </cx:spPr>
          </cx:dataPt>
          <cx:dataPt idx="14">
            <cx:spPr>
              <a:solidFill>
                <a:srgbClr val="FFC000"/>
              </a:solidFill>
            </cx:spPr>
          </cx:dataPt>
          <cx:dataPt idx="15">
            <cx:spPr>
              <a:solidFill>
                <a:srgbClr val="FFC000"/>
              </a:solidFill>
            </cx:spPr>
          </cx:dataPt>
          <cx:dataPt idx="16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7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PRESENT5!$N$3:$N$16</cx:f>
        <cx:lvl ptCount="14">
          <cx:pt idx="0">0 - 50</cx:pt>
          <cx:pt idx="1">50 - 100</cx:pt>
          <cx:pt idx="2">100 - 150</cx:pt>
          <cx:pt idx="3">150 - 200</cx:pt>
          <cx:pt idx="4">200 - 250</cx:pt>
          <cx:pt idx="5">250 - 300</cx:pt>
          <cx:pt idx="6">300 - 350</cx:pt>
          <cx:pt idx="7">350 - 400</cx:pt>
          <cx:pt idx="8">400 - 450</cx:pt>
          <cx:pt idx="9">450 - 500</cx:pt>
          <cx:pt idx="10">500 - 550</cx:pt>
          <cx:pt idx="11">550 - 600</cx:pt>
          <cx:pt idx="12">600 - 650</cx:pt>
          <cx:pt idx="13">650 - 700</cx:pt>
        </cx:lvl>
      </cx:strDim>
      <cx:numDim type="val">
        <cx:f>PRESENT5!$O$3:$O$16</cx:f>
        <cx:lvl ptCount="14" formatCode="General">
          <cx:pt idx="0">58</cx:pt>
          <cx:pt idx="1">45</cx:pt>
          <cx:pt idx="2">26</cx:pt>
          <cx:pt idx="3">17</cx:pt>
          <cx:pt idx="4">17</cx:pt>
          <cx:pt idx="5">6</cx:pt>
          <cx:pt idx="6">6</cx:pt>
          <cx:pt idx="7">4</cx:pt>
          <cx:pt idx="8">0</cx:pt>
          <cx:pt idx="9">1</cx:pt>
          <cx:pt idx="10">3</cx:pt>
          <cx:pt idx="11">3</cx:pt>
          <cx:pt idx="12">1</cx:pt>
          <cx:pt idx="13">2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BOD </a:t>
            </a: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ของน้ำเสียฟาร์มสุกรประเภท ข และ ค</a:t>
            </a:r>
            <a:endParaRPr lang="th-TH" sz="1600" dirty="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285811FA-127F-4C0B-9DFC-6CBBCB09F46A}" formatIdx="0">
          <cx:dataPt idx="2">
            <cx:spPr>
              <a:solidFill>
                <a:srgbClr val="FFC000"/>
              </a:solidFill>
            </cx:spPr>
          </cx:dataPt>
          <cx:dataPt idx="3">
            <cx:spPr>
              <a:solidFill>
                <a:srgbClr val="FFC000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Pt idx="10">
            <cx:spPr>
              <a:solidFill>
                <a:srgbClr val="FFC000"/>
              </a:solidFill>
            </cx:spPr>
          </cx:dataPt>
          <cx:dataPt idx="11">
            <cx:spPr>
              <a:solidFill>
                <a:srgbClr val="FFC000"/>
              </a:solidFill>
            </cx:spPr>
          </cx:dataPt>
          <cx:dataPt idx="12">
            <cx:spPr>
              <a:solidFill>
                <a:srgbClr val="FFC000"/>
              </a:solidFill>
            </cx:spPr>
          </cx:dataPt>
          <cx:dataPt idx="13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8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PRESENT6!$N$3:$N$16</cx:f>
        <cx:lvl ptCount="14">
          <cx:pt idx="0">0 - 20</cx:pt>
          <cx:pt idx="1">20 - 40</cx:pt>
          <cx:pt idx="2">40 - 60</cx:pt>
          <cx:pt idx="3">60 - 80</cx:pt>
          <cx:pt idx="4">80 - 100</cx:pt>
          <cx:pt idx="5">100 - 120</cx:pt>
          <cx:pt idx="6">120 - 140</cx:pt>
          <cx:pt idx="7">140 - 160</cx:pt>
          <cx:pt idx="8">160 - 180</cx:pt>
          <cx:pt idx="9">180 - 200</cx:pt>
          <cx:pt idx="10">200 - 220</cx:pt>
          <cx:pt idx="11">220 - 240</cx:pt>
          <cx:pt idx="12">240 - 260</cx:pt>
          <cx:pt idx="13">260 - 280</cx:pt>
        </cx:lvl>
      </cx:strDim>
      <cx:numDim type="val">
        <cx:f>PRESENT6!$O$3:$O$16</cx:f>
        <cx:lvl ptCount="14" formatCode="General">
          <cx:pt idx="0">2</cx:pt>
          <cx:pt idx="1">3</cx:pt>
          <cx:pt idx="2">10</cx:pt>
          <cx:pt idx="3">5</cx:pt>
          <cx:pt idx="4">16</cx:pt>
          <cx:pt idx="5">1</cx:pt>
          <cx:pt idx="6">1</cx:pt>
          <cx:pt idx="7">0</cx:pt>
          <cx:pt idx="8">1</cx:pt>
          <cx:pt idx="9">1</cx:pt>
          <cx:pt idx="10">0</cx:pt>
          <cx:pt idx="11">0</cx:pt>
          <cx:pt idx="12">1</cx:pt>
          <cx:pt idx="13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BOD</a:t>
            </a:r>
            <a:r>
              <a:rPr lang="th-TH" sz="1600" b="0" i="0" baseline="0" dirty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ของน้ำเสียฟาร์มสุกรไม่ระบุประเภท</a:t>
            </a:r>
            <a:endParaRPr lang="th-TH" sz="1600" dirty="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285811FA-127F-4C0B-9DFC-6CBBCB09F46A}" formatIdx="0">
          <cx:dataPt idx="3">
            <cx:spPr>
              <a:solidFill>
                <a:srgbClr val="FFC000"/>
              </a:solidFill>
            </cx:spPr>
          </cx:dataPt>
          <cx:dataPt idx="4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8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Pt idx="12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hartEx9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PRESENT3!$V$3:$V$16</cx:f>
        <cx:lvl ptCount="14">
          <cx:pt idx="0">0 - 100</cx:pt>
          <cx:pt idx="1">100 - 200</cx:pt>
          <cx:pt idx="2">200 - 300</cx:pt>
          <cx:pt idx="3">300 - 400</cx:pt>
          <cx:pt idx="4">400 - 500</cx:pt>
          <cx:pt idx="5">500 - 600</cx:pt>
          <cx:pt idx="6">600 - 700</cx:pt>
          <cx:pt idx="7">700 - 800</cx:pt>
          <cx:pt idx="8">800 - 900</cx:pt>
          <cx:pt idx="9">900 - 1000</cx:pt>
          <cx:pt idx="10">1000 - 1100</cx:pt>
          <cx:pt idx="11">1100 - 1200</cx:pt>
          <cx:pt idx="12">1200 - 1300</cx:pt>
          <cx:pt idx="13">1300 - 1400</cx:pt>
        </cx:lvl>
      </cx:strDim>
      <cx:numDim type="val">
        <cx:f>PRESENT3!$W$3:$W$16</cx:f>
        <cx:lvl ptCount="14" formatCode="General">
          <cx:pt idx="0">4</cx:pt>
          <cx:pt idx="1">5</cx:pt>
          <cx:pt idx="2">7</cx:pt>
          <cx:pt idx="3">2</cx:pt>
          <cx:pt idx="4">0</cx:pt>
          <cx:pt idx="5">4</cx:pt>
          <cx:pt idx="6">2</cx:pt>
          <cx:pt idx="7">4</cx:pt>
          <cx:pt idx="8">0</cx:pt>
          <cx:pt idx="9">1</cx:pt>
          <cx:pt idx="10">1</cx:pt>
          <cx:pt idx="11">1</cx:pt>
          <cx:pt idx="12">0</cx:pt>
          <cx:pt idx="13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rtl="0"/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ค่า </a:t>
            </a:r>
            <a:r>
              <a:rPr lang="en-US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COD</a:t>
            </a:r>
            <a:r>
              <a:rPr lang="th-TH" sz="1600" b="0" i="0" baseline="0">
                <a:effectLst/>
                <a:latin typeface="TH Sarabun New" panose="020B0500040200020003" pitchFamily="34" charset="-34"/>
                <a:cs typeface="TH Sarabun New" panose="020B0500040200020003" pitchFamily="34" charset="-34"/>
              </a:rPr>
              <a:t> ของน้ำเสียฟาร์มสุกรประเภท ก</a:t>
            </a:r>
            <a:endParaRPr lang="th-TH" sz="1600">
              <a:effectLst/>
              <a:latin typeface="TH Sarabun New" panose="020B0500040200020003" pitchFamily="34" charset="-34"/>
              <a:cs typeface="TH Sarabun New" panose="020B0500040200020003" pitchFamily="34" charset="-34"/>
            </a:endParaRPr>
          </a:p>
        </cx:rich>
      </cx:tx>
    </cx:title>
    <cx:plotArea>
      <cx:plotAreaRegion>
        <cx:series layoutId="clusteredColumn" uniqueId="{38A4BFD1-87D3-435A-A20D-3903FE8AACF7}" formatIdx="0">
          <cx:dataPt idx="3">
            <cx:spPr>
              <a:solidFill>
                <a:srgbClr val="FFC000"/>
              </a:solidFill>
            </cx:spPr>
          </cx:dataPt>
          <cx:dataPt idx="5">
            <cx:spPr>
              <a:solidFill>
                <a:srgbClr val="FFC000"/>
              </a:solidFill>
            </cx:spPr>
          </cx:dataPt>
          <cx:dataPt idx="6">
            <cx:spPr>
              <a:solidFill>
                <a:srgbClr val="FFC000"/>
              </a:solidFill>
            </cx:spPr>
          </cx:dataPt>
          <cx:dataPt idx="7">
            <cx:spPr>
              <a:solidFill>
                <a:srgbClr val="FFC000"/>
              </a:solidFill>
            </cx:spPr>
          </cx:dataPt>
          <cx:dataPt idx="9">
            <cx:spPr>
              <a:solidFill>
                <a:srgbClr val="FFC000"/>
              </a:solidFill>
            </cx:spPr>
          </cx:dataPt>
          <cx:dataPt idx="10">
            <cx:spPr>
              <a:solidFill>
                <a:srgbClr val="FFC000"/>
              </a:solidFill>
            </cx:spPr>
          </cx:dataPt>
          <cx:dataPt idx="11">
            <cx:spPr>
              <a:solidFill>
                <a:srgbClr val="FFC000"/>
              </a:solidFill>
            </cx:spPr>
          </cx:dataPt>
          <cx:dataId val="0"/>
          <cx:layoutPr>
            <cx:aggregation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A1A84-8330-43B4-9277-3645ABA29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34E0D4-4F19-4972-935A-159F14841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F58CF-D2AD-46E6-B6D7-03372DE43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CD844-DB08-489F-9A2C-60CB67490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EB49F-9A9C-4EB9-8EE4-5ED7F1E5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99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B25C4-D2B7-4C7F-A160-135560662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12FE6A-09CE-4B07-BD05-472E58F5F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C4395-1AB2-4F5B-80BB-4962A62C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077AA-906C-42A0-BF38-314F6A4C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23D3C-0F2D-4C9D-8E14-6D973FDAD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736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BEE7BB-7452-404E-8006-99FEFC598E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D3315B-2BE2-4913-A7C8-87E278B5A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BDA2-8D87-4E6E-9E02-86E7AC3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FD4C4-7F28-456D-B321-16C2959A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CBADF-B62A-4D15-9883-1FAAA4F96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981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49A57-A502-4AC7-BD7D-D6BCE596C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17174-4D7B-4293-9BAD-353682C64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24BEC-1C33-42F9-8829-B20AD4E5A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5BBE7-CF75-4B4B-94CD-B76D09BFB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92F3E-2CE6-4318-A564-912CA6EFF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850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B0AF4-1794-4AB8-9516-7F4F6DC3F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81592-348C-4863-B5B2-987FF7678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99C43-EB64-42A3-AD3D-5BEFAB869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06B-7C3D-49EE-A6D0-B2E7F165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4ADDA-D166-4A38-B3C1-90C021054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898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4F0D4-A3E2-47E3-8366-989CB0542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5A409-3375-454B-937C-216C76898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E8E88-EF8A-48A7-8A78-D93B63CCC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6E38CF-DDE8-4487-82D7-EF15C46F6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57E383-EACB-49A8-AD51-6A5E914C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4B325-2A7F-4C3F-8141-1DA03749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4405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E9FFD-1087-444D-A8E4-B5E7AA80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5147F9-466A-4737-9D61-7CAE60751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8FE6DF-60D3-4126-B8DF-69CCFCB98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6542E4-6F2D-40D7-926A-FB3C0FA0C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D8BB3-47A3-473D-AC55-6B695FBF5D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B1CAA7-A1EF-44D9-9E24-78C02DED5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26046D-0579-41FC-A290-5CC6CE582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98F119-05AC-4C16-A62C-84421DBA7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92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FF119-0285-4793-AC9A-8295AA4D2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B2CB9A-E279-4604-AAF3-0E0756877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640D56-1DBD-4A06-81F0-F4ED9C9FC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03181E-27DF-4CE3-A50A-990DA7596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224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E0DD42-4C0B-4A23-8FCB-A1F5702B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376B80-29F4-4F3A-A312-86B825D1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CE4D7-CA73-4D6D-A522-B4E9EBE32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770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514D7-483E-4602-B899-C8CEE4E6F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3C279-D346-477F-8437-1633FBDB1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4B20CD-F7EF-4557-87ED-227AA4CF4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9A9CC-E84F-4F4F-AF5C-2924D557C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7BE9C-A49E-4EEC-8442-059B59A5C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DAA72-7CCF-45D5-88A8-00364F50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33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DAAF0-B646-45C8-A1E7-4D9831595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AA9A5F-3F46-489C-A9EB-EAE2BE31CF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CE039-5458-47E2-A6CA-74FE6129B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ED48BA-4191-49C0-A381-9EDF3DF8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DE88D-FC23-49B2-AB89-5960D9037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59E8-2F02-4525-9CDA-F8531B2D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120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B653F3-2F2E-4611-A1FA-19723B7DC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7D98C-512B-4A8D-AF88-391EE9313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4B87E-BB76-4105-BB73-4B5456B6E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DCD05-D281-4D4D-9ED6-34D38A30B867}" type="datetimeFigureOut">
              <a:rPr lang="th-TH" smtClean="0"/>
              <a:t>30/12/63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AE6DF-C3AB-41F2-A626-CC09DF73C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06BB2-6DFD-4603-8F02-283CB478D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D140B-50E4-4847-97D8-672072EDC2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604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14/relationships/chartEx" Target="../charts/chartEx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6" Type="http://schemas.microsoft.com/office/2014/relationships/chartEx" Target="../charts/chartEx3.xml"/><Relationship Id="rId5" Type="http://schemas.openxmlformats.org/officeDocument/2006/relationships/image" Target="../media/image2.png"/><Relationship Id="rId4" Type="http://schemas.microsoft.com/office/2014/relationships/chartEx" Target="../charts/chartEx2.xml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14/relationships/chartEx" Target="../charts/chartEx8.xm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microsoft.com/office/2014/relationships/chartEx" Target="../charts/chartEx5.xml"/><Relationship Id="rId1" Type="http://schemas.openxmlformats.org/officeDocument/2006/relationships/slideLayout" Target="../slideLayouts/slideLayout2.xml"/><Relationship Id="rId6" Type="http://schemas.microsoft.com/office/2014/relationships/chartEx" Target="../charts/chartEx7.xml"/><Relationship Id="rId5" Type="http://schemas.openxmlformats.org/officeDocument/2006/relationships/image" Target="../media/image6.png"/><Relationship Id="rId4" Type="http://schemas.microsoft.com/office/2014/relationships/chartEx" Target="../charts/chartEx6.xml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14/relationships/chartEx" Target="../charts/chartEx12.xml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microsoft.com/office/2014/relationships/chartEx" Target="../charts/chartEx9.xml"/><Relationship Id="rId1" Type="http://schemas.openxmlformats.org/officeDocument/2006/relationships/slideLayout" Target="../slideLayouts/slideLayout2.xml"/><Relationship Id="rId6" Type="http://schemas.microsoft.com/office/2014/relationships/chartEx" Target="../charts/chartEx11.xml"/><Relationship Id="rId5" Type="http://schemas.openxmlformats.org/officeDocument/2006/relationships/image" Target="../media/image10.png"/><Relationship Id="rId4" Type="http://schemas.microsoft.com/office/2014/relationships/chartEx" Target="../charts/chartEx10.xml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14/relationships/chartEx" Target="../charts/chartEx16.xml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microsoft.com/office/2014/relationships/chartEx" Target="../charts/chartEx13.xml"/><Relationship Id="rId1" Type="http://schemas.openxmlformats.org/officeDocument/2006/relationships/slideLayout" Target="../slideLayouts/slideLayout2.xml"/><Relationship Id="rId6" Type="http://schemas.microsoft.com/office/2014/relationships/chartEx" Target="../charts/chartEx15.xml"/><Relationship Id="rId5" Type="http://schemas.openxmlformats.org/officeDocument/2006/relationships/image" Target="../media/image14.png"/><Relationship Id="rId4" Type="http://schemas.microsoft.com/office/2014/relationships/chartEx" Target="../charts/chartEx14.xml"/><Relationship Id="rId9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14/relationships/chartEx" Target="../charts/chartEx20.xml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microsoft.com/office/2014/relationships/chartEx" Target="../charts/chartEx17.xml"/><Relationship Id="rId1" Type="http://schemas.openxmlformats.org/officeDocument/2006/relationships/slideLayout" Target="../slideLayouts/slideLayout2.xml"/><Relationship Id="rId6" Type="http://schemas.microsoft.com/office/2014/relationships/chartEx" Target="../charts/chartEx19.xml"/><Relationship Id="rId5" Type="http://schemas.openxmlformats.org/officeDocument/2006/relationships/image" Target="../media/image18.png"/><Relationship Id="rId4" Type="http://schemas.microsoft.com/office/2014/relationships/chartEx" Target="../charts/chartEx18.xml"/><Relationship Id="rId9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94457-1491-4176-927A-932D131CE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0348"/>
            <a:ext cx="9144000" cy="2387600"/>
          </a:xfrm>
        </p:spPr>
        <p:txBody>
          <a:bodyPr/>
          <a:lstStyle/>
          <a:p>
            <a:r>
              <a:rPr lang="th-TH" dirty="0"/>
              <a:t>สรุปผลตรวจวิเคราะห์คุณภาพน้ำเสีย</a:t>
            </a:r>
            <a:br>
              <a:rPr lang="th-TH" dirty="0"/>
            </a:br>
            <a:r>
              <a:rPr lang="th-TH" dirty="0"/>
              <a:t>จากฟาร์มสุกรและโรงฆ่าสัตว์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AF1A-B77C-4B5F-8B27-6735CB09E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779015"/>
            <a:ext cx="12192000" cy="1655762"/>
          </a:xfrm>
        </p:spPr>
        <p:txBody>
          <a:bodyPr>
            <a:normAutofit/>
          </a:bodyPr>
          <a:lstStyle/>
          <a:p>
            <a:r>
              <a:rPr lang="th-TH" sz="3600" dirty="0"/>
              <a:t>ภายใต้โครงการของกลุ่มมาตรฐานสิ่งแวดล้อมด้านการปศุสัตว์ ประจำปีงบประมาณ 2563</a:t>
            </a:r>
          </a:p>
          <a:p>
            <a:r>
              <a:rPr lang="th-TH" sz="3600" dirty="0"/>
              <a:t>สำนักพัฒนาระบบและรับรองมาตรฐานสินค้าปศุสัตว์ กรมปศุสัตว์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A521152-58DA-4172-BEB5-BB268B387753}"/>
              </a:ext>
            </a:extLst>
          </p:cNvPr>
          <p:cNvSpPr txBox="1">
            <a:spLocks/>
          </p:cNvSpPr>
          <p:nvPr/>
        </p:nvSpPr>
        <p:spPr>
          <a:xfrm>
            <a:off x="-14748" y="5744488"/>
            <a:ext cx="12192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th-TH" dirty="0"/>
              <a:t>กลุ่มมาตรฐานสิ่งแวดล้อมด้านการปศุสัตว์ </a:t>
            </a:r>
            <a:br>
              <a:rPr lang="th-TH" dirty="0"/>
            </a:br>
            <a:r>
              <a:rPr lang="th-TH" dirty="0"/>
              <a:t>สำนักพัฒนาระบบและรับรองมาตรฐานสินค้าปศุสัตว์ </a:t>
            </a:r>
            <a:br>
              <a:rPr lang="th-TH" dirty="0"/>
            </a:br>
            <a:r>
              <a:rPr lang="th-TH" dirty="0"/>
              <a:t>กรมปศุสัตว์</a:t>
            </a:r>
          </a:p>
        </p:txBody>
      </p:sp>
    </p:spTree>
    <p:extLst>
      <p:ext uri="{BB962C8B-B14F-4D97-AF65-F5344CB8AC3E}">
        <p14:creationId xmlns:p14="http://schemas.microsoft.com/office/powerpoint/2010/main" val="1594932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CF5EC963-FC8A-4367-B2AC-C23F9F5C406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0766049"/>
                  </p:ext>
                </p:extLst>
              </p:nvPr>
            </p:nvGraphicFramePr>
            <p:xfrm>
              <a:off x="838200" y="1825625"/>
              <a:ext cx="5257800" cy="24415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ontent Placeholder 3">
                <a:extLst>
                  <a:ext uri="{FF2B5EF4-FFF2-40B4-BE49-F238E27FC236}">
                    <a16:creationId xmlns:a16="http://schemas.microsoft.com/office/drawing/2014/main" id="{CF5EC963-FC8A-4367-B2AC-C23F9F5C406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25625"/>
                <a:ext cx="5257800" cy="24415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Chart 4">
                <a:extLst>
                  <a:ext uri="{FF2B5EF4-FFF2-40B4-BE49-F238E27FC236}">
                    <a16:creationId xmlns:a16="http://schemas.microsoft.com/office/drawing/2014/main" id="{1A3EBE54-25D9-4728-A349-0EC20942130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6790415"/>
                  </p:ext>
                </p:extLst>
              </p:nvPr>
            </p:nvGraphicFramePr>
            <p:xfrm>
              <a:off x="6513284" y="4334929"/>
              <a:ext cx="5257800" cy="24415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5" name="Chart 4">
                <a:extLst>
                  <a:ext uri="{FF2B5EF4-FFF2-40B4-BE49-F238E27FC236}">
                    <a16:creationId xmlns:a16="http://schemas.microsoft.com/office/drawing/2014/main" id="{1A3EBE54-25D9-4728-A349-0EC20942130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13284" y="4334929"/>
                <a:ext cx="5257800" cy="24415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" name="Chart 5">
                <a:extLst>
                  <a:ext uri="{FF2B5EF4-FFF2-40B4-BE49-F238E27FC236}">
                    <a16:creationId xmlns:a16="http://schemas.microsoft.com/office/drawing/2014/main" id="{B2166979-AA8A-4A4B-A5E8-B3697E08ACDA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931348064"/>
                  </p:ext>
                </p:extLst>
              </p:nvPr>
            </p:nvGraphicFramePr>
            <p:xfrm>
              <a:off x="6513285" y="1825625"/>
              <a:ext cx="5257799" cy="249489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 xmlns="">
          <p:pic>
            <p:nvPicPr>
              <p:cNvPr id="6" name="Chart 5">
                <a:extLst>
                  <a:ext uri="{FF2B5EF4-FFF2-40B4-BE49-F238E27FC236}">
                    <a16:creationId xmlns:a16="http://schemas.microsoft.com/office/drawing/2014/main" id="{B2166979-AA8A-4A4B-A5E8-B3697E08AC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13285" y="1825625"/>
                <a:ext cx="5257799" cy="24948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7" name="Chart 6">
                <a:extLst>
                  <a:ext uri="{FF2B5EF4-FFF2-40B4-BE49-F238E27FC236}">
                    <a16:creationId xmlns:a16="http://schemas.microsoft.com/office/drawing/2014/main" id="{20F430B2-1177-4FF5-8DAB-508A552EF26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44413375"/>
                  </p:ext>
                </p:extLst>
              </p:nvPr>
            </p:nvGraphicFramePr>
            <p:xfrm>
              <a:off x="838201" y="4334929"/>
              <a:ext cx="5257799" cy="24415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8"/>
              </a:graphicData>
            </a:graphic>
          </p:graphicFrame>
        </mc:Choice>
        <mc:Fallback xmlns="">
          <p:pic>
            <p:nvPicPr>
              <p:cNvPr id="7" name="Chart 6">
                <a:extLst>
                  <a:ext uri="{FF2B5EF4-FFF2-40B4-BE49-F238E27FC236}">
                    <a16:creationId xmlns:a16="http://schemas.microsoft.com/office/drawing/2014/main" id="{20F430B2-1177-4FF5-8DAB-508A552EF26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38201" y="4334929"/>
                <a:ext cx="5257799" cy="2441575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itle 1">
            <a:extLst>
              <a:ext uri="{FF2B5EF4-FFF2-40B4-BE49-F238E27FC236}">
                <a16:creationId xmlns:a16="http://schemas.microsoft.com/office/drawing/2014/main" id="{FD2A0E73-84AB-4563-9BBD-D1930E43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8"/>
            <a:ext cx="10515600" cy="1325563"/>
          </a:xfrm>
        </p:spPr>
        <p:txBody>
          <a:bodyPr/>
          <a:lstStyle/>
          <a:p>
            <a:r>
              <a:rPr lang="th-TH" dirty="0"/>
              <a:t>ผลการตรวจวิเคราะห์ตัวอย่างน้ำเสีย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B2540D40-31D1-4568-98CD-83AA5592EE3B}"/>
              </a:ext>
            </a:extLst>
          </p:cNvPr>
          <p:cNvSpPr txBox="1">
            <a:spLocks/>
          </p:cNvSpPr>
          <p:nvPr/>
        </p:nvSpPr>
        <p:spPr>
          <a:xfrm>
            <a:off x="838200" y="1056266"/>
            <a:ext cx="10515600" cy="82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11213" algn="l"/>
              </a:tabLst>
            </a:pPr>
            <a:r>
              <a:rPr lang="th-TH" sz="2400" b="1" u="sng" dirty="0"/>
              <a:t>ภาพที่ 6</a:t>
            </a:r>
            <a:r>
              <a:rPr lang="th-TH" sz="2400" dirty="0"/>
              <a:t> กราฟฮิสโตแกรม แสดงความถี่ของจำนวนฟาร์มสุกรหรือโรงฆ่าที่เก็บตัวอย่างน้ำเสีย ณ จุดปล่อยหรือตำแหน่งสุดท้าย	ที่พบค่า </a:t>
            </a:r>
            <a:r>
              <a:rPr lang="en-US" sz="2400" dirty="0"/>
              <a:t>pH </a:t>
            </a:r>
            <a:r>
              <a:rPr lang="th-TH" sz="2400" dirty="0"/>
              <a:t>ในช่วงต่าง ๆ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28B5A7-987D-44DF-B128-8EC526691256}"/>
              </a:ext>
            </a:extLst>
          </p:cNvPr>
          <p:cNvSpPr/>
          <p:nvPr/>
        </p:nvSpPr>
        <p:spPr>
          <a:xfrm>
            <a:off x="4499427" y="1451429"/>
            <a:ext cx="6357257" cy="3741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sysClr val="windowText" lastClr="000000"/>
                </a:solidFill>
              </a:rPr>
              <a:t>กราฟแท่งสีเหลือง แสดงเมื่อค่าดังกล่าวอยู่ในช่วงที่มากกว่าเกณฑ์กำหนด</a:t>
            </a:r>
          </a:p>
        </p:txBody>
      </p:sp>
    </p:spTree>
    <p:extLst>
      <p:ext uri="{BB962C8B-B14F-4D97-AF65-F5344CB8AC3E}">
        <p14:creationId xmlns:p14="http://schemas.microsoft.com/office/powerpoint/2010/main" val="236372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F43A3F5D-8914-4008-8B00-062F079D48A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577342686"/>
                  </p:ext>
                </p:extLst>
              </p:nvPr>
            </p:nvGraphicFramePr>
            <p:xfrm>
              <a:off x="838200" y="1825626"/>
              <a:ext cx="5257800" cy="24415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F43A3F5D-8914-4008-8B00-062F079D48A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25626"/>
                <a:ext cx="5257800" cy="24415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9" name="Chart 8">
                <a:extLst>
                  <a:ext uri="{FF2B5EF4-FFF2-40B4-BE49-F238E27FC236}">
                    <a16:creationId xmlns:a16="http://schemas.microsoft.com/office/drawing/2014/main" id="{6775D02F-87B5-450C-BC95-4AC46E87E39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254628775"/>
                  </p:ext>
                </p:extLst>
              </p:nvPr>
            </p:nvGraphicFramePr>
            <p:xfrm>
              <a:off x="6096001" y="4402139"/>
              <a:ext cx="5257800" cy="244157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9" name="Chart 8">
                <a:extLst>
                  <a:ext uri="{FF2B5EF4-FFF2-40B4-BE49-F238E27FC236}">
                    <a16:creationId xmlns:a16="http://schemas.microsoft.com/office/drawing/2014/main" id="{6775D02F-87B5-450C-BC95-4AC46E87E39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96001" y="4402139"/>
                <a:ext cx="5257800" cy="24415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1" name="Chart 10">
                <a:extLst>
                  <a:ext uri="{FF2B5EF4-FFF2-40B4-BE49-F238E27FC236}">
                    <a16:creationId xmlns:a16="http://schemas.microsoft.com/office/drawing/2014/main" id="{4946C4BF-3669-450C-9554-ECD3B4159358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703454845"/>
                  </p:ext>
                </p:extLst>
              </p:nvPr>
            </p:nvGraphicFramePr>
            <p:xfrm>
              <a:off x="6096001" y="1825626"/>
              <a:ext cx="5257800" cy="24415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 xmlns="">
          <p:pic>
            <p:nvPicPr>
              <p:cNvPr id="11" name="Chart 10">
                <a:extLst>
                  <a:ext uri="{FF2B5EF4-FFF2-40B4-BE49-F238E27FC236}">
                    <a16:creationId xmlns:a16="http://schemas.microsoft.com/office/drawing/2014/main" id="{4946C4BF-3669-450C-9554-ECD3B415935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96001" y="1825626"/>
                <a:ext cx="5257800" cy="24415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2" name="Chart 11">
                <a:extLst>
                  <a:ext uri="{FF2B5EF4-FFF2-40B4-BE49-F238E27FC236}">
                    <a16:creationId xmlns:a16="http://schemas.microsoft.com/office/drawing/2014/main" id="{8A39969B-F650-4437-A160-3D7BA3B4C7D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942676457"/>
                  </p:ext>
                </p:extLst>
              </p:nvPr>
            </p:nvGraphicFramePr>
            <p:xfrm>
              <a:off x="838199" y="4402139"/>
              <a:ext cx="5257800" cy="24415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8"/>
              </a:graphicData>
            </a:graphic>
          </p:graphicFrame>
        </mc:Choice>
        <mc:Fallback xmlns="">
          <p:pic>
            <p:nvPicPr>
              <p:cNvPr id="12" name="Chart 11">
                <a:extLst>
                  <a:ext uri="{FF2B5EF4-FFF2-40B4-BE49-F238E27FC236}">
                    <a16:creationId xmlns:a16="http://schemas.microsoft.com/office/drawing/2014/main" id="{8A39969B-F650-4437-A160-3D7BA3B4C7D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38199" y="4402139"/>
                <a:ext cx="5257800" cy="2441575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Title 1">
            <a:extLst>
              <a:ext uri="{FF2B5EF4-FFF2-40B4-BE49-F238E27FC236}">
                <a16:creationId xmlns:a16="http://schemas.microsoft.com/office/drawing/2014/main" id="{D90A8E43-7A1D-4C41-B839-442B586ED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8"/>
            <a:ext cx="10515600" cy="1325563"/>
          </a:xfrm>
        </p:spPr>
        <p:txBody>
          <a:bodyPr/>
          <a:lstStyle/>
          <a:p>
            <a:r>
              <a:rPr lang="th-TH" dirty="0"/>
              <a:t>ผลการตรวจวิเคราะห์ตัวอย่างน้ำเสีย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F2D33C7B-F88B-4346-8B10-5C1338A3331D}"/>
              </a:ext>
            </a:extLst>
          </p:cNvPr>
          <p:cNvSpPr txBox="1">
            <a:spLocks/>
          </p:cNvSpPr>
          <p:nvPr/>
        </p:nvSpPr>
        <p:spPr>
          <a:xfrm>
            <a:off x="838200" y="1056266"/>
            <a:ext cx="10515600" cy="82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11213" algn="l"/>
              </a:tabLst>
            </a:pPr>
            <a:r>
              <a:rPr lang="th-TH" sz="2400" b="1" u="sng" dirty="0"/>
              <a:t>ภาพที่ 7</a:t>
            </a:r>
            <a:r>
              <a:rPr lang="th-TH" sz="2400" dirty="0"/>
              <a:t> กราฟฮิสโตแกรม แสดงความถี่ของจำนวนฟาร์มสุกรหรือโรงฆ่าที่เก็บตัวอย่างน้ำเสีย ณ จุดปล่อยหรือตำแหน่งสุดท้าย	ที่พบค่า </a:t>
            </a:r>
            <a:r>
              <a:rPr lang="en-US" sz="2400" dirty="0"/>
              <a:t>BOD </a:t>
            </a:r>
            <a:r>
              <a:rPr lang="th-TH" sz="2400" dirty="0"/>
              <a:t>ในช่วงต่าง ๆ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FB8787-1B60-4ECA-9927-47715D601958}"/>
              </a:ext>
            </a:extLst>
          </p:cNvPr>
          <p:cNvSpPr/>
          <p:nvPr/>
        </p:nvSpPr>
        <p:spPr>
          <a:xfrm>
            <a:off x="4499427" y="1451429"/>
            <a:ext cx="6357257" cy="3741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sysClr val="windowText" lastClr="000000"/>
                </a:solidFill>
              </a:rPr>
              <a:t>กราฟแท่งสีเหลือง แสดงเมื่อค่าดังกล่าวอยู่ในช่วงที่มากกว่าเกณฑ์กำหนด</a:t>
            </a:r>
          </a:p>
        </p:txBody>
      </p:sp>
    </p:spTree>
    <p:extLst>
      <p:ext uri="{BB962C8B-B14F-4D97-AF65-F5344CB8AC3E}">
        <p14:creationId xmlns:p14="http://schemas.microsoft.com/office/powerpoint/2010/main" val="115529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7" name="Chart 6">
                <a:extLst>
                  <a:ext uri="{FF2B5EF4-FFF2-40B4-BE49-F238E27FC236}">
                    <a16:creationId xmlns:a16="http://schemas.microsoft.com/office/drawing/2014/main" id="{810BFA7F-8A1B-407E-AC9A-52D6839EAB7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99360244"/>
                  </p:ext>
                </p:extLst>
              </p:nvPr>
            </p:nvGraphicFramePr>
            <p:xfrm>
              <a:off x="838197" y="1825626"/>
              <a:ext cx="5257800" cy="257651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7" name="Chart 6">
                <a:extLst>
                  <a:ext uri="{FF2B5EF4-FFF2-40B4-BE49-F238E27FC236}">
                    <a16:creationId xmlns:a16="http://schemas.microsoft.com/office/drawing/2014/main" id="{810BFA7F-8A1B-407E-AC9A-52D6839EAB7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197" y="1825626"/>
                <a:ext cx="5257800" cy="25765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0" name="Chart 9">
                <a:extLst>
                  <a:ext uri="{FF2B5EF4-FFF2-40B4-BE49-F238E27FC236}">
                    <a16:creationId xmlns:a16="http://schemas.microsoft.com/office/drawing/2014/main" id="{A85AF408-AA8C-40E1-B0C5-11CBB0CA413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220564078"/>
                  </p:ext>
                </p:extLst>
              </p:nvPr>
            </p:nvGraphicFramePr>
            <p:xfrm>
              <a:off x="6096000" y="4402138"/>
              <a:ext cx="5257800" cy="244157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0" name="Chart 9">
                <a:extLst>
                  <a:ext uri="{FF2B5EF4-FFF2-40B4-BE49-F238E27FC236}">
                    <a16:creationId xmlns:a16="http://schemas.microsoft.com/office/drawing/2014/main" id="{A85AF408-AA8C-40E1-B0C5-11CBB0CA413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96000" y="4402138"/>
                <a:ext cx="5257800" cy="24415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3" name="Chart 12">
                <a:extLst>
                  <a:ext uri="{FF2B5EF4-FFF2-40B4-BE49-F238E27FC236}">
                    <a16:creationId xmlns:a16="http://schemas.microsoft.com/office/drawing/2014/main" id="{0F30CA9D-307F-47FF-83F0-78E61F27FB5A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750221747"/>
                  </p:ext>
                </p:extLst>
              </p:nvPr>
            </p:nvGraphicFramePr>
            <p:xfrm>
              <a:off x="6096001" y="1879615"/>
              <a:ext cx="5257799" cy="252252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 xmlns="">
          <p:pic>
            <p:nvPicPr>
              <p:cNvPr id="13" name="Chart 12">
                <a:extLst>
                  <a:ext uri="{FF2B5EF4-FFF2-40B4-BE49-F238E27FC236}">
                    <a16:creationId xmlns:a16="http://schemas.microsoft.com/office/drawing/2014/main" id="{0F30CA9D-307F-47FF-83F0-78E61F27FB5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96001" y="1879615"/>
                <a:ext cx="5257799" cy="25225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4" name="Chart 13">
                <a:extLst>
                  <a:ext uri="{FF2B5EF4-FFF2-40B4-BE49-F238E27FC236}">
                    <a16:creationId xmlns:a16="http://schemas.microsoft.com/office/drawing/2014/main" id="{47F04135-FB82-4CB7-8BA1-137831A901D3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948836899"/>
                  </p:ext>
                </p:extLst>
              </p:nvPr>
            </p:nvGraphicFramePr>
            <p:xfrm>
              <a:off x="838193" y="4402138"/>
              <a:ext cx="5257799" cy="244157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8"/>
              </a:graphicData>
            </a:graphic>
          </p:graphicFrame>
        </mc:Choice>
        <mc:Fallback xmlns="">
          <p:pic>
            <p:nvPicPr>
              <p:cNvPr id="14" name="Chart 13">
                <a:extLst>
                  <a:ext uri="{FF2B5EF4-FFF2-40B4-BE49-F238E27FC236}">
                    <a16:creationId xmlns:a16="http://schemas.microsoft.com/office/drawing/2014/main" id="{47F04135-FB82-4CB7-8BA1-137831A901D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38193" y="4402138"/>
                <a:ext cx="5257799" cy="2441578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itle 1">
            <a:extLst>
              <a:ext uri="{FF2B5EF4-FFF2-40B4-BE49-F238E27FC236}">
                <a16:creationId xmlns:a16="http://schemas.microsoft.com/office/drawing/2014/main" id="{3DCCE774-E4CD-4463-9966-A8F1DEB40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8"/>
            <a:ext cx="10515600" cy="1325563"/>
          </a:xfrm>
        </p:spPr>
        <p:txBody>
          <a:bodyPr/>
          <a:lstStyle/>
          <a:p>
            <a:r>
              <a:rPr lang="th-TH" dirty="0"/>
              <a:t>ผลการตรวจวิเคราะห์ตัวอย่างน้ำเสีย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A16A8FCA-DE42-4C14-840F-07A9CF226DF8}"/>
              </a:ext>
            </a:extLst>
          </p:cNvPr>
          <p:cNvSpPr txBox="1">
            <a:spLocks/>
          </p:cNvSpPr>
          <p:nvPr/>
        </p:nvSpPr>
        <p:spPr>
          <a:xfrm>
            <a:off x="838200" y="1056266"/>
            <a:ext cx="10515600" cy="82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11213" algn="l"/>
              </a:tabLst>
            </a:pPr>
            <a:r>
              <a:rPr lang="th-TH" sz="2400" b="1" u="sng" dirty="0"/>
              <a:t>ภาพที่ 6</a:t>
            </a:r>
            <a:r>
              <a:rPr lang="th-TH" sz="2400" dirty="0"/>
              <a:t> กราฟฮิสโตแกรม แสดงความถี่ของจำนวนฟาร์มสุกรหรือโรงฆ่าที่เก็บตัวอย่างน้ำเสีย ณ จุดปล่อยหรือตำแหน่งสุดท้าย	ที่พบค่า </a:t>
            </a:r>
            <a:r>
              <a:rPr lang="en-US" sz="2400" dirty="0"/>
              <a:t>COD </a:t>
            </a:r>
            <a:r>
              <a:rPr lang="th-TH" sz="2400" dirty="0"/>
              <a:t>ในช่วงต่าง ๆ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B84849-738A-4364-8835-60E2886D3D02}"/>
              </a:ext>
            </a:extLst>
          </p:cNvPr>
          <p:cNvSpPr/>
          <p:nvPr/>
        </p:nvSpPr>
        <p:spPr>
          <a:xfrm>
            <a:off x="4499427" y="1451429"/>
            <a:ext cx="6357257" cy="3741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sysClr val="windowText" lastClr="000000"/>
                </a:solidFill>
              </a:rPr>
              <a:t>กราฟแท่งสีเหลือง แสดงเมื่อค่าดังกล่าวอยู่ในช่วงที่มากกว่าเกณฑ์กำหนด</a:t>
            </a:r>
          </a:p>
        </p:txBody>
      </p:sp>
    </p:spTree>
    <p:extLst>
      <p:ext uri="{BB962C8B-B14F-4D97-AF65-F5344CB8AC3E}">
        <p14:creationId xmlns:p14="http://schemas.microsoft.com/office/powerpoint/2010/main" val="1203837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A8BD025E-A242-4EE9-A4F6-6C88A9825D8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280735267"/>
                  </p:ext>
                </p:extLst>
              </p:nvPr>
            </p:nvGraphicFramePr>
            <p:xfrm>
              <a:off x="838185" y="1960560"/>
              <a:ext cx="5257798" cy="244157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A8BD025E-A242-4EE9-A4F6-6C88A9825D8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185" y="1960560"/>
                <a:ext cx="5257798" cy="24415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9" name="Chart 8">
                <a:extLst>
                  <a:ext uri="{FF2B5EF4-FFF2-40B4-BE49-F238E27FC236}">
                    <a16:creationId xmlns:a16="http://schemas.microsoft.com/office/drawing/2014/main" id="{431118B3-E48B-4D68-8B6C-476B8DFEF768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99727768"/>
                  </p:ext>
                </p:extLst>
              </p:nvPr>
            </p:nvGraphicFramePr>
            <p:xfrm>
              <a:off x="6317816" y="1974843"/>
              <a:ext cx="5257798" cy="244157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9" name="Chart 8">
                <a:extLst>
                  <a:ext uri="{FF2B5EF4-FFF2-40B4-BE49-F238E27FC236}">
                    <a16:creationId xmlns:a16="http://schemas.microsoft.com/office/drawing/2014/main" id="{431118B3-E48B-4D68-8B6C-476B8DFEF76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17816" y="1974843"/>
                <a:ext cx="5257798" cy="24415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1" name="Chart 10">
                <a:extLst>
                  <a:ext uri="{FF2B5EF4-FFF2-40B4-BE49-F238E27FC236}">
                    <a16:creationId xmlns:a16="http://schemas.microsoft.com/office/drawing/2014/main" id="{94B05C28-9204-4F23-9A19-9EEFE7913BB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982557700"/>
                  </p:ext>
                </p:extLst>
              </p:nvPr>
            </p:nvGraphicFramePr>
            <p:xfrm>
              <a:off x="838183" y="4416420"/>
              <a:ext cx="5257798" cy="244157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 xmlns="">
          <p:pic>
            <p:nvPicPr>
              <p:cNvPr id="11" name="Chart 10">
                <a:extLst>
                  <a:ext uri="{FF2B5EF4-FFF2-40B4-BE49-F238E27FC236}">
                    <a16:creationId xmlns:a16="http://schemas.microsoft.com/office/drawing/2014/main" id="{94B05C28-9204-4F23-9A19-9EEFE7913BB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8183" y="4416420"/>
                <a:ext cx="5257798" cy="24415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2" name="Chart 11">
                <a:extLst>
                  <a:ext uri="{FF2B5EF4-FFF2-40B4-BE49-F238E27FC236}">
                    <a16:creationId xmlns:a16="http://schemas.microsoft.com/office/drawing/2014/main" id="{5722C54E-BC52-48D6-9C20-1A0ECF0599EA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900129621"/>
                  </p:ext>
                </p:extLst>
              </p:nvPr>
            </p:nvGraphicFramePr>
            <p:xfrm>
              <a:off x="6317816" y="4416421"/>
              <a:ext cx="5257798" cy="244157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8"/>
              </a:graphicData>
            </a:graphic>
          </p:graphicFrame>
        </mc:Choice>
        <mc:Fallback xmlns="">
          <p:pic>
            <p:nvPicPr>
              <p:cNvPr id="12" name="Chart 11">
                <a:extLst>
                  <a:ext uri="{FF2B5EF4-FFF2-40B4-BE49-F238E27FC236}">
                    <a16:creationId xmlns:a16="http://schemas.microsoft.com/office/drawing/2014/main" id="{5722C54E-BC52-48D6-9C20-1A0ECF0599E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17816" y="4416421"/>
                <a:ext cx="5257798" cy="2441578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itle 1">
            <a:extLst>
              <a:ext uri="{FF2B5EF4-FFF2-40B4-BE49-F238E27FC236}">
                <a16:creationId xmlns:a16="http://schemas.microsoft.com/office/drawing/2014/main" id="{6532514E-7C0C-4B97-9305-F431FBA5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8"/>
            <a:ext cx="10515600" cy="1325563"/>
          </a:xfrm>
        </p:spPr>
        <p:txBody>
          <a:bodyPr/>
          <a:lstStyle/>
          <a:p>
            <a:r>
              <a:rPr lang="th-TH" dirty="0"/>
              <a:t>ผลการตรวจวิเคราะห์ตัวอย่างน้ำเสีย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2223BCF6-5537-43C7-BF31-7FD9E3495909}"/>
              </a:ext>
            </a:extLst>
          </p:cNvPr>
          <p:cNvSpPr txBox="1">
            <a:spLocks/>
          </p:cNvSpPr>
          <p:nvPr/>
        </p:nvSpPr>
        <p:spPr>
          <a:xfrm>
            <a:off x="838200" y="1056266"/>
            <a:ext cx="10515600" cy="82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11213" algn="l"/>
              </a:tabLst>
            </a:pPr>
            <a:r>
              <a:rPr lang="th-TH" sz="2400" b="1" u="sng" dirty="0"/>
              <a:t>ภาพที่ 6</a:t>
            </a:r>
            <a:r>
              <a:rPr lang="th-TH" sz="2400" dirty="0"/>
              <a:t> กราฟฮิสโตแกรม แสดงความถี่ของจำนวนฟาร์มสุกรหรือโรงฆ่าที่เก็บตัวอย่างน้ำเสีย ณ จุดปล่อยหรือตำแหน่งสุดท้าย	ที่พบค่า </a:t>
            </a:r>
            <a:r>
              <a:rPr lang="en-US" sz="2400" dirty="0"/>
              <a:t>TKN </a:t>
            </a:r>
            <a:r>
              <a:rPr lang="th-TH" sz="2400" dirty="0"/>
              <a:t>ในช่วงต่าง ๆ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BCFD14-5551-43AE-B4D7-2BE34015456C}"/>
              </a:ext>
            </a:extLst>
          </p:cNvPr>
          <p:cNvSpPr/>
          <p:nvPr/>
        </p:nvSpPr>
        <p:spPr>
          <a:xfrm>
            <a:off x="4499427" y="1451429"/>
            <a:ext cx="6357257" cy="3741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sysClr val="windowText" lastClr="000000"/>
                </a:solidFill>
              </a:rPr>
              <a:t>กราฟแท่งสีเหลือง แสดงเมื่อค่าดังกล่าวอยู่ในช่วงที่มากกว่าเกณฑ์กำหนด</a:t>
            </a:r>
          </a:p>
        </p:txBody>
      </p:sp>
    </p:spTree>
    <p:extLst>
      <p:ext uri="{BB962C8B-B14F-4D97-AF65-F5344CB8AC3E}">
        <p14:creationId xmlns:p14="http://schemas.microsoft.com/office/powerpoint/2010/main" val="758330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7" name="Chart 6">
                <a:extLst>
                  <a:ext uri="{FF2B5EF4-FFF2-40B4-BE49-F238E27FC236}">
                    <a16:creationId xmlns:a16="http://schemas.microsoft.com/office/drawing/2014/main" id="{0862A2E6-DD09-4255-AA2F-380C3854DE6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920234649"/>
                  </p:ext>
                </p:extLst>
              </p:nvPr>
            </p:nvGraphicFramePr>
            <p:xfrm>
              <a:off x="838182" y="1974842"/>
              <a:ext cx="5257797" cy="244157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7" name="Chart 6">
                <a:extLst>
                  <a:ext uri="{FF2B5EF4-FFF2-40B4-BE49-F238E27FC236}">
                    <a16:creationId xmlns:a16="http://schemas.microsoft.com/office/drawing/2014/main" id="{0862A2E6-DD09-4255-AA2F-380C3854DE6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182" y="1974842"/>
                <a:ext cx="5257797" cy="24415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0" name="Chart 9">
                <a:extLst>
                  <a:ext uri="{FF2B5EF4-FFF2-40B4-BE49-F238E27FC236}">
                    <a16:creationId xmlns:a16="http://schemas.microsoft.com/office/drawing/2014/main" id="{965DB6A1-C67A-4515-B4AA-04C50D2CDEB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162089430"/>
                  </p:ext>
                </p:extLst>
              </p:nvPr>
            </p:nvGraphicFramePr>
            <p:xfrm>
              <a:off x="6317814" y="1974843"/>
              <a:ext cx="5257797" cy="244157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0" name="Chart 9">
                <a:extLst>
                  <a:ext uri="{FF2B5EF4-FFF2-40B4-BE49-F238E27FC236}">
                    <a16:creationId xmlns:a16="http://schemas.microsoft.com/office/drawing/2014/main" id="{965DB6A1-C67A-4515-B4AA-04C50D2CDEB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17814" y="1974843"/>
                <a:ext cx="5257797" cy="24415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3" name="Chart 12">
                <a:extLst>
                  <a:ext uri="{FF2B5EF4-FFF2-40B4-BE49-F238E27FC236}">
                    <a16:creationId xmlns:a16="http://schemas.microsoft.com/office/drawing/2014/main" id="{17663E85-AC32-4DDF-8F53-3DCCC4B9EFE4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586072437"/>
                  </p:ext>
                </p:extLst>
              </p:nvPr>
            </p:nvGraphicFramePr>
            <p:xfrm>
              <a:off x="838179" y="4416420"/>
              <a:ext cx="5257797" cy="244157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 xmlns="">
          <p:pic>
            <p:nvPicPr>
              <p:cNvPr id="13" name="Chart 12">
                <a:extLst>
                  <a:ext uri="{FF2B5EF4-FFF2-40B4-BE49-F238E27FC236}">
                    <a16:creationId xmlns:a16="http://schemas.microsoft.com/office/drawing/2014/main" id="{17663E85-AC32-4DDF-8F53-3DCCC4B9EFE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8179" y="4416420"/>
                <a:ext cx="5257797" cy="24415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4" name="Chart 13">
                <a:extLst>
                  <a:ext uri="{FF2B5EF4-FFF2-40B4-BE49-F238E27FC236}">
                    <a16:creationId xmlns:a16="http://schemas.microsoft.com/office/drawing/2014/main" id="{795266A7-34DF-4663-AFE4-B00322A4607E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753662548"/>
                  </p:ext>
                </p:extLst>
              </p:nvPr>
            </p:nvGraphicFramePr>
            <p:xfrm>
              <a:off x="6317811" y="4416420"/>
              <a:ext cx="5257797" cy="244157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8"/>
              </a:graphicData>
            </a:graphic>
          </p:graphicFrame>
        </mc:Choice>
        <mc:Fallback xmlns="">
          <p:pic>
            <p:nvPicPr>
              <p:cNvPr id="14" name="Chart 13">
                <a:extLst>
                  <a:ext uri="{FF2B5EF4-FFF2-40B4-BE49-F238E27FC236}">
                    <a16:creationId xmlns:a16="http://schemas.microsoft.com/office/drawing/2014/main" id="{795266A7-34DF-4663-AFE4-B00322A4607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17811" y="4416420"/>
                <a:ext cx="5257797" cy="2441578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itle 1">
            <a:extLst>
              <a:ext uri="{FF2B5EF4-FFF2-40B4-BE49-F238E27FC236}">
                <a16:creationId xmlns:a16="http://schemas.microsoft.com/office/drawing/2014/main" id="{DC51F438-44F4-49AF-9BE3-539A97217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8"/>
            <a:ext cx="10515600" cy="1325563"/>
          </a:xfrm>
        </p:spPr>
        <p:txBody>
          <a:bodyPr/>
          <a:lstStyle/>
          <a:p>
            <a:r>
              <a:rPr lang="th-TH" dirty="0"/>
              <a:t>ผลการตรวจวิเคราะห์ตัวอย่างน้ำเสีย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B73DBFA-508A-42A9-81E4-8BC033ADF418}"/>
              </a:ext>
            </a:extLst>
          </p:cNvPr>
          <p:cNvSpPr txBox="1">
            <a:spLocks/>
          </p:cNvSpPr>
          <p:nvPr/>
        </p:nvSpPr>
        <p:spPr>
          <a:xfrm>
            <a:off x="838200" y="1056266"/>
            <a:ext cx="10515600" cy="82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11213" algn="l"/>
              </a:tabLst>
            </a:pPr>
            <a:r>
              <a:rPr lang="th-TH" sz="2400" b="1" u="sng" dirty="0"/>
              <a:t>ภาพที่ 6</a:t>
            </a:r>
            <a:r>
              <a:rPr lang="th-TH" sz="2400" dirty="0"/>
              <a:t> กราฟฮิสโตแกรม แสดงความถี่ของจำนวนฟาร์มสุกรหรือโรงฆ่าที่เก็บตัวอย่างน้ำเสีย ณ จุดปล่อยหรือตำแหน่งสุดท้าย	ที่พบค่า </a:t>
            </a:r>
            <a:r>
              <a:rPr lang="en-US" sz="2400" dirty="0"/>
              <a:t>TSS </a:t>
            </a:r>
            <a:r>
              <a:rPr lang="th-TH" sz="2400" dirty="0"/>
              <a:t>ในช่วงต่าง ๆ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F37FDDF-DADE-481D-9431-496DB8A16644}"/>
              </a:ext>
            </a:extLst>
          </p:cNvPr>
          <p:cNvSpPr/>
          <p:nvPr/>
        </p:nvSpPr>
        <p:spPr>
          <a:xfrm>
            <a:off x="4499427" y="1451429"/>
            <a:ext cx="6357257" cy="3741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sysClr val="windowText" lastClr="000000"/>
                </a:solidFill>
              </a:rPr>
              <a:t>กราฟแท่งสีเหลือง แสดงเมื่อค่าดังกล่าวอยู่ในช่วงที่มากกว่าเกณฑ์กำหนด</a:t>
            </a:r>
          </a:p>
        </p:txBody>
      </p:sp>
    </p:spTree>
    <p:extLst>
      <p:ext uri="{BB962C8B-B14F-4D97-AF65-F5344CB8AC3E}">
        <p14:creationId xmlns:p14="http://schemas.microsoft.com/office/powerpoint/2010/main" val="293813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86C5-FFC9-4705-9752-2BD76CD11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การวิจารณ์ผลและข้อเสนอแนะ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0CEF77-6318-47D8-85DF-631B4B731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th-TH" dirty="0"/>
              <a:t>พบตัวอย่างน้ำเสียหลายตัวอย่างมาจากฟาร์มที่ซ้ำกัน เนื่องจากการชี้แจงของ สพส. ที่ไม่ชัดเจน</a:t>
            </a:r>
          </a:p>
          <a:p>
            <a:r>
              <a:rPr lang="th-TH" dirty="0"/>
              <a:t>ผลการวิเคราะห์น้ำเสียของบางพื้นที่ พบค่าผ่านเกณฑ์ในสัดส่วนที่สูงกว่าในพื้นที่อื่น ให้ระมัดระวังปัญหาที่เกิดขึ้นจากการเก็บตัวอย่าง การขนส่งตัวอย่าง หรือการวิเคราะห์ทางห้องปฏิบัติการ</a:t>
            </a:r>
          </a:p>
          <a:p>
            <a:r>
              <a:rPr lang="th-TH" dirty="0"/>
              <a:t>ผลการวิเคราะห์น้ำเสียในกลุ่มฟาร์มสุกรขนาดใหญ่ (ประเภท ก) พบลักษณะการการกระจายตัวออกเป็น 2 กลุ่ม อาจเกิดจากเทคโนโลยีการบำบัดที่แตกต่างกัน (***มีจำนวนตัวอย่างน้อย)</a:t>
            </a:r>
          </a:p>
          <a:p>
            <a:r>
              <a:rPr lang="th-TH"/>
              <a:t>การเก็บข้อมูลเกี่ยวกับโครงสร้างและการจัดการของระบบบำบัดน้ำเสีย จะสามารถทำให้ทราบชนิดของระบบบำบัดที่เหมาะสมกับในแต่ละพื้นที่ได้ เนื่องจากในแต่ละพื้นที่มีปัจจัยที่เกี่ยวข้องแตกต่างกัน เช่น ความรู้ ทัศนคติ และการปฏิบัติของเกษตรกร การเข้าถึงเทคโนโลยี การบำรุงรักษา แก้ไข ซ่อมแซม ระบบที่เกี่ยวข้องของการบำบัดน้ำเสียได้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3512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CE09C-2D9B-45E5-A079-CBB17376D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อธิบายลักษณะตัวอย่าง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6E6EF7-C231-47B0-A0A3-611F5656B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53661"/>
            <a:ext cx="10515600" cy="1325562"/>
          </a:xfrm>
        </p:spPr>
        <p:txBody>
          <a:bodyPr>
            <a:noAutofit/>
          </a:bodyPr>
          <a:lstStyle/>
          <a:p>
            <a:r>
              <a:rPr lang="th-TH" dirty="0"/>
              <a:t>ผลการวิเคราะห์ตัวอย่างน้ำเสียจากผลการดำเนินการโครงการ 4 โครงการ ได้แก่ โครงการพัฒนาสิ่งแวดล้อม โครงการฟาร์มรักษ์สิ่งแวดล้อม โครงการส่งเสริมพัฒนาระบบบำบัดน้ำเสีย และโครงการเฝ้าระวังด้านปศุสัตว์เพื่อแก้ปัญหาลุ่มน้ำวิกฤต จำนวนรวมทั้งสิ้น 781 ตัวอย่าง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5E96B88-793F-41CB-8B11-98ABEC310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566804"/>
              </p:ext>
            </p:extLst>
          </p:nvPr>
        </p:nvGraphicFramePr>
        <p:xfrm>
          <a:off x="690510" y="2090059"/>
          <a:ext cx="10707534" cy="299275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46014">
                  <a:extLst>
                    <a:ext uri="{9D8B030D-6E8A-4147-A177-3AD203B41FA5}">
                      <a16:colId xmlns:a16="http://schemas.microsoft.com/office/drawing/2014/main" val="15593499"/>
                    </a:ext>
                  </a:extLst>
                </a:gridCol>
                <a:gridCol w="2140380">
                  <a:extLst>
                    <a:ext uri="{9D8B030D-6E8A-4147-A177-3AD203B41FA5}">
                      <a16:colId xmlns:a16="http://schemas.microsoft.com/office/drawing/2014/main" val="243441337"/>
                    </a:ext>
                  </a:extLst>
                </a:gridCol>
                <a:gridCol w="2140380">
                  <a:extLst>
                    <a:ext uri="{9D8B030D-6E8A-4147-A177-3AD203B41FA5}">
                      <a16:colId xmlns:a16="http://schemas.microsoft.com/office/drawing/2014/main" val="3085456011"/>
                    </a:ext>
                  </a:extLst>
                </a:gridCol>
                <a:gridCol w="2140380">
                  <a:extLst>
                    <a:ext uri="{9D8B030D-6E8A-4147-A177-3AD203B41FA5}">
                      <a16:colId xmlns:a16="http://schemas.microsoft.com/office/drawing/2014/main" val="3041957241"/>
                    </a:ext>
                  </a:extLst>
                </a:gridCol>
                <a:gridCol w="2140380">
                  <a:extLst>
                    <a:ext uri="{9D8B030D-6E8A-4147-A177-3AD203B41FA5}">
                      <a16:colId xmlns:a16="http://schemas.microsoft.com/office/drawing/2014/main" val="2321726116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โครงการ</a:t>
                      </a:r>
                      <a:br>
                        <a:rPr lang="th-TH" sz="2400" u="none" strike="noStrike" dirty="0">
                          <a:effectLst/>
                        </a:rPr>
                      </a:br>
                      <a:r>
                        <a:rPr lang="th-TH" sz="2400" u="none" strike="noStrike" dirty="0">
                          <a:effectLst/>
                        </a:rPr>
                        <a:t>พัฒนาสิ่งแวดล้อม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โครงการ</a:t>
                      </a:r>
                      <a:br>
                        <a:rPr lang="th-TH" sz="2400" u="none" strike="noStrike" dirty="0">
                          <a:effectLst/>
                        </a:rPr>
                      </a:br>
                      <a:r>
                        <a:rPr lang="th-TH" sz="2400" u="none" strike="noStrike" dirty="0">
                          <a:effectLst/>
                        </a:rPr>
                        <a:t>ฟาร์มรักษ์สิ่งแวดล้อม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โครงการส่งเสริมพัฒนาระบบบำบัดน้ำเสีย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โครงการเฝ้าระวังฯ </a:t>
                      </a:r>
                      <a:br>
                        <a:rPr lang="th-TH" sz="2400" u="none" strike="noStrike" dirty="0">
                          <a:effectLst/>
                        </a:rPr>
                      </a:br>
                      <a:r>
                        <a:rPr lang="th-TH" sz="2400" u="none" strike="noStrike" dirty="0">
                          <a:effectLst/>
                        </a:rPr>
                        <a:t>เพื่อแก้ปัญหาลุ่มน้ำวิกฤต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68349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ฟาร์มสุกรประเภท ก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8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>
                          <a:effectLst/>
                        </a:rPr>
                        <a:t>32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72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9740678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ฟาร์มสุกรประเภท ข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53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143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>
                          <a:effectLst/>
                        </a:rPr>
                        <a:t>131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>
                          <a:effectLst/>
                        </a:rPr>
                        <a:t>168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64676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ฟาร์มสุกรประเภท ค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>
                          <a:effectLst/>
                        </a:rPr>
                        <a:t>3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15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>
                          <a:effectLst/>
                        </a:rPr>
                        <a:t>32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3766166"/>
                  </a:ext>
                </a:extLst>
              </a:tr>
              <a:tr h="283200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ฟาร์มสุกรไม่ระบุประเภท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34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359864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โรงฆ่าสัตว์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53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35688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131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>
                          <a:effectLst/>
                        </a:rPr>
                        <a:t>200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178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272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609114"/>
                  </a:ext>
                </a:extLst>
              </a:tr>
            </a:tbl>
          </a:graphicData>
        </a:graphic>
      </p:graphicFrame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3DE4DA48-50ED-4E62-9283-A860CDB4D293}"/>
              </a:ext>
            </a:extLst>
          </p:cNvPr>
          <p:cNvSpPr txBox="1">
            <a:spLocks/>
          </p:cNvSpPr>
          <p:nvPr/>
        </p:nvSpPr>
        <p:spPr>
          <a:xfrm>
            <a:off x="838200" y="1622322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2400" b="1" u="sng" dirty="0"/>
              <a:t>ตารางที่ 1</a:t>
            </a:r>
            <a:r>
              <a:rPr lang="th-TH" sz="2400" dirty="0"/>
              <a:t> ตารางแสดงจำนวนตัวอย่างน้ำเสียที่ถูกตรวจวิเคราะห์ในแต่ละโครงการแบ่งตามประเภทที่มาของน้ำเสีย</a:t>
            </a:r>
          </a:p>
        </p:txBody>
      </p:sp>
    </p:spTree>
    <p:extLst>
      <p:ext uri="{BB962C8B-B14F-4D97-AF65-F5344CB8AC3E}">
        <p14:creationId xmlns:p14="http://schemas.microsoft.com/office/powerpoint/2010/main" val="185746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5FCCA-6EAE-41AD-90A7-2562EB254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อธิบายลักษณะตัวอย่าง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D401DC-B205-4D16-BBA8-E1B33AB04A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194343"/>
              </p:ext>
            </p:extLst>
          </p:nvPr>
        </p:nvGraphicFramePr>
        <p:xfrm>
          <a:off x="647702" y="2133777"/>
          <a:ext cx="10896596" cy="449389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92826">
                  <a:extLst>
                    <a:ext uri="{9D8B030D-6E8A-4147-A177-3AD203B41FA5}">
                      <a16:colId xmlns:a16="http://schemas.microsoft.com/office/drawing/2014/main" val="2436937765"/>
                    </a:ext>
                  </a:extLst>
                </a:gridCol>
                <a:gridCol w="1860754">
                  <a:extLst>
                    <a:ext uri="{9D8B030D-6E8A-4147-A177-3AD203B41FA5}">
                      <a16:colId xmlns:a16="http://schemas.microsoft.com/office/drawing/2014/main" val="3222211308"/>
                    </a:ext>
                  </a:extLst>
                </a:gridCol>
                <a:gridCol w="1860754">
                  <a:extLst>
                    <a:ext uri="{9D8B030D-6E8A-4147-A177-3AD203B41FA5}">
                      <a16:colId xmlns:a16="http://schemas.microsoft.com/office/drawing/2014/main" val="692424438"/>
                    </a:ext>
                  </a:extLst>
                </a:gridCol>
                <a:gridCol w="1860754">
                  <a:extLst>
                    <a:ext uri="{9D8B030D-6E8A-4147-A177-3AD203B41FA5}">
                      <a16:colId xmlns:a16="http://schemas.microsoft.com/office/drawing/2014/main" val="2379786023"/>
                    </a:ext>
                  </a:extLst>
                </a:gridCol>
                <a:gridCol w="1860754">
                  <a:extLst>
                    <a:ext uri="{9D8B030D-6E8A-4147-A177-3AD203B41FA5}">
                      <a16:colId xmlns:a16="http://schemas.microsoft.com/office/drawing/2014/main" val="1559853167"/>
                    </a:ext>
                  </a:extLst>
                </a:gridCol>
                <a:gridCol w="1860754">
                  <a:extLst>
                    <a:ext uri="{9D8B030D-6E8A-4147-A177-3AD203B41FA5}">
                      <a16:colId xmlns:a16="http://schemas.microsoft.com/office/drawing/2014/main" val="2665065228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ฟาร์มสุกร</a:t>
                      </a:r>
                      <a:br>
                        <a:rPr lang="th-TH" sz="2400" u="none" strike="noStrike" dirty="0">
                          <a:effectLst/>
                        </a:rPr>
                      </a:br>
                      <a:r>
                        <a:rPr lang="th-TH" sz="2400" u="none" strike="noStrike" dirty="0">
                          <a:effectLst/>
                        </a:rPr>
                        <a:t>ประเภท ก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ฟาร์มสุกร</a:t>
                      </a:r>
                      <a:br>
                        <a:rPr lang="th-TH" sz="2400" u="none" strike="noStrike" dirty="0">
                          <a:effectLst/>
                        </a:rPr>
                      </a:br>
                      <a:r>
                        <a:rPr lang="th-TH" sz="2400" u="none" strike="noStrike" dirty="0">
                          <a:effectLst/>
                        </a:rPr>
                        <a:t>ประเภท ข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ฟาร์มสุกร</a:t>
                      </a:r>
                      <a:br>
                        <a:rPr lang="th-TH" sz="2400" u="none" strike="noStrike" dirty="0">
                          <a:effectLst/>
                        </a:rPr>
                      </a:br>
                      <a:r>
                        <a:rPr lang="th-TH" sz="2400" u="none" strike="noStrike" dirty="0">
                          <a:effectLst/>
                        </a:rPr>
                        <a:t>ประเภท ค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1" u="none" strike="noStrike" spc="-30" baseline="0" dirty="0">
                          <a:solidFill>
                            <a:srgbClr val="FF0000"/>
                          </a:solidFill>
                          <a:effectLst/>
                        </a:rPr>
                        <a:t>ฟาร์มสุกร</a:t>
                      </a:r>
                      <a:br>
                        <a:rPr lang="th-TH" sz="2400" b="1" u="none" strike="noStrike" spc="-30" baseline="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th-TH" sz="2400" b="1" u="none" strike="noStrike" spc="-30" baseline="0" dirty="0">
                          <a:solidFill>
                            <a:srgbClr val="FF0000"/>
                          </a:solidFill>
                          <a:effectLst/>
                        </a:rPr>
                        <a:t>ไม่ระบุประเภท</a:t>
                      </a:r>
                      <a:endParaRPr lang="th-TH" sz="2400" b="1" i="0" u="none" strike="noStrike" spc="-30" baseline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โรงฆ่าสัตว์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70989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1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>
                          <a:effectLst/>
                        </a:rPr>
                        <a:t>7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73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defTabSz="900113" fontAlgn="b"/>
                      <a:r>
                        <a:rPr lang="th-TH" sz="2400" u="none" strike="noStrike" dirty="0">
                          <a:effectLst/>
                        </a:rPr>
                        <a:t>33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3826458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7355614"/>
                  </a:ext>
                </a:extLst>
              </a:tr>
              <a:tr h="188908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38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70144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4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58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928267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5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>
                          <a:effectLst/>
                        </a:rPr>
                        <a:t>5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60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5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9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055536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6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133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8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621756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7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>
                          <a:effectLst/>
                        </a:rPr>
                        <a:t>108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>
                          <a:effectLst/>
                        </a:rPr>
                        <a:t>92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5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2456465"/>
                  </a:ext>
                </a:extLst>
              </a:tr>
              <a:tr h="30351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8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>
                          <a:effectLst/>
                        </a:rPr>
                        <a:t>31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7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39163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9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3508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122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495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53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53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407303"/>
                  </a:ext>
                </a:extLst>
              </a:tr>
            </a:tbl>
          </a:graphicData>
        </a:graphic>
      </p:graphicFrame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9DDAF10A-CA27-4567-9FD0-180B366BAB03}"/>
              </a:ext>
            </a:extLst>
          </p:cNvPr>
          <p:cNvSpPr txBox="1">
            <a:spLocks/>
          </p:cNvSpPr>
          <p:nvPr/>
        </p:nvSpPr>
        <p:spPr>
          <a:xfrm>
            <a:off x="838200" y="1622322"/>
            <a:ext cx="10896596" cy="13255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2400" b="1" u="sng" dirty="0"/>
              <a:t>ตารางที่ 2</a:t>
            </a:r>
            <a:r>
              <a:rPr lang="th-TH" sz="2400" dirty="0"/>
              <a:t> ตารางแสดง </a:t>
            </a:r>
            <a:r>
              <a:rPr lang="en-US" sz="2400" dirty="0"/>
              <a:t>“</a:t>
            </a:r>
            <a:r>
              <a:rPr lang="th-TH" sz="2400" b="1" dirty="0"/>
              <a:t>จำนวนตัวอย่างน้ำเสีย</a:t>
            </a:r>
            <a:r>
              <a:rPr lang="en-US" sz="2400" b="1" dirty="0"/>
              <a:t>”</a:t>
            </a:r>
            <a:r>
              <a:rPr lang="th-TH" sz="2400" b="1" dirty="0"/>
              <a:t> </a:t>
            </a:r>
            <a:r>
              <a:rPr lang="th-TH" sz="2400" dirty="0"/>
              <a:t>ที่ถูกตรวจวิเคราะห์แบ่งตามประเภทที่มาของน้ำเสียและสำนักงานปศุสัตว์เขต</a:t>
            </a:r>
          </a:p>
        </p:txBody>
      </p:sp>
    </p:spTree>
    <p:extLst>
      <p:ext uri="{BB962C8B-B14F-4D97-AF65-F5344CB8AC3E}">
        <p14:creationId xmlns:p14="http://schemas.microsoft.com/office/powerpoint/2010/main" val="1398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5FCCA-6EAE-41AD-90A7-2562EB254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อธิบายลักษณะตัวอย่าง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D401DC-B205-4D16-BBA8-E1B33AB04A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176541"/>
              </p:ext>
            </p:extLst>
          </p:nvPr>
        </p:nvGraphicFramePr>
        <p:xfrm>
          <a:off x="647702" y="2133777"/>
          <a:ext cx="10896596" cy="449389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92826">
                  <a:extLst>
                    <a:ext uri="{9D8B030D-6E8A-4147-A177-3AD203B41FA5}">
                      <a16:colId xmlns:a16="http://schemas.microsoft.com/office/drawing/2014/main" val="2436937765"/>
                    </a:ext>
                  </a:extLst>
                </a:gridCol>
                <a:gridCol w="1860754">
                  <a:extLst>
                    <a:ext uri="{9D8B030D-6E8A-4147-A177-3AD203B41FA5}">
                      <a16:colId xmlns:a16="http://schemas.microsoft.com/office/drawing/2014/main" val="3222211308"/>
                    </a:ext>
                  </a:extLst>
                </a:gridCol>
                <a:gridCol w="1860754">
                  <a:extLst>
                    <a:ext uri="{9D8B030D-6E8A-4147-A177-3AD203B41FA5}">
                      <a16:colId xmlns:a16="http://schemas.microsoft.com/office/drawing/2014/main" val="692424438"/>
                    </a:ext>
                  </a:extLst>
                </a:gridCol>
                <a:gridCol w="1860754">
                  <a:extLst>
                    <a:ext uri="{9D8B030D-6E8A-4147-A177-3AD203B41FA5}">
                      <a16:colId xmlns:a16="http://schemas.microsoft.com/office/drawing/2014/main" val="2379786023"/>
                    </a:ext>
                  </a:extLst>
                </a:gridCol>
                <a:gridCol w="1860754">
                  <a:extLst>
                    <a:ext uri="{9D8B030D-6E8A-4147-A177-3AD203B41FA5}">
                      <a16:colId xmlns:a16="http://schemas.microsoft.com/office/drawing/2014/main" val="1559853167"/>
                    </a:ext>
                  </a:extLst>
                </a:gridCol>
                <a:gridCol w="1860754">
                  <a:extLst>
                    <a:ext uri="{9D8B030D-6E8A-4147-A177-3AD203B41FA5}">
                      <a16:colId xmlns:a16="http://schemas.microsoft.com/office/drawing/2014/main" val="2665065228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ฟาร์มสุกร</a:t>
                      </a:r>
                      <a:br>
                        <a:rPr lang="th-TH" sz="2400" u="none" strike="noStrike" dirty="0">
                          <a:effectLst/>
                        </a:rPr>
                      </a:br>
                      <a:r>
                        <a:rPr lang="th-TH" sz="2400" u="none" strike="noStrike" dirty="0">
                          <a:effectLst/>
                        </a:rPr>
                        <a:t>ประเภท ก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ฟาร์มสุกร</a:t>
                      </a:r>
                      <a:br>
                        <a:rPr lang="th-TH" sz="2400" u="none" strike="noStrike" dirty="0">
                          <a:effectLst/>
                        </a:rPr>
                      </a:br>
                      <a:r>
                        <a:rPr lang="th-TH" sz="2400" u="none" strike="noStrike" dirty="0">
                          <a:effectLst/>
                        </a:rPr>
                        <a:t>ประเภท ข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ฟาร์มสุกร</a:t>
                      </a:r>
                      <a:br>
                        <a:rPr lang="th-TH" sz="2400" u="none" strike="noStrike" dirty="0">
                          <a:effectLst/>
                        </a:rPr>
                      </a:br>
                      <a:r>
                        <a:rPr lang="th-TH" sz="2400" u="none" strike="noStrike" dirty="0">
                          <a:effectLst/>
                        </a:rPr>
                        <a:t>ประเภท ค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b="0" u="none" strike="noStrike" spc="-30" baseline="0" dirty="0">
                          <a:solidFill>
                            <a:schemeClr val="tx1"/>
                          </a:solidFill>
                          <a:effectLst/>
                        </a:rPr>
                        <a:t>ฟาร์มสุกร</a:t>
                      </a:r>
                      <a:br>
                        <a:rPr lang="th-TH" sz="2400" b="0" u="none" strike="noStrike" spc="-30" baseline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th-TH" sz="2400" b="0" u="none" strike="noStrike" spc="-30" baseline="0" dirty="0">
                          <a:solidFill>
                            <a:schemeClr val="tx1"/>
                          </a:solidFill>
                          <a:effectLst/>
                        </a:rPr>
                        <a:t>ไม่ระบุประเภท</a:t>
                      </a:r>
                      <a:endParaRPr lang="th-TH" sz="2400" b="0" i="0" u="none" strike="noStrike" spc="-30" baseline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400" u="none" strike="noStrike" dirty="0">
                          <a:effectLst/>
                        </a:rPr>
                        <a:t>โรงฆ่าสัตว์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70989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1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5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7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3826458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7355614"/>
                  </a:ext>
                </a:extLst>
              </a:tr>
              <a:tr h="188908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70144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4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928267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5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5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055536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6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38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8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621756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7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23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2456465"/>
                  </a:ext>
                </a:extLst>
              </a:tr>
              <a:tr h="30351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8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th-TH" sz="2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7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39163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สนง. ปศุสัตว์เขต 9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2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th-TH" sz="24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u="none" strike="noStrike" dirty="0">
                          <a:effectLst/>
                        </a:rPr>
                        <a:t>1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3508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+mn-cs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177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407303"/>
                  </a:ext>
                </a:extLst>
              </a:tr>
            </a:tbl>
          </a:graphicData>
        </a:graphic>
      </p:graphicFrame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9DDAF10A-CA27-4567-9FD0-180B366BAB03}"/>
              </a:ext>
            </a:extLst>
          </p:cNvPr>
          <p:cNvSpPr txBox="1">
            <a:spLocks/>
          </p:cNvSpPr>
          <p:nvPr/>
        </p:nvSpPr>
        <p:spPr>
          <a:xfrm>
            <a:off x="838200" y="1622322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2400" b="1" u="sng" dirty="0"/>
              <a:t>ตารางที่ 2</a:t>
            </a:r>
            <a:r>
              <a:rPr lang="th-TH" sz="2400" dirty="0"/>
              <a:t> ตารางแสดง </a:t>
            </a:r>
            <a:r>
              <a:rPr lang="en-US" sz="2400" dirty="0"/>
              <a:t>“</a:t>
            </a:r>
            <a:r>
              <a:rPr lang="th-TH" sz="2400" b="1" dirty="0"/>
              <a:t>จำนวนฟาร์มที่เก็บตัวอย่าง</a:t>
            </a:r>
            <a:r>
              <a:rPr lang="en-US" sz="2400" b="1" dirty="0"/>
              <a:t>”</a:t>
            </a:r>
            <a:r>
              <a:rPr lang="th-TH" sz="2400" b="1" dirty="0"/>
              <a:t> </a:t>
            </a:r>
            <a:r>
              <a:rPr lang="th-TH" sz="2400" dirty="0"/>
              <a:t>แบ่งตามประเภทที่มาของน้ำเสียและสำนักงานปศุสัตว์เขต</a:t>
            </a:r>
          </a:p>
        </p:txBody>
      </p:sp>
    </p:spTree>
    <p:extLst>
      <p:ext uri="{BB962C8B-B14F-4D97-AF65-F5344CB8AC3E}">
        <p14:creationId xmlns:p14="http://schemas.microsoft.com/office/powerpoint/2010/main" val="1306786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86C5-FFC9-4705-9752-2BD76CD11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ผลการตรวจวิเคราะห์ตัวอย่างน้ำเสีย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CF5E22-0A2D-41B2-B1AB-0CE0C03C84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49347"/>
              </p:ext>
            </p:extLst>
          </p:nvPr>
        </p:nvGraphicFramePr>
        <p:xfrm>
          <a:off x="648925" y="1961531"/>
          <a:ext cx="10999839" cy="3996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478C6380-BB9D-4DAB-8796-81B2F6CD9BF8}"/>
              </a:ext>
            </a:extLst>
          </p:cNvPr>
          <p:cNvSpPr txBox="1">
            <a:spLocks/>
          </p:cNvSpPr>
          <p:nvPr/>
        </p:nvSpPr>
        <p:spPr>
          <a:xfrm>
            <a:off x="838200" y="1622322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11213" algn="l"/>
              </a:tabLst>
            </a:pPr>
            <a:r>
              <a:rPr lang="th-TH" sz="2400" b="1" u="sng" dirty="0"/>
              <a:t>ภาพที่ 1</a:t>
            </a:r>
            <a:r>
              <a:rPr lang="th-TH" sz="2400" dirty="0"/>
              <a:t> กราฟแท่ง แสดงร้อยละของฟาร์มสุกรหรือโรงฆ่าที่เก็บตัวอย่างน้ำเสีย ณ จุดปล่อยหรือตำแหน่งสุดท้ายที่พบ</a:t>
            </a:r>
            <a:br>
              <a:rPr lang="th-TH" sz="2400" dirty="0"/>
            </a:br>
            <a:r>
              <a:rPr lang="th-TH" sz="2400" dirty="0"/>
              <a:t>	ค่า </a:t>
            </a:r>
            <a:r>
              <a:rPr lang="en-US" sz="2400" dirty="0"/>
              <a:t>pH</a:t>
            </a:r>
            <a:r>
              <a:rPr lang="th-TH" sz="2400" dirty="0"/>
              <a:t> ผ่านเกณฑ์ แบ่งตามพื้นที่สำนักงานปศุสัตว์เขต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2FBE082-B477-43EF-AD0B-D0C1181339C3}"/>
              </a:ext>
            </a:extLst>
          </p:cNvPr>
          <p:cNvGrpSpPr/>
          <p:nvPr/>
        </p:nvGrpSpPr>
        <p:grpSpPr>
          <a:xfrm>
            <a:off x="4215053" y="5958345"/>
            <a:ext cx="4103332" cy="461665"/>
            <a:chOff x="4336025" y="5910584"/>
            <a:chExt cx="4103332" cy="4616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375D6E9-7C69-4482-A73F-E028E21D6CC2}"/>
                </a:ext>
              </a:extLst>
            </p:cNvPr>
            <p:cNvSpPr/>
            <p:nvPr/>
          </p:nvSpPr>
          <p:spPr>
            <a:xfrm>
              <a:off x="4336025" y="5937554"/>
              <a:ext cx="360000" cy="36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29964D7-D3A4-4697-B467-64D019254918}"/>
                </a:ext>
              </a:extLst>
            </p:cNvPr>
            <p:cNvSpPr txBox="1"/>
            <p:nvPr/>
          </p:nvSpPr>
          <p:spPr>
            <a:xfrm>
              <a:off x="4696025" y="5910584"/>
              <a:ext cx="3743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400" dirty="0"/>
                <a:t>ฟาร์มสุกรหรือโรงฆ่าที่มีค่า </a:t>
              </a:r>
              <a:r>
                <a:rPr lang="en-US" sz="2400" dirty="0"/>
                <a:t>pH </a:t>
              </a:r>
              <a:r>
                <a:rPr lang="th-TH" sz="2400" dirty="0"/>
                <a:t>ผ่านเกณฑ์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756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86C5-FFC9-4705-9752-2BD76CD11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ผลการตรวจวิเคราะห์ตัวอย่างน้ำเสีย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478C6380-BB9D-4DAB-8796-81B2F6CD9BF8}"/>
              </a:ext>
            </a:extLst>
          </p:cNvPr>
          <p:cNvSpPr txBox="1">
            <a:spLocks/>
          </p:cNvSpPr>
          <p:nvPr/>
        </p:nvSpPr>
        <p:spPr>
          <a:xfrm>
            <a:off x="838200" y="1622322"/>
            <a:ext cx="10515600" cy="82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11213" algn="l"/>
              </a:tabLst>
            </a:pPr>
            <a:r>
              <a:rPr lang="th-TH" sz="2400" b="1" u="sng" dirty="0"/>
              <a:t>ภาพที่ 2</a:t>
            </a:r>
            <a:r>
              <a:rPr lang="th-TH" sz="2400" dirty="0"/>
              <a:t> กราฟแท่ง แสดงร้อยละของฟาร์มสุกรหรือโรงฆ่าที่เก็บตัวอย่างน้ำเสีย ณ จุดปล่อยหรือตำแหน่งสุดท้ายที่พบ</a:t>
            </a:r>
            <a:br>
              <a:rPr lang="th-TH" sz="2400" dirty="0"/>
            </a:br>
            <a:r>
              <a:rPr lang="th-TH" sz="2400" dirty="0"/>
              <a:t>	ค่า </a:t>
            </a:r>
            <a:r>
              <a:rPr lang="en-US" sz="2400" dirty="0"/>
              <a:t>BOD </a:t>
            </a:r>
            <a:r>
              <a:rPr lang="th-TH" sz="2400" dirty="0"/>
              <a:t>และ</a:t>
            </a:r>
            <a:r>
              <a:rPr lang="en-US" sz="2400" dirty="0"/>
              <a:t> </a:t>
            </a:r>
            <a:r>
              <a:rPr lang="th-TH" sz="2400" dirty="0"/>
              <a:t>ค่า </a:t>
            </a:r>
            <a:r>
              <a:rPr lang="en-US" sz="2400" dirty="0"/>
              <a:t>COD</a:t>
            </a:r>
            <a:r>
              <a:rPr lang="th-TH" sz="2400" dirty="0"/>
              <a:t> ผ่านเกณฑ์ แบ่งตามพื้นที่สำนักงานปศุสัตว์เขต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2FBE082-B477-43EF-AD0B-D0C1181339C3}"/>
              </a:ext>
            </a:extLst>
          </p:cNvPr>
          <p:cNvGrpSpPr/>
          <p:nvPr/>
        </p:nvGrpSpPr>
        <p:grpSpPr>
          <a:xfrm>
            <a:off x="4215053" y="5661196"/>
            <a:ext cx="4308517" cy="461665"/>
            <a:chOff x="4336025" y="5910584"/>
            <a:chExt cx="4308517" cy="4616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375D6E9-7C69-4482-A73F-E028E21D6CC2}"/>
                </a:ext>
              </a:extLst>
            </p:cNvPr>
            <p:cNvSpPr/>
            <p:nvPr/>
          </p:nvSpPr>
          <p:spPr>
            <a:xfrm>
              <a:off x="4336025" y="5937554"/>
              <a:ext cx="360000" cy="36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29964D7-D3A4-4697-B467-64D019254918}"/>
                </a:ext>
              </a:extLst>
            </p:cNvPr>
            <p:cNvSpPr txBox="1"/>
            <p:nvPr/>
          </p:nvSpPr>
          <p:spPr>
            <a:xfrm>
              <a:off x="4696025" y="5910584"/>
              <a:ext cx="3948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400" dirty="0"/>
                <a:t>ฟาร์มสุกรหรือโรงฆ่าที่มีค่า </a:t>
              </a:r>
              <a:r>
                <a:rPr lang="en-US" sz="2400" dirty="0"/>
                <a:t>BOD </a:t>
              </a:r>
              <a:r>
                <a:rPr lang="th-TH" sz="2400" dirty="0"/>
                <a:t>ผ่านเกณฑ์</a:t>
              </a:r>
            </a:p>
          </p:txBody>
        </p:sp>
      </p:grp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1862B07-5C70-4A9C-88D8-9B1D61BD2E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9323722"/>
              </p:ext>
            </p:extLst>
          </p:nvPr>
        </p:nvGraphicFramePr>
        <p:xfrm>
          <a:off x="689023" y="2520366"/>
          <a:ext cx="11173952" cy="3140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F7EBF363-C835-48EB-8F74-1562A421C9BA}"/>
              </a:ext>
            </a:extLst>
          </p:cNvPr>
          <p:cNvGrpSpPr/>
          <p:nvPr/>
        </p:nvGrpSpPr>
        <p:grpSpPr>
          <a:xfrm>
            <a:off x="4215053" y="6075136"/>
            <a:ext cx="4302618" cy="461665"/>
            <a:chOff x="4336025" y="5910584"/>
            <a:chExt cx="4302618" cy="46166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DD4961-08D9-4277-B909-05304E693CD9}"/>
                </a:ext>
              </a:extLst>
            </p:cNvPr>
            <p:cNvSpPr/>
            <p:nvPr/>
          </p:nvSpPr>
          <p:spPr>
            <a:xfrm>
              <a:off x="4336025" y="5937554"/>
              <a:ext cx="360000" cy="360000"/>
            </a:xfrm>
            <a:prstGeom prst="rect">
              <a:avLst/>
            </a:prstGeom>
            <a:solidFill>
              <a:srgbClr val="5B9B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B092911-E3BE-4799-9184-167E05690EE9}"/>
                </a:ext>
              </a:extLst>
            </p:cNvPr>
            <p:cNvSpPr txBox="1"/>
            <p:nvPr/>
          </p:nvSpPr>
          <p:spPr>
            <a:xfrm>
              <a:off x="4696025" y="5910584"/>
              <a:ext cx="39426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400" dirty="0"/>
                <a:t>ฟาร์มสุกรหรือโรงฆ่าที่มีค่า </a:t>
              </a:r>
              <a:r>
                <a:rPr lang="en-US" sz="2400" dirty="0"/>
                <a:t>COD </a:t>
              </a:r>
              <a:r>
                <a:rPr lang="th-TH" sz="2400" dirty="0"/>
                <a:t>ผ่านเกณฑ์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2044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86C5-FFC9-4705-9752-2BD76CD11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ผลการตรวจวิเคราะห์ตัวอย่างน้ำเสีย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478C6380-BB9D-4DAB-8796-81B2F6CD9BF8}"/>
              </a:ext>
            </a:extLst>
          </p:cNvPr>
          <p:cNvSpPr txBox="1">
            <a:spLocks/>
          </p:cNvSpPr>
          <p:nvPr/>
        </p:nvSpPr>
        <p:spPr>
          <a:xfrm>
            <a:off x="838200" y="1622322"/>
            <a:ext cx="10515600" cy="82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11213" algn="l"/>
              </a:tabLst>
            </a:pPr>
            <a:r>
              <a:rPr lang="th-TH" sz="2400" b="1" u="sng" dirty="0"/>
              <a:t>ภาพที่ 3</a:t>
            </a:r>
            <a:r>
              <a:rPr lang="th-TH" sz="2400" dirty="0"/>
              <a:t> กราฟแท่ง แสดงร้อยละของฟาร์มสุกรหรือโรงฆ่าที่เก็บตัวอย่างน้ำเสีย ณ จุดปล่อยหรือตำแหน่งสุดท้ายที่พบ</a:t>
            </a:r>
            <a:br>
              <a:rPr lang="th-TH" sz="2400" dirty="0"/>
            </a:br>
            <a:r>
              <a:rPr lang="th-TH" sz="2400" dirty="0"/>
              <a:t>	ค่า </a:t>
            </a:r>
            <a:r>
              <a:rPr lang="en-US" sz="2400" dirty="0"/>
              <a:t>TKN </a:t>
            </a:r>
            <a:r>
              <a:rPr lang="th-TH" sz="2400" dirty="0"/>
              <a:t>ผ่านเกณฑ์ แบ่งตามพื้นที่สำนักงานปศุสัตว์เขต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2FBE082-B477-43EF-AD0B-D0C1181339C3}"/>
              </a:ext>
            </a:extLst>
          </p:cNvPr>
          <p:cNvGrpSpPr/>
          <p:nvPr/>
        </p:nvGrpSpPr>
        <p:grpSpPr>
          <a:xfrm>
            <a:off x="4215053" y="6031210"/>
            <a:ext cx="4258824" cy="461665"/>
            <a:chOff x="4336025" y="5910584"/>
            <a:chExt cx="4258824" cy="4616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375D6E9-7C69-4482-A73F-E028E21D6CC2}"/>
                </a:ext>
              </a:extLst>
            </p:cNvPr>
            <p:cNvSpPr/>
            <p:nvPr/>
          </p:nvSpPr>
          <p:spPr>
            <a:xfrm>
              <a:off x="4336025" y="5937554"/>
              <a:ext cx="360000" cy="360000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29964D7-D3A4-4697-B467-64D019254918}"/>
                </a:ext>
              </a:extLst>
            </p:cNvPr>
            <p:cNvSpPr txBox="1"/>
            <p:nvPr/>
          </p:nvSpPr>
          <p:spPr>
            <a:xfrm>
              <a:off x="4696025" y="5910584"/>
              <a:ext cx="38988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400" dirty="0"/>
                <a:t>ฟาร์มสุกรหรือโรงฆ่าที่มีค่า </a:t>
              </a:r>
              <a:r>
                <a:rPr lang="en-US" sz="2400" dirty="0"/>
                <a:t>TKN </a:t>
              </a:r>
              <a:r>
                <a:rPr lang="th-TH" sz="2400" dirty="0"/>
                <a:t>ผ่านเกณฑ์</a:t>
              </a:r>
            </a:p>
          </p:txBody>
        </p:sp>
      </p:grp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707BD77F-654A-4097-A5F1-4718FC27B2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003669"/>
              </p:ext>
            </p:extLst>
          </p:nvPr>
        </p:nvGraphicFramePr>
        <p:xfrm>
          <a:off x="609600" y="2472639"/>
          <a:ext cx="10744200" cy="3289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1376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86C5-FFC9-4705-9752-2BD76CD11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ผลการตรวจวิเคราะห์ตัวอย่างน้ำเสีย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478C6380-BB9D-4DAB-8796-81B2F6CD9BF8}"/>
              </a:ext>
            </a:extLst>
          </p:cNvPr>
          <p:cNvSpPr txBox="1">
            <a:spLocks/>
          </p:cNvSpPr>
          <p:nvPr/>
        </p:nvSpPr>
        <p:spPr>
          <a:xfrm>
            <a:off x="838200" y="1622322"/>
            <a:ext cx="10515600" cy="82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11213" algn="l"/>
              </a:tabLst>
            </a:pPr>
            <a:r>
              <a:rPr lang="th-TH" sz="2400" b="1" u="sng" dirty="0"/>
              <a:t>ภาพที่ 4</a:t>
            </a:r>
            <a:r>
              <a:rPr lang="th-TH" sz="2400" dirty="0"/>
              <a:t> กราฟแท่ง แสดงร้อยละของฟาร์มสุกรหรือโรงฆ่าที่เก็บตัวอย่างน้ำเสีย ณ จุดปล่อยหรือตำแหน่งสุดท้ายที่พบ</a:t>
            </a:r>
            <a:br>
              <a:rPr lang="th-TH" sz="2400" dirty="0"/>
            </a:br>
            <a:r>
              <a:rPr lang="th-TH" sz="2400" dirty="0"/>
              <a:t>	ค่า </a:t>
            </a:r>
            <a:r>
              <a:rPr lang="en-US" sz="2400" dirty="0"/>
              <a:t>TSS </a:t>
            </a:r>
            <a:r>
              <a:rPr lang="th-TH" sz="2400" dirty="0"/>
              <a:t>ผ่านเกณฑ์ แบ่งตามพื้นที่สำนักงานปศุสัตว์เขต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7EBF363-C835-48EB-8F74-1562A421C9BA}"/>
              </a:ext>
            </a:extLst>
          </p:cNvPr>
          <p:cNvGrpSpPr/>
          <p:nvPr/>
        </p:nvGrpSpPr>
        <p:grpSpPr>
          <a:xfrm>
            <a:off x="4215053" y="6075136"/>
            <a:ext cx="4180405" cy="461665"/>
            <a:chOff x="4336025" y="5910584"/>
            <a:chExt cx="4180405" cy="46166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DD4961-08D9-4277-B909-05304E693CD9}"/>
                </a:ext>
              </a:extLst>
            </p:cNvPr>
            <p:cNvSpPr/>
            <p:nvPr/>
          </p:nvSpPr>
          <p:spPr>
            <a:xfrm>
              <a:off x="4336025" y="5937554"/>
              <a:ext cx="360000" cy="36000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B092911-E3BE-4799-9184-167E05690EE9}"/>
                </a:ext>
              </a:extLst>
            </p:cNvPr>
            <p:cNvSpPr txBox="1"/>
            <p:nvPr/>
          </p:nvSpPr>
          <p:spPr>
            <a:xfrm>
              <a:off x="4696025" y="5910584"/>
              <a:ext cx="38204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400" dirty="0"/>
                <a:t>ฟาร์มสุกรหรือโรงฆ่าที่มีค่า </a:t>
              </a:r>
              <a:r>
                <a:rPr lang="en-US" sz="2400" dirty="0"/>
                <a:t>TSS </a:t>
              </a:r>
              <a:r>
                <a:rPr lang="th-TH" sz="2400" dirty="0"/>
                <a:t>ผ่านเกณฑ์</a:t>
              </a:r>
            </a:p>
          </p:txBody>
        </p:sp>
      </p:grp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A74CFFF8-3226-4B72-B08E-F67EA0809D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911065"/>
              </p:ext>
            </p:extLst>
          </p:nvPr>
        </p:nvGraphicFramePr>
        <p:xfrm>
          <a:off x="943429" y="2445669"/>
          <a:ext cx="10218057" cy="3554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7546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86C5-FFC9-4705-9752-2BD76CD11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ผลการตรวจวิเคราะห์ตัวอย่างน้ำเสีย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478C6380-BB9D-4DAB-8796-81B2F6CD9BF8}"/>
              </a:ext>
            </a:extLst>
          </p:cNvPr>
          <p:cNvSpPr txBox="1">
            <a:spLocks/>
          </p:cNvSpPr>
          <p:nvPr/>
        </p:nvSpPr>
        <p:spPr>
          <a:xfrm>
            <a:off x="838200" y="1622322"/>
            <a:ext cx="10515600" cy="82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11213" algn="l"/>
              </a:tabLst>
            </a:pPr>
            <a:r>
              <a:rPr lang="th-TH" sz="2400" b="1" u="sng" dirty="0"/>
              <a:t>ภาพที่ 5</a:t>
            </a:r>
            <a:r>
              <a:rPr lang="th-TH" sz="2400" dirty="0"/>
              <a:t> กราฟแท่ง แสดงร้อยละของฟาร์มสุกรหรือโรงฆ่าที่เก็บตัวอย่างน้ำเสีย ณ จุดปล่อยหรือตำแหน่งสุดท้ายที่พบ</a:t>
            </a:r>
            <a:br>
              <a:rPr lang="th-TH" sz="2400" dirty="0"/>
            </a:br>
            <a:r>
              <a:rPr lang="th-TH" sz="2400" dirty="0"/>
              <a:t>	ค่าพารามิเตอร์น้ำเสียผ่านเกณฑ์ทุกค่า แบ่งตามพื้นที่สำนักงานปศุสัตว์เขต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7EBF363-C835-48EB-8F74-1562A421C9BA}"/>
              </a:ext>
            </a:extLst>
          </p:cNvPr>
          <p:cNvGrpSpPr/>
          <p:nvPr/>
        </p:nvGrpSpPr>
        <p:grpSpPr>
          <a:xfrm>
            <a:off x="3648995" y="6031210"/>
            <a:ext cx="5653437" cy="461665"/>
            <a:chOff x="4336025" y="5910584"/>
            <a:chExt cx="5653437" cy="46166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CDD4961-08D9-4277-B909-05304E693CD9}"/>
                </a:ext>
              </a:extLst>
            </p:cNvPr>
            <p:cNvSpPr/>
            <p:nvPr/>
          </p:nvSpPr>
          <p:spPr>
            <a:xfrm>
              <a:off x="4336025" y="5937554"/>
              <a:ext cx="360000" cy="360000"/>
            </a:xfrm>
            <a:prstGeom prst="rect">
              <a:avLst/>
            </a:prstGeom>
            <a:solidFill>
              <a:srgbClr val="2644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B092911-E3BE-4799-9184-167E05690EE9}"/>
                </a:ext>
              </a:extLst>
            </p:cNvPr>
            <p:cNvSpPr txBox="1"/>
            <p:nvPr/>
          </p:nvSpPr>
          <p:spPr>
            <a:xfrm>
              <a:off x="4696025" y="5910584"/>
              <a:ext cx="5293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400" dirty="0"/>
                <a:t>ฟาร์มสุกรหรือโรงฆ่าที่มีค่าพารามิเตอร์น้ำเสียทุกค่าผ่านเกณฑ์</a:t>
              </a:r>
            </a:p>
          </p:txBody>
        </p:sp>
      </p:grp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71420655-6E38-41F7-8A0F-A9C51E4F2A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511633"/>
              </p:ext>
            </p:extLst>
          </p:nvPr>
        </p:nvGraphicFramePr>
        <p:xfrm>
          <a:off x="377371" y="2450883"/>
          <a:ext cx="11437257" cy="348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6053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1448</Words>
  <Application>Microsoft Office PowerPoint</Application>
  <PresentationFormat>Widescreen</PresentationFormat>
  <Paragraphs>227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TH Sarabun New</vt:lpstr>
      <vt:lpstr>Office Theme</vt:lpstr>
      <vt:lpstr>สรุปผลตรวจวิเคราะห์คุณภาพน้ำเสีย จากฟาร์มสุกรและโรงฆ่าสัตว์ </vt:lpstr>
      <vt:lpstr>อธิบายลักษณะตัวอย่าง</vt:lpstr>
      <vt:lpstr>อธิบายลักษณะตัวอย่าง</vt:lpstr>
      <vt:lpstr>อธิบายลักษณะตัวอย่าง</vt:lpstr>
      <vt:lpstr>ผลการตรวจวิเคราะห์ตัวอย่างน้ำเสีย</vt:lpstr>
      <vt:lpstr>ผลการตรวจวิเคราะห์ตัวอย่างน้ำเสีย</vt:lpstr>
      <vt:lpstr>ผลการตรวจวิเคราะห์ตัวอย่างน้ำเสีย</vt:lpstr>
      <vt:lpstr>ผลการตรวจวิเคราะห์ตัวอย่างน้ำเสีย</vt:lpstr>
      <vt:lpstr>ผลการตรวจวิเคราะห์ตัวอย่างน้ำเสีย</vt:lpstr>
      <vt:lpstr>ผลการตรวจวิเคราะห์ตัวอย่างน้ำเสีย</vt:lpstr>
      <vt:lpstr>ผลการตรวจวิเคราะห์ตัวอย่างน้ำเสีย</vt:lpstr>
      <vt:lpstr>ผลการตรวจวิเคราะห์ตัวอย่างน้ำเสีย</vt:lpstr>
      <vt:lpstr>ผลการตรวจวิเคราะห์ตัวอย่างน้ำเสีย</vt:lpstr>
      <vt:lpstr>ผลการตรวจวิเคราะห์ตัวอย่างน้ำเสีย</vt:lpstr>
      <vt:lpstr>การวิจารณ์ผลและข้อเสนอแนะ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999</dc:creator>
  <cp:lastModifiedBy>Yai ZaZa</cp:lastModifiedBy>
  <cp:revision>77</cp:revision>
  <dcterms:created xsi:type="dcterms:W3CDTF">2020-12-28T01:47:05Z</dcterms:created>
  <dcterms:modified xsi:type="dcterms:W3CDTF">2020-12-30T02:56:41Z</dcterms:modified>
</cp:coreProperties>
</file>